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31" r:id="rId1"/>
  </p:sldMasterIdLst>
  <p:notesMasterIdLst>
    <p:notesMasterId r:id="rId21"/>
  </p:notesMasterIdLst>
  <p:handoutMasterIdLst>
    <p:handoutMasterId r:id="rId22"/>
  </p:handoutMasterIdLst>
  <p:sldIdLst>
    <p:sldId id="259" r:id="rId2"/>
    <p:sldId id="257" r:id="rId3"/>
    <p:sldId id="260" r:id="rId4"/>
    <p:sldId id="261" r:id="rId5"/>
    <p:sldId id="264" r:id="rId6"/>
    <p:sldId id="262" r:id="rId7"/>
    <p:sldId id="263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even Hornik" initials="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2" autoAdjust="0"/>
    <p:restoredTop sz="94606" autoAdjust="0"/>
  </p:normalViewPr>
  <p:slideViewPr>
    <p:cSldViewPr snapToGrid="0" snapToObjects="1"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5F8041A-7379-4C0A-AFC1-8FC430B7DE56}" type="datetimeFigureOut">
              <a:rPr lang="en-US"/>
              <a:pPr>
                <a:defRPr/>
              </a:pPr>
              <a:t>2/2/2011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9472917-A0F0-4CBD-A5E0-2C87D6947B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5157A39-C1DD-47D4-A699-AB5D6FE59710}" type="datetimeFigureOut">
              <a:rPr lang="en-US"/>
              <a:pPr>
                <a:defRPr/>
              </a:pPr>
              <a:t>2/2/2011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BAA6C76-46D4-4FCC-84EF-4E4CA1DEAF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188" y="188913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7BC6FD3-3EA4-4054-AEFC-1A58BF173730}" type="datetime1">
              <a:rPr lang="en-US"/>
              <a:pPr>
                <a:defRPr/>
              </a:pPr>
              <a:t>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2012 Pearson Education, Inc. publishing as Prentice Hall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4E7CF0DD-49E6-4D7B-8ABB-0EF986ACB3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274320" rIns="274320" bIns="274320" rtlCol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188" y="188913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2012 Pearson Education, Inc. publishing as Prentice Hall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207EA-3788-4822-87A4-3340C244C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>
            <a:normAutofit/>
          </a:bodyPr>
          <a:lstStyle>
            <a:lvl1pPr marL="0" indent="0" algn="l" defTabSz="914400" rtl="0" eaLnBrk="1" latinLnBrk="0" hangingPunct="1"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>
          <a:xfrm>
            <a:off x="6580188" y="188913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96F663E-5ED1-47B2-8DFB-BADDA486BF96}" type="datetimeFigureOut">
              <a:rPr lang="en-US"/>
              <a:pPr>
                <a:defRPr/>
              </a:pPr>
              <a:t>2/2/2011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2012 Pearson Education, Inc. publishing as Prentice Hall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>
            <a:normAutofit/>
          </a:bodyPr>
          <a:lstStyle>
            <a:lvl1pPr marL="0" indent="0" algn="l" defTabSz="914400" rtl="0" eaLnBrk="1" latinLnBrk="0" hangingPunct="1"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>
          <a:xfrm>
            <a:off x="6580188" y="188913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96F663E-5ED1-47B2-8DFB-BADDA486BF96}" type="datetimeFigureOut">
              <a:rPr lang="en-US"/>
              <a:pPr>
                <a:defRPr/>
              </a:pPr>
              <a:t>2/2/2011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2012 Pearson Education, Inc. publishing as Prentice Hall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>
            <a:normAutofit/>
          </a:bodyPr>
          <a:lstStyle>
            <a:lvl1pPr marL="0" indent="0" algn="l" defTabSz="914400" rtl="0" eaLnBrk="1" latinLnBrk="0" hangingPunct="1"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6"/>
          </p:nvPr>
        </p:nvSpPr>
        <p:spPr>
          <a:xfrm>
            <a:off x="6580188" y="188913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96F663E-5ED1-47B2-8DFB-BADDA486BF96}" type="datetimeFigureOut">
              <a:rPr lang="en-US"/>
              <a:pPr>
                <a:defRPr/>
              </a:pPr>
              <a:t>2/2/2011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2012 Pearson Education, Inc. publishing as Prentice Hall</a:t>
            </a:r>
            <a:endParaRPr lang="en-US" dirty="0"/>
          </a:p>
        </p:txBody>
      </p:sp>
    </p:spTree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188" y="188913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2012 Pearson Education, Inc. publishing as Prentice Hall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D1938-22D6-46C5-827B-962BB3D08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188" y="188913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2012 Pearson Education, Inc. publishing as Prentice Hall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6C9FD-63C3-451A-8463-7925A77488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2012 © Pearson Education, Inc. publishing as Prentice Hall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4-</a:t>
            </a:r>
            <a:fld id="{62B072C5-0877-4DF3-9DD0-D9F6DD7D67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2012 Pearson Education, Inc. publishing as Prentice Hall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rtlCol="0" anchor="b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ctr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188" y="188913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2012 Pearson Education, Inc. publishing as Prentice Hall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AAE87-7390-446A-B172-3DE5D6ABC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2012 Pearson Education, Inc. publishing as Prentice Hall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71E34-DAC4-4DD6-BB10-54C53C39C8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/>
          <p:nvPr/>
        </p:nvCxnSpPr>
        <p:spPr>
          <a:xfrm>
            <a:off x="1211263" y="2905125"/>
            <a:ext cx="338455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1"/>
          <p:cNvCxnSpPr/>
          <p:nvPr/>
        </p:nvCxnSpPr>
        <p:spPr>
          <a:xfrm>
            <a:off x="5238750" y="2905125"/>
            <a:ext cx="3382963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12"/>
          <p:cNvCxnSpPr/>
          <p:nvPr/>
        </p:nvCxnSpPr>
        <p:spPr>
          <a:xfrm>
            <a:off x="1211263" y="2905125"/>
            <a:ext cx="338455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3"/>
          <p:cNvCxnSpPr/>
          <p:nvPr/>
        </p:nvCxnSpPr>
        <p:spPr>
          <a:xfrm>
            <a:off x="5238750" y="2905125"/>
            <a:ext cx="3382963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4"/>
          <p:cNvCxnSpPr/>
          <p:nvPr/>
        </p:nvCxnSpPr>
        <p:spPr>
          <a:xfrm>
            <a:off x="1211263" y="2905125"/>
            <a:ext cx="338455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5"/>
          <p:cNvCxnSpPr/>
          <p:nvPr/>
        </p:nvCxnSpPr>
        <p:spPr>
          <a:xfrm>
            <a:off x="5238750" y="2905125"/>
            <a:ext cx="3382963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3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188" y="188913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775" y="188913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2012 Pearson Education, Inc. publishing as Prentice Hall</a:t>
            </a:r>
          </a:p>
        </p:txBody>
      </p:sp>
      <p:sp>
        <p:nvSpPr>
          <p:cNvPr id="15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DE15B-E665-4E71-B0C9-4A2FC91F8D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0188" y="188913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2012 Pearson Education, Inc. publishing as Prentice Hall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2CB6E-79BA-4483-8733-5973CFC6BD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580188" y="188913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2012 Pearson Education, Inc. publishing as Prentice Hall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AC4CD-4CFF-4850-A9AB-F53002F98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274320" rIns="274320" bIns="2743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188" y="188913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2012 Pearson Education, Inc. publishing as Prentice Hall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8DD24-5DAF-4670-8E20-10BFF8EF8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209550"/>
            <a:ext cx="8913813" cy="9144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vert="horz" wrap="square" lIns="1188720" tIns="45720" rIns="2743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1519238"/>
            <a:ext cx="7610475" cy="435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6688" y="6310313"/>
            <a:ext cx="5503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Copyright © 2012 Pearson Education, Inc. publishing as Prentice Hall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713" y="6310313"/>
            <a:ext cx="673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4-</a:t>
            </a:r>
            <a:fld id="{F576A0D0-77A3-42F3-9F98-15C3D53A32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563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438"/>
            <a:ext cx="7999413" cy="18256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  <p:sldLayoutId id="2147483759" r:id="rId13"/>
    <p:sldLayoutId id="2147483760" r:id="rId14"/>
    <p:sldLayoutId id="2147483761" r:id="rId15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Font typeface="Wingdings 2" pitchFamily="18" charset="2"/>
        <a:buChar char=""/>
        <a:defRPr sz="2000" kern="1200">
          <a:solidFill>
            <a:srgbClr val="595959"/>
          </a:solidFill>
          <a:latin typeface="+mn-lt"/>
          <a:ea typeface="+mn-ea"/>
          <a:cs typeface="+mn-cs"/>
        </a:defRPr>
      </a:lvl1pPr>
      <a:lvl2pPr marL="685800" indent="-336550" algn="l" rtl="0" eaLnBrk="0" fontAlgn="base" hangingPunct="0">
        <a:spcBef>
          <a:spcPts val="600"/>
        </a:spcBef>
        <a:spcAft>
          <a:spcPct val="0"/>
        </a:spcAft>
        <a:buClr>
          <a:srgbClr val="163E50"/>
        </a:buClr>
        <a:buFont typeface="Wingdings 2" pitchFamily="18" charset="2"/>
        <a:buChar char=""/>
        <a:defRPr kern="1200">
          <a:solidFill>
            <a:srgbClr val="595959"/>
          </a:solidFill>
          <a:latin typeface="+mn-lt"/>
          <a:ea typeface="+mn-ea"/>
          <a:cs typeface="+mn-cs"/>
        </a:defRPr>
      </a:lvl2pPr>
      <a:lvl3pPr marL="1035050" indent="-3492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Font typeface="Wingdings 2" pitchFamily="18" charset="2"/>
        <a:buChar char=""/>
        <a:defRPr kern="1200">
          <a:solidFill>
            <a:srgbClr val="595959"/>
          </a:solidFill>
          <a:latin typeface="+mn-lt"/>
          <a:ea typeface="+mn-ea"/>
          <a:cs typeface="+mn-cs"/>
        </a:defRPr>
      </a:lvl3pPr>
      <a:lvl4pPr marL="1371600" indent="-336550" algn="l" rtl="0" eaLnBrk="0" fontAlgn="base" hangingPunct="0">
        <a:spcBef>
          <a:spcPts val="600"/>
        </a:spcBef>
        <a:spcAft>
          <a:spcPct val="0"/>
        </a:spcAft>
        <a:buClr>
          <a:srgbClr val="163E50"/>
        </a:buClr>
        <a:buFont typeface="Wingdings 2" pitchFamily="18" charset="2"/>
        <a:buChar char=""/>
        <a:defRPr kern="1200">
          <a:solidFill>
            <a:srgbClr val="595959"/>
          </a:solidFill>
          <a:latin typeface="+mn-lt"/>
          <a:ea typeface="+mn-ea"/>
          <a:cs typeface="+mn-cs"/>
        </a:defRPr>
      </a:lvl4pPr>
      <a:lvl5pPr marL="1720850" indent="-3492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Font typeface="Wingdings 2" pitchFamily="18" charset="2"/>
        <a:buChar char=""/>
        <a:defRPr kern="1200">
          <a:solidFill>
            <a:srgbClr val="59595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5"/>
          <p:cNvSpPr>
            <a:spLocks noGrp="1"/>
          </p:cNvSpPr>
          <p:nvPr>
            <p:ph type="ctrTitle"/>
          </p:nvPr>
        </p:nvSpPr>
        <p:spPr>
          <a:xfrm>
            <a:off x="0" y="5026025"/>
            <a:ext cx="8915400" cy="914400"/>
          </a:xfrm>
        </p:spPr>
        <p:txBody>
          <a:bodyPr/>
          <a:lstStyle/>
          <a:p>
            <a:pPr eaLnBrk="1" hangingPunct="1"/>
            <a:r>
              <a:rPr lang="en-US" smtClean="0"/>
              <a:t>Chapter 4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Relational Databases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Copyright © 2012 Pearson Education, Inc. publishing as Prentice Hall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211888"/>
            <a:ext cx="2133600" cy="301625"/>
          </a:xfrm>
        </p:spPr>
        <p:txBody>
          <a:bodyPr/>
          <a:lstStyle/>
          <a:p>
            <a:pPr>
              <a:defRPr/>
            </a:pPr>
            <a:r>
              <a:rPr lang="en-US" dirty="0"/>
              <a:t>4-</a:t>
            </a:r>
            <a:fld id="{BBFD8837-4277-4F33-BD06-4D0872D0455A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Relational Table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595959"/>
                </a:solidFill>
                <a:cs typeface="Arial" charset="0"/>
              </a:rPr>
              <a:t>Copyright © 2012 Pearson Education, Inc. publishing as Prentice Hall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0F9E0850-03B6-40A0-BE80-7CAEC3EB4AE7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28676" name="Picture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168400"/>
            <a:ext cx="8408988" cy="3538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rame 7"/>
          <p:cNvSpPr/>
          <p:nvPr/>
        </p:nvSpPr>
        <p:spPr>
          <a:xfrm>
            <a:off x="284163" y="2606675"/>
            <a:ext cx="7943850" cy="284163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Frame 8"/>
          <p:cNvSpPr/>
          <p:nvPr/>
        </p:nvSpPr>
        <p:spPr>
          <a:xfrm>
            <a:off x="4033838" y="1384300"/>
            <a:ext cx="1985962" cy="3106738"/>
          </a:xfrm>
          <a:prstGeom prst="fram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Notched Right Arrow 9"/>
          <p:cNvSpPr/>
          <p:nvPr/>
        </p:nvSpPr>
        <p:spPr>
          <a:xfrm rot="16200000">
            <a:off x="-693737" y="4202113"/>
            <a:ext cx="3013075" cy="485775"/>
          </a:xfrm>
          <a:prstGeom prst="notchedRightArrow">
            <a:avLst>
              <a:gd name="adj1" fmla="val 50000"/>
              <a:gd name="adj2" fmla="val 52788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Row (Record)</a:t>
            </a:r>
          </a:p>
        </p:txBody>
      </p:sp>
      <p:sp>
        <p:nvSpPr>
          <p:cNvPr id="11" name="Bent-Up Arrow 10"/>
          <p:cNvSpPr/>
          <p:nvPr/>
        </p:nvSpPr>
        <p:spPr>
          <a:xfrm flipH="1">
            <a:off x="5184775" y="4491038"/>
            <a:ext cx="2182813" cy="993775"/>
          </a:xfrm>
          <a:prstGeom prst="bentUpArrow">
            <a:avLst>
              <a:gd name="adj1" fmla="val 33161"/>
              <a:gd name="adj2" fmla="val 25000"/>
              <a:gd name="adj3" fmla="val 2500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Column (Field)</a:t>
            </a:r>
          </a:p>
        </p:txBody>
      </p:sp>
      <p:sp>
        <p:nvSpPr>
          <p:cNvPr id="28681" name="TextBox 11"/>
          <p:cNvSpPr txBox="1">
            <a:spLocks noChangeArrowheads="1"/>
          </p:cNvSpPr>
          <p:nvPr/>
        </p:nvSpPr>
        <p:spPr bwMode="auto">
          <a:xfrm>
            <a:off x="1055688" y="4706938"/>
            <a:ext cx="38735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entury Gothic" pitchFamily="34" charset="0"/>
              </a:rPr>
              <a:t>Each row contains multiple attributes describing an instance of the entity. In this case, inventory.</a:t>
            </a:r>
          </a:p>
        </p:txBody>
      </p:sp>
      <p:sp>
        <p:nvSpPr>
          <p:cNvPr id="13" name="L-Shape 12"/>
          <p:cNvSpPr/>
          <p:nvPr/>
        </p:nvSpPr>
        <p:spPr>
          <a:xfrm flipH="1" flipV="1">
            <a:off x="5638799" y="4707675"/>
            <a:ext cx="2589213" cy="777119"/>
          </a:xfrm>
          <a:prstGeom prst="corner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ChevronInverted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8683" name="TextBox 13"/>
          <p:cNvSpPr txBox="1">
            <a:spLocks noChangeArrowheads="1"/>
          </p:cNvSpPr>
          <p:nvPr/>
        </p:nvSpPr>
        <p:spPr bwMode="auto">
          <a:xfrm>
            <a:off x="6013450" y="4732338"/>
            <a:ext cx="22145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entury Gothic" pitchFamily="34" charset="0"/>
              </a:rPr>
              <a:t>Same type of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Attributes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Primary Key</a:t>
            </a:r>
          </a:p>
          <a:p>
            <a:pPr lvl="1" eaLnBrk="1" hangingPunct="1"/>
            <a:r>
              <a:rPr lang="en-US" smtClean="0"/>
              <a:t>An attribute or combination of attributes that can be used to uniquely identify a specific row (record) in a table.</a:t>
            </a:r>
          </a:p>
          <a:p>
            <a:pPr eaLnBrk="1" hangingPunct="1"/>
            <a:r>
              <a:rPr lang="en-US" smtClean="0"/>
              <a:t>Foreign Key</a:t>
            </a:r>
          </a:p>
          <a:p>
            <a:pPr lvl="1" eaLnBrk="1" hangingPunct="1"/>
            <a:r>
              <a:rPr lang="en-US" smtClean="0"/>
              <a:t>An attribute in one table that is a primary key in another table.</a:t>
            </a:r>
          </a:p>
          <a:p>
            <a:pPr lvl="2" eaLnBrk="1" hangingPunct="1"/>
            <a:r>
              <a:rPr lang="en-US" smtClean="0"/>
              <a:t>Used to link the two tables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595959"/>
                </a:solidFill>
                <a:cs typeface="Arial" charset="0"/>
              </a:rPr>
              <a:t>Copyright © 2012 Pearson Education, Inc. publishing as Prentice Hall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F83441B9-5086-4610-8F00-164D8F37C112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Database Design Errors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If database is not designed properly data errors can occur.</a:t>
            </a:r>
          </a:p>
          <a:p>
            <a:pPr lvl="1" eaLnBrk="1" hangingPunct="1"/>
            <a:r>
              <a:rPr lang="en-US" smtClean="0"/>
              <a:t>Update Anomaly</a:t>
            </a:r>
          </a:p>
          <a:p>
            <a:pPr lvl="2" eaLnBrk="1" hangingPunct="1"/>
            <a:r>
              <a:rPr lang="en-US" smtClean="0"/>
              <a:t>Changes to existing data are not correctly recorded.</a:t>
            </a:r>
          </a:p>
          <a:p>
            <a:pPr lvl="3" eaLnBrk="1" hangingPunct="1"/>
            <a:r>
              <a:rPr lang="en-US" smtClean="0"/>
              <a:t>Due to multiple records with the same data attributes</a:t>
            </a:r>
          </a:p>
          <a:p>
            <a:pPr lvl="1" eaLnBrk="1" hangingPunct="1"/>
            <a:r>
              <a:rPr lang="en-US" smtClean="0"/>
              <a:t>Insert Anomaly</a:t>
            </a:r>
          </a:p>
          <a:p>
            <a:pPr lvl="2" eaLnBrk="1" hangingPunct="1"/>
            <a:r>
              <a:rPr lang="en-US" smtClean="0"/>
              <a:t>Unable to add a record to the database.</a:t>
            </a:r>
          </a:p>
          <a:p>
            <a:pPr lvl="1" eaLnBrk="1" hangingPunct="1"/>
            <a:r>
              <a:rPr lang="en-US" smtClean="0"/>
              <a:t>Delete Anomaly</a:t>
            </a:r>
          </a:p>
          <a:p>
            <a:pPr lvl="2" eaLnBrk="1" hangingPunct="1"/>
            <a:r>
              <a:rPr lang="en-US" smtClean="0"/>
              <a:t>Removing a record also removes unintended data from the database.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595959"/>
                </a:solidFill>
                <a:cs typeface="Arial" charset="0"/>
              </a:rPr>
              <a:t>Copyright © 2012 Pearson Education, Inc. publishing as Prentice Hall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FB8A5FFC-35ED-4EA4-B2AC-AA665295D698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Design Requirements for Relational Database</a:t>
            </a:r>
            <a:endParaRPr lang="en-US" dirty="0"/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Century Gothic" pitchFamily="34" charset="0"/>
              <a:buAutoNum type="arabicPeriod"/>
            </a:pPr>
            <a:r>
              <a:rPr lang="en-US" smtClean="0"/>
              <a:t>Every column must be single valued.</a:t>
            </a:r>
          </a:p>
          <a:p>
            <a:pPr marL="514350" indent="-514350" eaLnBrk="1" hangingPunct="1">
              <a:buFont typeface="Century Gothic" pitchFamily="34" charset="0"/>
              <a:buAutoNum type="arabicPeriod"/>
            </a:pPr>
            <a:r>
              <a:rPr lang="en-US" smtClean="0"/>
              <a:t>Primary keys must contain data (not null).</a:t>
            </a:r>
          </a:p>
          <a:p>
            <a:pPr marL="514350" indent="-514350" eaLnBrk="1" hangingPunct="1">
              <a:buFont typeface="Century Gothic" pitchFamily="34" charset="0"/>
              <a:buAutoNum type="arabicPeriod"/>
            </a:pPr>
            <a:r>
              <a:rPr lang="en-US" smtClean="0"/>
              <a:t>Foreign keys must contain the same data as the primary key in another table.</a:t>
            </a:r>
          </a:p>
          <a:p>
            <a:pPr marL="514350" indent="-514350" eaLnBrk="1" hangingPunct="1">
              <a:buFont typeface="Century Gothic" pitchFamily="34" charset="0"/>
              <a:buAutoNum type="arabicPeriod"/>
            </a:pPr>
            <a:r>
              <a:rPr lang="en-US" smtClean="0"/>
              <a:t>All other attributes must identify a characteristic of the table identified by the primary key.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595959"/>
                </a:solidFill>
                <a:cs typeface="Arial" charset="0"/>
              </a:rPr>
              <a:t>Copyright © 2012 Pearson Education, Inc. publishing as Prentice Hall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F3DA7802-28E5-4F24-A876-D3FC29214A55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Normalizing Relational Databases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Initially, one table is used for all the data in a database.</a:t>
            </a:r>
          </a:p>
          <a:p>
            <a:pPr eaLnBrk="1" hangingPunct="1"/>
            <a:r>
              <a:rPr lang="en-US" smtClean="0"/>
              <a:t>Following rules, the table is decomposed into multiple tables related by:</a:t>
            </a:r>
          </a:p>
          <a:p>
            <a:pPr lvl="1" eaLnBrk="1" hangingPunct="1"/>
            <a:r>
              <a:rPr lang="en-US" smtClean="0"/>
              <a:t>Primary key–foreign key integration</a:t>
            </a:r>
          </a:p>
          <a:p>
            <a:pPr eaLnBrk="1" hangingPunct="1"/>
            <a:r>
              <a:rPr lang="en-US" smtClean="0"/>
              <a:t>Decomposed set of tables are in third normal form (3NF).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595959"/>
                </a:solidFill>
                <a:cs typeface="Arial" charset="0"/>
              </a:rPr>
              <a:t>Copyright © 2012 Pearson Education, Inc. publishing as Prentice Hall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6A5F910D-D481-4278-AF17-45854B611EF6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>
          <a:xfrm>
            <a:off x="914400" y="6350"/>
            <a:ext cx="7313613" cy="650875"/>
          </a:xfrm>
        </p:spPr>
        <p:txBody>
          <a:bodyPr/>
          <a:lstStyle/>
          <a:p>
            <a:pPr eaLnBrk="1" hangingPunct="1"/>
            <a:r>
              <a:rPr lang="en-US" sz="3200" smtClean="0"/>
              <a:t>Microsoft Access Query #1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595959"/>
                </a:solidFill>
                <a:cs typeface="Arial" charset="0"/>
              </a:rPr>
              <a:t>Copyright © 2012 Pearson Education, Inc. publishing as Prentice Hall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BEDFEFA7-C20A-45BF-9695-49E4A5CA63AC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  <p:pic>
        <p:nvPicPr>
          <p:cNvPr id="33796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46313" y="657225"/>
            <a:ext cx="5172075" cy="556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7" name="Picture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60600" y="939800"/>
            <a:ext cx="4622800" cy="497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>
          <a:xfrm>
            <a:off x="914400" y="6350"/>
            <a:ext cx="7313613" cy="650875"/>
          </a:xfrm>
        </p:spPr>
        <p:txBody>
          <a:bodyPr/>
          <a:lstStyle/>
          <a:p>
            <a:pPr eaLnBrk="1" hangingPunct="1"/>
            <a:r>
              <a:rPr lang="en-US" sz="3200" smtClean="0"/>
              <a:t>Microsoft Access Query #2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595959"/>
                </a:solidFill>
                <a:cs typeface="Arial" charset="0"/>
              </a:rPr>
              <a:t>Copyright © 2012 Pearson Education, Inc. publishing as Prentice Hall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7EB9016F-75D1-4C14-8518-DAFD236C73DF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34820" name="Picture 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7175" y="657225"/>
            <a:ext cx="6376988" cy="552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>
          <a:xfrm>
            <a:off x="914400" y="6350"/>
            <a:ext cx="7313613" cy="650875"/>
          </a:xfrm>
        </p:spPr>
        <p:txBody>
          <a:bodyPr/>
          <a:lstStyle/>
          <a:p>
            <a:pPr eaLnBrk="1" hangingPunct="1"/>
            <a:r>
              <a:rPr lang="en-US" sz="3200" smtClean="0"/>
              <a:t>Microsoft Access Query #3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595959"/>
                </a:solidFill>
                <a:cs typeface="Arial" charset="0"/>
              </a:rPr>
              <a:t>Copyright © 2012 Pearson Education, Inc. publishing as Prentice Hall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C272C217-22E5-4018-8D07-994FEDAF2EBC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  <p:pic>
        <p:nvPicPr>
          <p:cNvPr id="35844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4550" y="679450"/>
            <a:ext cx="7383463" cy="554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>
          <a:xfrm>
            <a:off x="914400" y="6350"/>
            <a:ext cx="7313613" cy="650875"/>
          </a:xfrm>
        </p:spPr>
        <p:txBody>
          <a:bodyPr/>
          <a:lstStyle/>
          <a:p>
            <a:pPr eaLnBrk="1" hangingPunct="1"/>
            <a:r>
              <a:rPr lang="en-US" sz="3200" smtClean="0"/>
              <a:t>Microsoft Access Query #4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595959"/>
                </a:solidFill>
                <a:cs typeface="Arial" charset="0"/>
              </a:rPr>
              <a:t>Copyright © 2012 Pearson Education, Inc. publishing as Prentice Hall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EEADB83E-E049-4B69-903D-88D0466C1B91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  <p:pic>
        <p:nvPicPr>
          <p:cNvPr id="36868" name="Picture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0038" y="949325"/>
            <a:ext cx="6657975" cy="525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>
          <a:xfrm>
            <a:off x="914400" y="6350"/>
            <a:ext cx="7313613" cy="650875"/>
          </a:xfrm>
        </p:spPr>
        <p:txBody>
          <a:bodyPr/>
          <a:lstStyle/>
          <a:p>
            <a:pPr eaLnBrk="1" hangingPunct="1"/>
            <a:r>
              <a:rPr lang="en-US" sz="3200" smtClean="0"/>
              <a:t>Microsoft Access Query #5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595959"/>
                </a:solidFill>
                <a:cs typeface="Arial" charset="0"/>
              </a:rPr>
              <a:t>Copyright © 2012 Pearson Education, Inc. publishing as Prentice Hall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13A7CF22-8DF6-4D71-9479-B42F587EBA0F}" type="slidenum">
              <a:rPr lang="en-US"/>
              <a:pPr>
                <a:defRPr/>
              </a:pPr>
              <a:t>19</a:t>
            </a:fld>
            <a:endParaRPr lang="en-US" dirty="0"/>
          </a:p>
        </p:txBody>
      </p:sp>
      <p:pic>
        <p:nvPicPr>
          <p:cNvPr id="37892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46250" y="977900"/>
            <a:ext cx="5651500" cy="490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Learning Objectives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552450" y="1733550"/>
            <a:ext cx="8134350" cy="3797300"/>
          </a:xfrm>
        </p:spPr>
        <p:txBody>
          <a:bodyPr/>
          <a:lstStyle/>
          <a:p>
            <a:pPr eaLnBrk="1">
              <a:lnSpc>
                <a:spcPct val="80000"/>
              </a:lnSpc>
            </a:pPr>
            <a:r>
              <a:rPr lang="en-US" sz="1400" smtClean="0"/>
              <a:t>Explain the importance and advantages of databases.</a:t>
            </a:r>
          </a:p>
          <a:p>
            <a:pPr eaLnBrk="1">
              <a:lnSpc>
                <a:spcPct val="80000"/>
              </a:lnSpc>
            </a:pPr>
            <a:r>
              <a:rPr lang="en-US" sz="1400" smtClean="0"/>
              <a:t>Describe the difference between database systems and file-based legacy systems.</a:t>
            </a:r>
          </a:p>
          <a:p>
            <a:pPr eaLnBrk="1">
              <a:lnSpc>
                <a:spcPct val="80000"/>
              </a:lnSpc>
            </a:pPr>
            <a:r>
              <a:rPr lang="en-US" sz="1400" smtClean="0"/>
              <a:t>Explain the difference between logical and physical views of a  database.</a:t>
            </a:r>
          </a:p>
          <a:p>
            <a:pPr eaLnBrk="1">
              <a:lnSpc>
                <a:spcPct val="80000"/>
              </a:lnSpc>
            </a:pPr>
            <a:r>
              <a:rPr lang="en-US" sz="1400" smtClean="0"/>
              <a:t>Explain fundamental concepts of database systems such as DBMS, schemas, the data dictionary, and DBMS languages.</a:t>
            </a:r>
          </a:p>
          <a:p>
            <a:pPr eaLnBrk="1">
              <a:lnSpc>
                <a:spcPct val="80000"/>
              </a:lnSpc>
            </a:pPr>
            <a:r>
              <a:rPr lang="en-US" sz="1400" smtClean="0"/>
              <a:t>Describe what a relational database is and how it organizes data.</a:t>
            </a:r>
          </a:p>
          <a:p>
            <a:pPr eaLnBrk="1">
              <a:lnSpc>
                <a:spcPct val="80000"/>
              </a:lnSpc>
            </a:pPr>
            <a:r>
              <a:rPr lang="en-US" sz="1400" smtClean="0"/>
              <a:t>Create a set of well-structured tables to store data in a relational database.</a:t>
            </a:r>
          </a:p>
          <a:p>
            <a:pPr eaLnBrk="1">
              <a:lnSpc>
                <a:spcPct val="80000"/>
              </a:lnSpc>
            </a:pPr>
            <a:r>
              <a:rPr lang="en-US" sz="1400" smtClean="0"/>
              <a:t>Perform simple queries using the Microsoft Access database.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Copyright © 2012 Pearson Education, Inc. publishing as Prentice Hall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4-</a:t>
            </a:r>
            <a:fld id="{C233F878-FA86-49F9-BA70-17069008DFBA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 Hierarchy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747838"/>
            <a:ext cx="2470150" cy="430371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Field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Attributes about an entity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Record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Related group of fields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File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Related group of records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Database</a:t>
            </a:r>
          </a:p>
          <a:p>
            <a:pPr lvl="1" eaLnBrk="1" fontAlgn="auto" hangingPunct="1">
              <a:spcAft>
                <a:spcPts val="0"/>
              </a:spcAft>
              <a:buClr>
                <a:schemeClr val="accent1">
                  <a:lumMod val="50000"/>
                </a:schemeClr>
              </a:buClr>
              <a:defRPr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Related group of files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595959"/>
                </a:solidFill>
                <a:cs typeface="Arial" charset="0"/>
              </a:rPr>
              <a:t>Copyright © 2012 Pearson Education, Inc. publishing as Prentice Hall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04108A39-D5D2-4C38-9A58-3AA4148C3EB3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21511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17838" y="2160588"/>
            <a:ext cx="5778500" cy="2917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Advantages of Database Systems</a:t>
            </a:r>
            <a:endParaRPr lang="en-US" dirty="0"/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700" smtClean="0"/>
              <a:t>Data Integration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500" smtClean="0"/>
              <a:t>Files are logically combined and made accessible to various systems.</a:t>
            </a:r>
          </a:p>
          <a:p>
            <a:pPr eaLnBrk="1" hangingPunct="1">
              <a:lnSpc>
                <a:spcPct val="80000"/>
              </a:lnSpc>
            </a:pPr>
            <a:r>
              <a:rPr lang="en-US" sz="1700" smtClean="0"/>
              <a:t>Data Sharing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500" smtClean="0"/>
              <a:t>With data in one place it is more easily accessed by authorized users.</a:t>
            </a:r>
          </a:p>
          <a:p>
            <a:pPr eaLnBrk="1" hangingPunct="1">
              <a:lnSpc>
                <a:spcPct val="80000"/>
              </a:lnSpc>
            </a:pPr>
            <a:r>
              <a:rPr lang="en-US" sz="1700" smtClean="0"/>
              <a:t>Minimizing Data Redundancy and Data Inconsistency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500" smtClean="0"/>
              <a:t>Eliminates the same data being stored in multiple files, thus reducing inconsistency in multiple versions of the same data.</a:t>
            </a:r>
          </a:p>
          <a:p>
            <a:pPr eaLnBrk="1" hangingPunct="1">
              <a:lnSpc>
                <a:spcPct val="80000"/>
              </a:lnSpc>
            </a:pPr>
            <a:r>
              <a:rPr lang="en-US" sz="1700" smtClean="0"/>
              <a:t>Data Independence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500" smtClean="0"/>
              <a:t>Data is separate from the programs that access it. Changes can be made to the data without necessitating a change in the programs and vice versa.</a:t>
            </a:r>
          </a:p>
          <a:p>
            <a:pPr eaLnBrk="1" hangingPunct="1">
              <a:lnSpc>
                <a:spcPct val="80000"/>
              </a:lnSpc>
            </a:pPr>
            <a:r>
              <a:rPr lang="en-US" sz="1700" smtClean="0"/>
              <a:t>Cross-Functional Analysis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500" smtClean="0"/>
              <a:t>Relationships between data from various organizational departments can be more easily combined.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595959"/>
                </a:solidFill>
                <a:cs typeface="Arial" charset="0"/>
              </a:rPr>
              <a:t>Copyright © 2012 Pearson Education, Inc. publishing as Prentice Hall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F22D73C8-6EF1-4C6C-A5C3-85F051D83043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Database Terminology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Database Management System (DBMS)</a:t>
            </a:r>
          </a:p>
          <a:p>
            <a:pPr lvl="1" eaLnBrk="1" hangingPunct="1"/>
            <a:r>
              <a:rPr lang="en-US" smtClean="0"/>
              <a:t>Interface between software applications and the data in files.</a:t>
            </a:r>
          </a:p>
          <a:p>
            <a:pPr eaLnBrk="1" hangingPunct="1"/>
            <a:r>
              <a:rPr lang="en-US" smtClean="0"/>
              <a:t>Database Administrator (DBA)</a:t>
            </a:r>
          </a:p>
          <a:p>
            <a:pPr lvl="1" eaLnBrk="1" hangingPunct="1"/>
            <a:r>
              <a:rPr lang="en-US" smtClean="0"/>
              <a:t>Person responsible for maintaining the database</a:t>
            </a:r>
          </a:p>
          <a:p>
            <a:pPr eaLnBrk="1" hangingPunct="1"/>
            <a:r>
              <a:rPr lang="en-US" smtClean="0"/>
              <a:t>Data Dictionary</a:t>
            </a:r>
          </a:p>
          <a:p>
            <a:pPr lvl="2" eaLnBrk="1" hangingPunct="1"/>
            <a:r>
              <a:rPr lang="en-US" smtClean="0"/>
              <a:t>Information about the structure of the database</a:t>
            </a:r>
          </a:p>
          <a:p>
            <a:pPr lvl="3" eaLnBrk="1" hangingPunct="1"/>
            <a:r>
              <a:rPr lang="en-US" smtClean="0"/>
              <a:t>Field names, descriptions, uses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595959"/>
                </a:solidFill>
                <a:cs typeface="Arial" charset="0"/>
              </a:rPr>
              <a:t>Copyright © 2012 Pearson Education, Inc. publishing as Prentice Hall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76DD2479-EE2E-495C-ABFE-DB84F41C594A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Logical vs. Physical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Physical View</a:t>
            </a:r>
          </a:p>
          <a:p>
            <a:pPr lvl="1" eaLnBrk="1" hangingPunct="1"/>
            <a:r>
              <a:rPr lang="en-US" smtClean="0"/>
              <a:t>Depends on explicitly knowing:</a:t>
            </a:r>
          </a:p>
          <a:p>
            <a:pPr lvl="2" eaLnBrk="1" hangingPunct="1"/>
            <a:r>
              <a:rPr lang="en-US" smtClean="0"/>
              <a:t>How is the data actually arranged in a file</a:t>
            </a:r>
          </a:p>
          <a:p>
            <a:pPr lvl="2" eaLnBrk="1" hangingPunct="1"/>
            <a:r>
              <a:rPr lang="en-US" smtClean="0"/>
              <a:t>Where is the data stored on the computer</a:t>
            </a:r>
          </a:p>
          <a:p>
            <a:pPr eaLnBrk="1" hangingPunct="1"/>
            <a:r>
              <a:rPr lang="en-US" smtClean="0"/>
              <a:t>Logical View</a:t>
            </a:r>
          </a:p>
          <a:p>
            <a:pPr lvl="2" eaLnBrk="1" hangingPunct="1"/>
            <a:r>
              <a:rPr lang="en-US" smtClean="0"/>
              <a:t>A Schema separates storage of data from use of the data</a:t>
            </a:r>
          </a:p>
          <a:p>
            <a:pPr lvl="2" eaLnBrk="1" hangingPunct="1"/>
            <a:r>
              <a:rPr lang="en-US" smtClean="0"/>
              <a:t>Unnecessary to explicitly know how and where data is stored.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595959"/>
                </a:solidFill>
                <a:cs typeface="Arial" charset="0"/>
              </a:rPr>
              <a:t>Copyright © 2012 Pearson Education, Inc. publishing as Prentice Hall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4E6F9F8E-834A-4F67-B617-AD4396356C89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Schemas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sz="half" idx="1"/>
          </p:nvPr>
        </p:nvSpPr>
        <p:spPr>
          <a:xfrm>
            <a:off x="419100" y="1581150"/>
            <a:ext cx="4264025" cy="46958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Describe the logical structure of a database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Conceptual Level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Organization wide view of the 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External Level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Individual users view of the data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Each view is a subschema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Internal Level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Describes how data are stored and accessed</a:t>
            </a:r>
          </a:p>
          <a:p>
            <a:pPr lvl="3" eaLnBrk="1" hangingPunct="1">
              <a:lnSpc>
                <a:spcPct val="90000"/>
              </a:lnSpc>
            </a:pPr>
            <a:r>
              <a:rPr lang="en-US" smtClean="0"/>
              <a:t>Description of: records, definitions, addresses, and indexes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595959"/>
                </a:solidFill>
                <a:cs typeface="Arial" charset="0"/>
              </a:rPr>
              <a:t>Copyright © 2012 Pearson Education, Inc. publishing as Prentice Hall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5B4B9F79-F1DD-4619-83A2-D83419E70501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25606" name="Picture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8263" y="2127250"/>
            <a:ext cx="3592512" cy="383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DBMS Languages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 Definition Language (DDL)</a:t>
            </a:r>
          </a:p>
          <a:p>
            <a:pPr lvl="1" eaLnBrk="1" hangingPunct="1"/>
            <a:r>
              <a:rPr lang="en-US" smtClean="0"/>
              <a:t>Builds the data dictionary</a:t>
            </a:r>
          </a:p>
          <a:p>
            <a:pPr lvl="1" eaLnBrk="1" hangingPunct="1"/>
            <a:r>
              <a:rPr lang="en-US" smtClean="0"/>
              <a:t>Creates the database</a:t>
            </a:r>
          </a:p>
          <a:p>
            <a:pPr lvl="1" eaLnBrk="1" hangingPunct="1"/>
            <a:r>
              <a:rPr lang="en-US" smtClean="0"/>
              <a:t>Describes the subschema</a:t>
            </a:r>
          </a:p>
          <a:p>
            <a:pPr lvl="1" eaLnBrk="1" hangingPunct="1"/>
            <a:r>
              <a:rPr lang="en-US" smtClean="0"/>
              <a:t>Specifies record or field security constraints</a:t>
            </a:r>
          </a:p>
          <a:p>
            <a:pPr eaLnBrk="1" hangingPunct="1"/>
            <a:r>
              <a:rPr lang="en-US" smtClean="0"/>
              <a:t>Data Manipulation Language (DML)</a:t>
            </a:r>
          </a:p>
          <a:p>
            <a:pPr lvl="1" eaLnBrk="1" hangingPunct="1"/>
            <a:r>
              <a:rPr lang="en-US" smtClean="0"/>
              <a:t>Changes the content in the database</a:t>
            </a:r>
          </a:p>
          <a:p>
            <a:pPr lvl="2" eaLnBrk="1" hangingPunct="1"/>
            <a:r>
              <a:rPr lang="en-US" smtClean="0"/>
              <a:t>Updates, insertions, and deletions</a:t>
            </a:r>
          </a:p>
          <a:p>
            <a:pPr eaLnBrk="1" hangingPunct="1"/>
            <a:r>
              <a:rPr lang="en-US" smtClean="0"/>
              <a:t>Data Query Language (DQL)</a:t>
            </a:r>
          </a:p>
          <a:p>
            <a:pPr lvl="1" eaLnBrk="1" hangingPunct="1"/>
            <a:r>
              <a:rPr lang="en-US" smtClean="0"/>
              <a:t>Enables the retrieval, sorting, and display of data from the database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595959"/>
                </a:solidFill>
                <a:cs typeface="Arial" charset="0"/>
              </a:rPr>
              <a:t>Copyright © 2012 Pearson Education, Inc. publishing as Prentice Hall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661A88FF-0BEB-43ED-A5F1-2F4FD51506AA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Relational Database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Relational data model represents the conceptual and external level schemas as if data are stored in tables.</a:t>
            </a:r>
          </a:p>
          <a:p>
            <a:pPr eaLnBrk="1" hangingPunct="1"/>
            <a:r>
              <a:rPr lang="en-US" smtClean="0"/>
              <a:t>Table</a:t>
            </a:r>
          </a:p>
          <a:p>
            <a:pPr lvl="1" eaLnBrk="1" hangingPunct="1"/>
            <a:r>
              <a:rPr lang="en-US" smtClean="0"/>
              <a:t>Each row, a tuple, contains data about one instance of an entity.</a:t>
            </a:r>
          </a:p>
          <a:p>
            <a:pPr lvl="2" eaLnBrk="1" hangingPunct="1"/>
            <a:r>
              <a:rPr lang="en-US" smtClean="0"/>
              <a:t>This is equivalent to a record</a:t>
            </a:r>
          </a:p>
          <a:p>
            <a:pPr lvl="1" eaLnBrk="1" hangingPunct="1"/>
            <a:r>
              <a:rPr lang="en-US" smtClean="0"/>
              <a:t>Each column contains data about one attribute of an entity.</a:t>
            </a:r>
          </a:p>
          <a:p>
            <a:pPr lvl="2" eaLnBrk="1" hangingPunct="1"/>
            <a:r>
              <a:rPr lang="en-US" smtClean="0"/>
              <a:t>This is equivalent to a field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595959"/>
                </a:solidFill>
                <a:cs typeface="Arial" charset="0"/>
              </a:rPr>
              <a:t>Copyright © 2012 Pearson Education, Inc. publishing as Prentice Hall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4-</a:t>
            </a:r>
            <a:fld id="{6CE05C97-7ABF-4C58-A85C-E7B63C22F887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earson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Perspective">
      <a:majorFont>
        <a:latin typeface="Century Gothic"/>
        <a:ea typeface=""/>
        <a:cs typeface=""/>
        <a:font script="Jpan" typeface="メイリオ"/>
      </a:majorFont>
      <a:minorFont>
        <a:latin typeface="Century Gothic"/>
        <a:ea typeface=""/>
        <a:cs typeface=""/>
        <a:font script="Jpan" typeface="メイリオ"/>
      </a:minorFont>
    </a:fontScheme>
    <a:fmtScheme name="Perspective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pearson.thmx</Template>
  <TotalTime>597</TotalTime>
  <Words>859</Words>
  <Application>Microsoft Macintosh PowerPoint</Application>
  <PresentationFormat>On-screen Show (4:3)</PresentationFormat>
  <Paragraphs>147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16</vt:i4>
      </vt:variant>
      <vt:variant>
        <vt:lpstr>Slide Titles</vt:lpstr>
      </vt:variant>
      <vt:variant>
        <vt:i4>19</vt:i4>
      </vt:variant>
    </vt:vector>
  </HeadingPairs>
  <TitlesOfParts>
    <vt:vector size="39" baseType="lpstr">
      <vt:lpstr>Arial</vt:lpstr>
      <vt:lpstr>Century Gothic</vt:lpstr>
      <vt:lpstr>Wingdings 2</vt:lpstr>
      <vt:lpstr>Calibri</vt:lpstr>
      <vt:lpstr>pearson</vt:lpstr>
      <vt:lpstr>pearson</vt:lpstr>
      <vt:lpstr>pearson</vt:lpstr>
      <vt:lpstr>pearson</vt:lpstr>
      <vt:lpstr>pearson</vt:lpstr>
      <vt:lpstr>pearson</vt:lpstr>
      <vt:lpstr>pearson</vt:lpstr>
      <vt:lpstr>pearson</vt:lpstr>
      <vt:lpstr>pearson</vt:lpstr>
      <vt:lpstr>pearson</vt:lpstr>
      <vt:lpstr>pearson</vt:lpstr>
      <vt:lpstr>pearson</vt:lpstr>
      <vt:lpstr>pearson</vt:lpstr>
      <vt:lpstr>pearson</vt:lpstr>
      <vt:lpstr>pearson</vt:lpstr>
      <vt:lpstr>pearson</vt:lpstr>
      <vt:lpstr>Chapter 4</vt:lpstr>
      <vt:lpstr>Learning Objectives</vt:lpstr>
      <vt:lpstr>Data Hierarchy</vt:lpstr>
      <vt:lpstr>Advantages of Database Systems</vt:lpstr>
      <vt:lpstr>Database Terminology</vt:lpstr>
      <vt:lpstr>Logical vs. Physical</vt:lpstr>
      <vt:lpstr>Schemas</vt:lpstr>
      <vt:lpstr>DBMS Languages</vt:lpstr>
      <vt:lpstr>Relational Database</vt:lpstr>
      <vt:lpstr>A Relational Table</vt:lpstr>
      <vt:lpstr>Attributes</vt:lpstr>
      <vt:lpstr>Database Design Errors</vt:lpstr>
      <vt:lpstr>Design Requirements for Relational Database</vt:lpstr>
      <vt:lpstr>Normalizing Relational Databases</vt:lpstr>
      <vt:lpstr>Microsoft Access Query #1</vt:lpstr>
      <vt:lpstr>Microsoft Access Query #2</vt:lpstr>
      <vt:lpstr>Microsoft Access Query #3</vt:lpstr>
      <vt:lpstr>Microsoft Access Query #4</vt:lpstr>
      <vt:lpstr>Microsoft Access Query #5</vt:lpstr>
    </vt:vector>
  </TitlesOfParts>
  <Company>University of Central Florida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Steven Hornik</dc:creator>
  <cp:lastModifiedBy>christina rumbaugh</cp:lastModifiedBy>
  <cp:revision>62</cp:revision>
  <dcterms:created xsi:type="dcterms:W3CDTF">2010-12-02T17:59:18Z</dcterms:created>
  <dcterms:modified xsi:type="dcterms:W3CDTF">2011-02-02T20:44:01Z</dcterms:modified>
</cp:coreProperties>
</file>