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</p:sldMasterIdLst>
  <p:notesMasterIdLst>
    <p:notesMasterId r:id="rId66"/>
  </p:notesMasterIdLst>
  <p:handoutMasterIdLst>
    <p:handoutMasterId r:id="rId67"/>
  </p:handoutMasterIdLst>
  <p:sldIdLst>
    <p:sldId id="259" r:id="rId2"/>
    <p:sldId id="257" r:id="rId3"/>
    <p:sldId id="260" r:id="rId4"/>
    <p:sldId id="277" r:id="rId5"/>
    <p:sldId id="261" r:id="rId6"/>
    <p:sldId id="279" r:id="rId7"/>
    <p:sldId id="282" r:id="rId8"/>
    <p:sldId id="283" r:id="rId9"/>
    <p:sldId id="284" r:id="rId10"/>
    <p:sldId id="409" r:id="rId11"/>
    <p:sldId id="286" r:id="rId12"/>
    <p:sldId id="289" r:id="rId13"/>
    <p:sldId id="292" r:id="rId14"/>
    <p:sldId id="293" r:id="rId15"/>
    <p:sldId id="294" r:id="rId16"/>
    <p:sldId id="296" r:id="rId17"/>
    <p:sldId id="298" r:id="rId18"/>
    <p:sldId id="300" r:id="rId19"/>
    <p:sldId id="302" r:id="rId20"/>
    <p:sldId id="303" r:id="rId21"/>
    <p:sldId id="307" r:id="rId22"/>
    <p:sldId id="313" r:id="rId23"/>
    <p:sldId id="315" r:id="rId24"/>
    <p:sldId id="317" r:id="rId25"/>
    <p:sldId id="320" r:id="rId26"/>
    <p:sldId id="327" r:id="rId27"/>
    <p:sldId id="328" r:id="rId28"/>
    <p:sldId id="331" r:id="rId29"/>
    <p:sldId id="332" r:id="rId30"/>
    <p:sldId id="336" r:id="rId31"/>
    <p:sldId id="410" r:id="rId32"/>
    <p:sldId id="411" r:id="rId33"/>
    <p:sldId id="338" r:id="rId34"/>
    <p:sldId id="346" r:id="rId35"/>
    <p:sldId id="351" r:id="rId36"/>
    <p:sldId id="352" r:id="rId37"/>
    <p:sldId id="354" r:id="rId38"/>
    <p:sldId id="356" r:id="rId39"/>
    <p:sldId id="357" r:id="rId40"/>
    <p:sldId id="359" r:id="rId41"/>
    <p:sldId id="361" r:id="rId42"/>
    <p:sldId id="362" r:id="rId43"/>
    <p:sldId id="412" r:id="rId44"/>
    <p:sldId id="364" r:id="rId45"/>
    <p:sldId id="366" r:id="rId46"/>
    <p:sldId id="367" r:id="rId47"/>
    <p:sldId id="369" r:id="rId48"/>
    <p:sldId id="370" r:id="rId49"/>
    <p:sldId id="379" r:id="rId50"/>
    <p:sldId id="380" r:id="rId51"/>
    <p:sldId id="383" r:id="rId52"/>
    <p:sldId id="386" r:id="rId53"/>
    <p:sldId id="413" r:id="rId54"/>
    <p:sldId id="387" r:id="rId55"/>
    <p:sldId id="392" r:id="rId56"/>
    <p:sldId id="393" r:id="rId57"/>
    <p:sldId id="394" r:id="rId58"/>
    <p:sldId id="395" r:id="rId59"/>
    <p:sldId id="398" r:id="rId60"/>
    <p:sldId id="401" r:id="rId61"/>
    <p:sldId id="402" r:id="rId62"/>
    <p:sldId id="403" r:id="rId63"/>
    <p:sldId id="404" r:id="rId64"/>
    <p:sldId id="406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Horni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06" autoAdjust="0"/>
  </p:normalViewPr>
  <p:slideViewPr>
    <p:cSldViewPr snapToGrid="0"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6.xml"/><Relationship Id="rId2" Type="http://schemas.openxmlformats.org/officeDocument/2006/relationships/slide" Target="slides/slide20.xml"/><Relationship Id="rId1" Type="http://schemas.openxmlformats.org/officeDocument/2006/relationships/slide" Target="slides/slide8.xml"/><Relationship Id="rId4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AB7A38-62FB-48D9-AB8D-39EB2B992CDC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EB67D0-E507-46E4-B007-526871FC7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1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939CD-83CB-458E-8005-EB0713CE2B2C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CB73AC-4692-419D-B1E0-29125A97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4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5E1C24-26B2-4913-8928-EE517101FA61}" type="datetime1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E7AC-0529-426F-98AB-717BAC2B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CB43-0AE7-4846-841C-4389DA54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6F663E-5ED1-47B2-8DFB-BADDA486BF96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084B-B924-478B-A3C6-1769B0F27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F205-215E-48D0-8020-D0CEDAEEB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©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0812B2-1F3A-4A8C-8107-1F34D1EF5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D88D-0225-4A41-8A31-850048415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D097-AB29-467B-8C69-D99815A71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889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945C-0638-4A0E-A7F8-12BD403E8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8445-08F3-4CC8-9FC6-8B704A60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3151-B371-44AF-9F63-4DB0D3EB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2012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D192-8FF7-496E-81DC-1F6B0117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095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519238"/>
            <a:ext cx="761047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688" y="6310313"/>
            <a:ext cx="5503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310313"/>
            <a:ext cx="67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791E9F9-AFAF-40AB-B223-45572C62A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63E50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163E50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ctrTitle"/>
          </p:nvPr>
        </p:nvSpPr>
        <p:spPr>
          <a:xfrm>
            <a:off x="0" y="5026025"/>
            <a:ext cx="8915400" cy="914400"/>
          </a:xfrm>
        </p:spPr>
        <p:txBody>
          <a:bodyPr/>
          <a:lstStyle/>
          <a:p>
            <a:pPr eaLnBrk="1" hangingPunct="1"/>
            <a:r>
              <a:rPr lang="en-US" smtClean="0"/>
              <a:t>Chapter 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Systems Documentation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11888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551D4820-3146-4516-8110-560F4B9647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Diagrams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Graphically describes the flow of data within a system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Four basic elements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DE17643-636C-4930-83A6-EB2BEA10858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3694113"/>
            <a:ext cx="1316038" cy="138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Entity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3694113"/>
            <a:ext cx="1758950" cy="181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Process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984500" y="4030663"/>
            <a:ext cx="1852613" cy="676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Flow</a:t>
            </a:r>
          </a:p>
        </p:txBody>
      </p:sp>
      <p:sp>
        <p:nvSpPr>
          <p:cNvPr id="9" name="Frame 8"/>
          <p:cNvSpPr/>
          <p:nvPr/>
        </p:nvSpPr>
        <p:spPr>
          <a:xfrm>
            <a:off x="2984500" y="5080000"/>
            <a:ext cx="1993900" cy="4302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Data Store</a:t>
            </a:r>
          </a:p>
        </p:txBody>
      </p:sp>
    </p:spTree>
    <p:extLst>
      <p:ext uri="{BB962C8B-B14F-4D97-AF65-F5344CB8AC3E}">
        <p14:creationId xmlns:p14="http://schemas.microsoft.com/office/powerpoint/2010/main" val="155282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 altLang="ar-JO" dirty="0">
                <a:solidFill>
                  <a:schemeClr val="tx1"/>
                </a:solidFill>
              </a:rPr>
              <a:t>Data sources and destinations</a:t>
            </a:r>
          </a:p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Appear as squares</a:t>
            </a:r>
          </a:p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Represent organizations or individuals that send or receive data used or produced by the system</a:t>
            </a:r>
          </a:p>
          <a:p>
            <a:r>
              <a:rPr lang="en-US" altLang="ar-JO" dirty="0">
                <a:solidFill>
                  <a:schemeClr val="tx1"/>
                </a:solidFill>
              </a:rPr>
              <a:t>An item can be both a source and a destination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048000" y="4495800"/>
            <a:ext cx="2057400" cy="1752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Entity </a:t>
            </a:r>
            <a:endParaRPr lang="ar-J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bldLvl="5" autoUpdateAnimBg="0"/>
      <p:bldP spid="219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altLang="ar-JO" sz="2800">
                <a:solidFill>
                  <a:schemeClr val="tx1"/>
                </a:solidFill>
              </a:rPr>
              <a:t>Data flows</a:t>
            </a:r>
          </a:p>
          <a:p>
            <a:pPr lvl="1"/>
            <a:r>
              <a:rPr lang="en-US" altLang="ar-JO" sz="2400">
                <a:solidFill>
                  <a:schemeClr val="tx1"/>
                </a:solidFill>
              </a:rPr>
              <a:t>Appear as arrows</a:t>
            </a:r>
          </a:p>
          <a:p>
            <a:pPr lvl="1"/>
            <a:r>
              <a:rPr lang="en-US" altLang="ar-JO" sz="2400">
                <a:solidFill>
                  <a:schemeClr val="tx1"/>
                </a:solidFill>
              </a:rPr>
              <a:t>Represent the flow of data between sources and destinations, processes, and data stores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2263177" y="5003042"/>
            <a:ext cx="195398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5" name="Right Arrow 4"/>
          <p:cNvSpPr/>
          <p:nvPr/>
        </p:nvSpPr>
        <p:spPr>
          <a:xfrm>
            <a:off x="2263178" y="3822888"/>
            <a:ext cx="1852613" cy="676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36358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bldLvl="5" autoUpdateAnimBg="0"/>
      <p:bldP spid="2232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r>
              <a:rPr lang="en-US" altLang="ar-JO" sz="2800" dirty="0"/>
              <a:t>As you probably surmised from the previous slides, if a data flow is two-way, use a bi-directional arrow.</a:t>
            </a:r>
          </a:p>
          <a:p>
            <a:pPr lvl="1">
              <a:buFontTx/>
              <a:buNone/>
            </a:pPr>
            <a:endParaRPr lang="en-US" altLang="ar-JO" sz="2400" dirty="0"/>
          </a:p>
        </p:txBody>
      </p:sp>
      <p:sp>
        <p:nvSpPr>
          <p:cNvPr id="227333" name="Oval 5"/>
          <p:cNvSpPr>
            <a:spLocks noChangeArrowheads="1"/>
          </p:cNvSpPr>
          <p:nvPr/>
        </p:nvSpPr>
        <p:spPr bwMode="auto">
          <a:xfrm>
            <a:off x="6477000" y="3657600"/>
            <a:ext cx="1981200" cy="16764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2800"/>
              <a:t>Update</a:t>
            </a:r>
          </a:p>
          <a:p>
            <a:pPr algn="ctr"/>
            <a:r>
              <a:rPr lang="en-US" altLang="ar-JO" sz="2800"/>
              <a:t>Receiv-</a:t>
            </a:r>
          </a:p>
          <a:p>
            <a:pPr algn="ctr"/>
            <a:r>
              <a:rPr lang="en-US" altLang="ar-JO" sz="2800"/>
              <a:t>ables</a:t>
            </a:r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590800" y="4572000"/>
            <a:ext cx="3733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grpSp>
        <p:nvGrpSpPr>
          <p:cNvPr id="227338" name="Group 10"/>
          <p:cNvGrpSpPr>
            <a:grpSpLocks/>
          </p:cNvGrpSpPr>
          <p:nvPr/>
        </p:nvGrpSpPr>
        <p:grpSpPr bwMode="auto">
          <a:xfrm>
            <a:off x="762000" y="4038600"/>
            <a:ext cx="1600200" cy="990600"/>
            <a:chOff x="480" y="2544"/>
            <a:chExt cx="1008" cy="624"/>
          </a:xfrm>
        </p:grpSpPr>
        <p:sp>
          <p:nvSpPr>
            <p:cNvPr id="227334" name="Text Box 6"/>
            <p:cNvSpPr txBox="1">
              <a:spLocks noChangeArrowheads="1"/>
            </p:cNvSpPr>
            <p:nvPr/>
          </p:nvSpPr>
          <p:spPr bwMode="auto">
            <a:xfrm>
              <a:off x="528" y="2544"/>
              <a:ext cx="951" cy="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ar-JO" sz="2800"/>
                <a:t>General</a:t>
              </a:r>
            </a:p>
            <a:p>
              <a:r>
                <a:rPr lang="en-US" altLang="ar-JO" sz="2800"/>
                <a:t>Ledger</a:t>
              </a:r>
            </a:p>
          </p:txBody>
        </p:sp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>
              <a:off x="528" y="2544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27337" name="Line 9"/>
            <p:cNvSpPr>
              <a:spLocks noChangeShapeType="1"/>
            </p:cNvSpPr>
            <p:nvPr/>
          </p:nvSpPr>
          <p:spPr bwMode="auto">
            <a:xfrm>
              <a:off x="480" y="3168"/>
              <a:ext cx="10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13331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5" autoUpdateAnimBg="0"/>
      <p:bldP spid="227333" grpId="0" animBg="1" autoUpdateAnimBg="0"/>
      <p:bldP spid="227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r>
              <a:rPr lang="en-US" altLang="ar-JO" sz="2800"/>
              <a:t>If two data elements flow together, then the use of one data flow line is appropriate.</a:t>
            </a:r>
          </a:p>
          <a:p>
            <a:pPr lvl="1">
              <a:buFontTx/>
              <a:buNone/>
            </a:pPr>
            <a:endParaRPr lang="en-US" altLang="ar-JO" sz="24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533400" y="3810000"/>
            <a:ext cx="1981200" cy="15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2800"/>
              <a:t>Customer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6324600" y="3657600"/>
            <a:ext cx="1905000" cy="18288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2800"/>
              <a:t>Process</a:t>
            </a:r>
          </a:p>
          <a:p>
            <a:pPr algn="ctr"/>
            <a:r>
              <a:rPr lang="en-US" altLang="ar-JO" sz="2800"/>
              <a:t>Payment</a:t>
            </a:r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2590800" y="4572000"/>
            <a:ext cx="365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743200" y="4205288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800"/>
              <a:t>Cash Rec’d &amp; Remittance Slip</a:t>
            </a:r>
          </a:p>
        </p:txBody>
      </p:sp>
    </p:spTree>
    <p:extLst>
      <p:ext uri="{BB962C8B-B14F-4D97-AF65-F5344CB8AC3E}">
        <p14:creationId xmlns:p14="http://schemas.microsoft.com/office/powerpoint/2010/main" val="33648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bldLvl="5" autoUpdateAnimBg="0"/>
      <p:bldP spid="228357" grpId="0" animBg="1" autoUpdateAnimBg="0"/>
      <p:bldP spid="228358" grpId="0" animBg="1" autoUpdateAnimBg="0"/>
      <p:bldP spid="228359" grpId="0" animBg="1"/>
      <p:bldP spid="2283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r>
              <a:rPr lang="en-US" altLang="ar-JO"/>
              <a:t>If the data elements do not always flow together, then multiple lines will be needed.</a:t>
            </a:r>
          </a:p>
          <a:p>
            <a:pPr lvl="1">
              <a:buFontTx/>
              <a:buNone/>
            </a:pPr>
            <a:endParaRPr lang="en-US" altLang="ar-JO" sz="2400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533400" y="4343400"/>
            <a:ext cx="1981200" cy="15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2800"/>
              <a:t>Customer</a:t>
            </a:r>
          </a:p>
        </p:txBody>
      </p:sp>
      <p:sp>
        <p:nvSpPr>
          <p:cNvPr id="229385" name="Oval 9"/>
          <p:cNvSpPr>
            <a:spLocks noChangeArrowheads="1"/>
          </p:cNvSpPr>
          <p:nvPr/>
        </p:nvSpPr>
        <p:spPr bwMode="auto">
          <a:xfrm>
            <a:off x="6477000" y="4038600"/>
            <a:ext cx="1905000" cy="18288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2800"/>
              <a:t>Process</a:t>
            </a:r>
          </a:p>
          <a:p>
            <a:pPr algn="ctr"/>
            <a:r>
              <a:rPr lang="en-US" altLang="ar-JO" sz="2800"/>
              <a:t>Payment</a:t>
            </a:r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2667000" y="4876800"/>
            <a:ext cx="365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3429000" y="44958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800"/>
              <a:t>Customer Inquiry</a:t>
            </a:r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2667000" y="5562600"/>
            <a:ext cx="365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3505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800"/>
              <a:t>Customer Payment</a:t>
            </a:r>
          </a:p>
        </p:txBody>
      </p:sp>
    </p:spTree>
    <p:extLst>
      <p:ext uri="{BB962C8B-B14F-4D97-AF65-F5344CB8AC3E}">
        <p14:creationId xmlns:p14="http://schemas.microsoft.com/office/powerpoint/2010/main" val="7426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5" autoUpdateAnimBg="0"/>
      <p:bldP spid="229384" grpId="0" animBg="1" autoUpdateAnimBg="0"/>
      <p:bldP spid="229385" grpId="0" animBg="1" autoUpdateAnimBg="0"/>
      <p:bldP spid="229386" grpId="0" animBg="1"/>
      <p:bldP spid="229387" grpId="0" autoUpdateAnimBg="0"/>
      <p:bldP spid="229388" grpId="0" animBg="1"/>
      <p:bldP spid="2293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r>
              <a:rPr lang="en-US" altLang="ar-JO" sz="2800">
                <a:solidFill>
                  <a:schemeClr val="tx1"/>
                </a:solidFill>
              </a:rPr>
              <a:t>Processes</a:t>
            </a:r>
          </a:p>
          <a:p>
            <a:pPr lvl="1"/>
            <a:r>
              <a:rPr lang="en-US" altLang="ar-JO" sz="2400">
                <a:solidFill>
                  <a:schemeClr val="tx1"/>
                </a:solidFill>
              </a:rPr>
              <a:t>Appear as circles</a:t>
            </a:r>
          </a:p>
          <a:p>
            <a:pPr lvl="1"/>
            <a:r>
              <a:rPr lang="en-US" altLang="ar-JO" sz="2400">
                <a:solidFill>
                  <a:schemeClr val="tx1"/>
                </a:solidFill>
              </a:rPr>
              <a:t>Represent the transformation of data</a:t>
            </a:r>
          </a:p>
        </p:txBody>
      </p:sp>
      <p:sp>
        <p:nvSpPr>
          <p:cNvPr id="234501" name="Oval 5"/>
          <p:cNvSpPr>
            <a:spLocks noChangeArrowheads="1"/>
          </p:cNvSpPr>
          <p:nvPr/>
        </p:nvSpPr>
        <p:spPr bwMode="auto">
          <a:xfrm>
            <a:off x="3276600" y="3733800"/>
            <a:ext cx="2133600" cy="1905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Process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42101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bldLvl="5" autoUpdateAnimBg="0"/>
      <p:bldP spid="2345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altLang="ar-JO" sz="2800" dirty="0">
                <a:solidFill>
                  <a:schemeClr val="tx1"/>
                </a:solidFill>
              </a:rPr>
              <a:t>Data stores</a:t>
            </a:r>
          </a:p>
          <a:p>
            <a:pPr lvl="1"/>
            <a:r>
              <a:rPr lang="en-US" altLang="ar-JO" sz="2400" dirty="0">
                <a:solidFill>
                  <a:schemeClr val="tx1"/>
                </a:solidFill>
              </a:rPr>
              <a:t>Appear as two horizontal lines</a:t>
            </a:r>
          </a:p>
          <a:p>
            <a:pPr lvl="1"/>
            <a:r>
              <a:rPr lang="en-US" altLang="ar-JO" sz="2400" dirty="0">
                <a:solidFill>
                  <a:schemeClr val="tx1"/>
                </a:solidFill>
              </a:rPr>
              <a:t>Represent a temporary or permanent repository of data</a:t>
            </a:r>
          </a:p>
        </p:txBody>
      </p:sp>
      <p:grpSp>
        <p:nvGrpSpPr>
          <p:cNvPr id="238600" name="Group 8"/>
          <p:cNvGrpSpPr>
            <a:grpSpLocks/>
          </p:cNvGrpSpPr>
          <p:nvPr/>
        </p:nvGrpSpPr>
        <p:grpSpPr bwMode="auto">
          <a:xfrm>
            <a:off x="3048000" y="4060208"/>
            <a:ext cx="2895600" cy="1752600"/>
            <a:chOff x="1920" y="2592"/>
            <a:chExt cx="1824" cy="1104"/>
          </a:xfrm>
        </p:grpSpPr>
        <p:sp>
          <p:nvSpPr>
            <p:cNvPr id="238597" name="Rectangle 5"/>
            <p:cNvSpPr>
              <a:spLocks noChangeArrowheads="1"/>
            </p:cNvSpPr>
            <p:nvPr/>
          </p:nvSpPr>
          <p:spPr bwMode="auto">
            <a:xfrm>
              <a:off x="1920" y="2592"/>
              <a:ext cx="1824" cy="1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 smtClean="0"/>
                <a:t>Data Store</a:t>
              </a:r>
              <a:endParaRPr lang="ar-JO" b="1" dirty="0"/>
            </a:p>
          </p:txBody>
        </p:sp>
        <p:sp>
          <p:nvSpPr>
            <p:cNvPr id="238598" name="Line 6"/>
            <p:cNvSpPr>
              <a:spLocks noChangeShapeType="1"/>
            </p:cNvSpPr>
            <p:nvPr/>
          </p:nvSpPr>
          <p:spPr bwMode="auto">
            <a:xfrm>
              <a:off x="1920" y="2592"/>
              <a:ext cx="18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38599" name="Line 7"/>
            <p:cNvSpPr>
              <a:spLocks noChangeShapeType="1"/>
            </p:cNvSpPr>
            <p:nvPr/>
          </p:nvSpPr>
          <p:spPr bwMode="auto">
            <a:xfrm>
              <a:off x="1920" y="3696"/>
              <a:ext cx="18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41960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Data dictionary: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Data flows and data stores are typically collections of data elements.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EXAMPLE:  A data flow labeled </a:t>
            </a:r>
            <a:r>
              <a:rPr lang="en-US" altLang="ar-JO" b="1" i="1">
                <a:solidFill>
                  <a:schemeClr val="tx1"/>
                </a:solidFill>
              </a:rPr>
              <a:t>student information</a:t>
            </a:r>
            <a:r>
              <a:rPr lang="en-US" altLang="ar-JO">
                <a:solidFill>
                  <a:schemeClr val="tx1"/>
                </a:solidFill>
              </a:rPr>
              <a:t> might contain elements such as student name, date of birth, ID number, address, phone number, and major.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The </a:t>
            </a:r>
            <a:r>
              <a:rPr lang="en-US" altLang="ar-JO" b="1">
                <a:solidFill>
                  <a:schemeClr val="tx1"/>
                </a:solidFill>
              </a:rPr>
              <a:t>data dictionary</a:t>
            </a:r>
            <a:r>
              <a:rPr lang="en-US" altLang="ar-JO">
                <a:solidFill>
                  <a:schemeClr val="tx1"/>
                </a:solidFill>
              </a:rPr>
              <a:t> contains a description of all data elements, data stores, and data flows in a system.</a:t>
            </a:r>
          </a:p>
        </p:txBody>
      </p:sp>
    </p:spTree>
    <p:extLst>
      <p:ext uri="{BB962C8B-B14F-4D97-AF65-F5344CB8AC3E}">
        <p14:creationId xmlns:p14="http://schemas.microsoft.com/office/powerpoint/2010/main" val="38343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dirty="0" smtClean="0">
                <a:solidFill>
                  <a:schemeClr val="tx1"/>
                </a:solidFill>
              </a:rPr>
              <a:t> Subdividing </a:t>
            </a:r>
            <a:r>
              <a:rPr lang="en-US" altLang="ar-JO" dirty="0">
                <a:solidFill>
                  <a:schemeClr val="tx1"/>
                </a:solidFill>
              </a:rPr>
              <a:t>the DFD: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Few systems can be fully diagrammed on one sheet of paper, and users have needs for differing levels of detail.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Consequently, DFDs are subdivided into successively lower levels to provide increasing amounts of detail</a:t>
            </a:r>
            <a:r>
              <a:rPr lang="en-US" altLang="ar-JO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ar-JO" dirty="0" smtClean="0">
                <a:solidFill>
                  <a:schemeClr val="tx1"/>
                </a:solidFill>
              </a:rPr>
              <a:t>The </a:t>
            </a:r>
            <a:r>
              <a:rPr lang="en-US" altLang="ar-JO" dirty="0">
                <a:solidFill>
                  <a:schemeClr val="tx1"/>
                </a:solidFill>
              </a:rPr>
              <a:t>highest level of DFD is called a </a:t>
            </a:r>
            <a:r>
              <a:rPr lang="en-US" altLang="ar-JO" b="1" dirty="0">
                <a:solidFill>
                  <a:schemeClr val="tx1"/>
                </a:solidFill>
              </a:rPr>
              <a:t>context diagram</a:t>
            </a:r>
            <a:r>
              <a:rPr lang="en-US" altLang="ar-JO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It provides a summary-level view of the system.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It depicts a data processing system and the external entities that are: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Sources of its input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Destinations of its output</a:t>
            </a:r>
          </a:p>
        </p:txBody>
      </p:sp>
    </p:spTree>
    <p:extLst>
      <p:ext uri="{BB962C8B-B14F-4D97-AF65-F5344CB8AC3E}">
        <p14:creationId xmlns:p14="http://schemas.microsoft.com/office/powerpoint/2010/main" val="25653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733550"/>
            <a:ext cx="8134350" cy="3797300"/>
          </a:xfrm>
        </p:spPr>
        <p:txBody>
          <a:bodyPr rtlCol="0">
            <a:normAutofit fontScale="92500" lnSpcReduction="10000"/>
          </a:bodyPr>
          <a:lstStyle/>
          <a:p>
            <a:pPr eaLnBrk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Prepare and use data flow diagrams to understand, evaluate, and document information systems.</a:t>
            </a:r>
          </a:p>
          <a:p>
            <a:pPr eaLnBrk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Prepare and use flowcharts to understand, evaluate, and document information systems.</a:t>
            </a:r>
          </a:p>
          <a:p>
            <a:pPr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Questions to be addressed in this chapter include: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is the purpose of documentation?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Why do accountants need to understand documentation?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documentation techniques are used in accounting systems?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are data flow diagrams and flowcharts?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How are they alike and different?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How are they prepared</a:t>
            </a:r>
            <a:r>
              <a:rPr lang="en-US" altLang="ar-JO" dirty="0" smtClean="0">
                <a:solidFill>
                  <a:schemeClr val="tx1"/>
                </a:solidFill>
              </a:rPr>
              <a:t>?</a:t>
            </a:r>
            <a:endParaRPr lang="en-US" altLang="ar-JO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2012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ACF6A9C8-61E1-419F-B99C-8F12B335E7A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3733800" y="2895600"/>
            <a:ext cx="1676400" cy="1447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Payroll</a:t>
            </a:r>
          </a:p>
          <a:p>
            <a:pPr algn="ctr"/>
            <a:r>
              <a:rPr lang="en-US" altLang="ar-JO" sz="1800"/>
              <a:t>Processing</a:t>
            </a:r>
          </a:p>
          <a:p>
            <a:pPr algn="ctr"/>
            <a:r>
              <a:rPr lang="en-US" altLang="ar-JO" sz="1800"/>
              <a:t>System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533400" y="17526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Depart-</a:t>
            </a:r>
          </a:p>
          <a:p>
            <a:pPr algn="ctr"/>
            <a:r>
              <a:rPr lang="en-US" altLang="ar-JO" sz="1800"/>
              <a:t>ments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33400" y="45720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Human</a:t>
            </a:r>
          </a:p>
          <a:p>
            <a:pPr algn="ctr"/>
            <a:r>
              <a:rPr lang="en-US" altLang="ar-JO" sz="1800"/>
              <a:t>Resources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7162800" y="15240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Govt.</a:t>
            </a:r>
          </a:p>
          <a:p>
            <a:pPr algn="ctr"/>
            <a:r>
              <a:rPr lang="en-US" altLang="ar-JO" sz="1800"/>
              <a:t>Agencies</a:t>
            </a: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7162800" y="28956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Employees</a:t>
            </a:r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7162800" y="42672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Bank</a:t>
            </a:r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7162800" y="5562600"/>
            <a:ext cx="12954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Manage-</a:t>
            </a:r>
          </a:p>
          <a:p>
            <a:pPr algn="ctr"/>
            <a:r>
              <a:rPr lang="en-US" altLang="ar-JO" sz="1800"/>
              <a:t>ment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1981200" y="2286000"/>
            <a:ext cx="1828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49" name="Line 13"/>
          <p:cNvSpPr>
            <a:spLocks noChangeShapeType="1"/>
          </p:cNvSpPr>
          <p:nvPr/>
        </p:nvSpPr>
        <p:spPr bwMode="auto">
          <a:xfrm flipV="1">
            <a:off x="1905000" y="38862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0" name="Line 14"/>
          <p:cNvSpPr>
            <a:spLocks noChangeShapeType="1"/>
          </p:cNvSpPr>
          <p:nvPr/>
        </p:nvSpPr>
        <p:spPr bwMode="auto">
          <a:xfrm flipV="1">
            <a:off x="1981200" y="4267200"/>
            <a:ext cx="1905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flipV="1">
            <a:off x="5181600" y="1981200"/>
            <a:ext cx="1828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flipV="1">
            <a:off x="5334000" y="3429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>
            <a:off x="5334000" y="4038600"/>
            <a:ext cx="1752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5029200" y="4343400"/>
            <a:ext cx="2057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4755" name="Text Box 19"/>
          <p:cNvSpPr txBox="1">
            <a:spLocks noChangeArrowheads="1"/>
          </p:cNvSpPr>
          <p:nvPr/>
        </p:nvSpPr>
        <p:spPr bwMode="auto">
          <a:xfrm rot="1552690">
            <a:off x="2384425" y="2438400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Time cards</a:t>
            </a:r>
          </a:p>
        </p:txBody>
      </p:sp>
      <p:sp>
        <p:nvSpPr>
          <p:cNvPr id="244756" name="Text Box 20"/>
          <p:cNvSpPr txBox="1">
            <a:spLocks noChangeArrowheads="1"/>
          </p:cNvSpPr>
          <p:nvPr/>
        </p:nvSpPr>
        <p:spPr bwMode="auto">
          <a:xfrm rot="-1728300">
            <a:off x="1752600" y="4114800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New employee form</a:t>
            </a:r>
          </a:p>
        </p:txBody>
      </p:sp>
      <p:sp>
        <p:nvSpPr>
          <p:cNvPr id="244757" name="Text Box 21"/>
          <p:cNvSpPr txBox="1">
            <a:spLocks noChangeArrowheads="1"/>
          </p:cNvSpPr>
          <p:nvPr/>
        </p:nvSpPr>
        <p:spPr bwMode="auto">
          <a:xfrm rot="-1624465">
            <a:off x="1751013" y="4495800"/>
            <a:ext cx="213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Employee change form</a:t>
            </a:r>
          </a:p>
        </p:txBody>
      </p:sp>
      <p:sp>
        <p:nvSpPr>
          <p:cNvPr id="244758" name="Text Box 22"/>
          <p:cNvSpPr txBox="1">
            <a:spLocks noChangeArrowheads="1"/>
          </p:cNvSpPr>
          <p:nvPr/>
        </p:nvSpPr>
        <p:spPr bwMode="auto">
          <a:xfrm rot="-1819320">
            <a:off x="4953000" y="2286000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Tax report &amp; payment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5414963" y="3124200"/>
            <a:ext cx="167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Employee checks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 rot="1169534">
            <a:off x="5410200" y="4038600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Payroll check</a:t>
            </a:r>
          </a:p>
        </p:txBody>
      </p:sp>
      <p:sp>
        <p:nvSpPr>
          <p:cNvPr id="244761" name="Text Box 25"/>
          <p:cNvSpPr txBox="1">
            <a:spLocks noChangeArrowheads="1"/>
          </p:cNvSpPr>
          <p:nvPr/>
        </p:nvSpPr>
        <p:spPr bwMode="auto">
          <a:xfrm rot="2383941">
            <a:off x="5257800" y="4800600"/>
            <a:ext cx="1338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/>
              <a:t>Payroll report</a:t>
            </a:r>
          </a:p>
        </p:txBody>
      </p:sp>
      <p:sp>
        <p:nvSpPr>
          <p:cNvPr id="244762" name="Rectangle 26"/>
          <p:cNvSpPr>
            <a:spLocks noChangeArrowheads="1"/>
          </p:cNvSpPr>
          <p:nvPr/>
        </p:nvSpPr>
        <p:spPr bwMode="auto">
          <a:xfrm>
            <a:off x="1828800" y="5562600"/>
            <a:ext cx="4419600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9pPr>
          </a:lstStyle>
          <a:p>
            <a:r>
              <a:rPr lang="en-US" altLang="ar-JO" sz="1800" dirty="0">
                <a:solidFill>
                  <a:schemeClr val="tx1"/>
                </a:solidFill>
              </a:rPr>
              <a:t>This is the </a:t>
            </a:r>
            <a:r>
              <a:rPr lang="en-US" altLang="ar-JO" sz="1800" b="1" dirty="0">
                <a:solidFill>
                  <a:schemeClr val="tx1"/>
                </a:solidFill>
              </a:rPr>
              <a:t>context diagram </a:t>
            </a:r>
            <a:r>
              <a:rPr lang="en-US" altLang="ar-JO" sz="1800" dirty="0">
                <a:solidFill>
                  <a:schemeClr val="tx1"/>
                </a:solidFill>
              </a:rPr>
              <a:t>for the S&amp;S payroll processing system (Figure 3-5 in your textbook).</a:t>
            </a:r>
          </a:p>
        </p:txBody>
      </p:sp>
    </p:spTree>
    <p:extLst>
      <p:ext uri="{BB962C8B-B14F-4D97-AF65-F5344CB8AC3E}">
        <p14:creationId xmlns:p14="http://schemas.microsoft.com/office/powerpoint/2010/main" val="2887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2" grpId="0" build="p" animBg="1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2895600" y="2667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1.0</a:t>
            </a:r>
          </a:p>
          <a:p>
            <a:pPr algn="ctr"/>
            <a:r>
              <a:rPr lang="en-US" altLang="ar-JO" sz="1200"/>
              <a:t>Update</a:t>
            </a:r>
          </a:p>
          <a:p>
            <a:pPr algn="ctr"/>
            <a:r>
              <a:rPr lang="en-US" altLang="ar-JO" sz="1200"/>
              <a:t>Empl.</a:t>
            </a:r>
          </a:p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File</a:t>
            </a:r>
          </a:p>
        </p:txBody>
      </p:sp>
      <p:sp>
        <p:nvSpPr>
          <p:cNvPr id="248836" name="Oval 4"/>
          <p:cNvSpPr>
            <a:spLocks noChangeArrowheads="1"/>
          </p:cNvSpPr>
          <p:nvPr/>
        </p:nvSpPr>
        <p:spPr bwMode="auto">
          <a:xfrm>
            <a:off x="4724400" y="2743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2.0</a:t>
            </a:r>
          </a:p>
          <a:p>
            <a:pPr algn="ctr"/>
            <a:r>
              <a:rPr lang="en-US" altLang="ar-JO" sz="1200"/>
              <a:t>Pay</a:t>
            </a:r>
          </a:p>
          <a:p>
            <a:pPr algn="ctr"/>
            <a:r>
              <a:rPr lang="en-US" altLang="ar-JO" sz="1200"/>
              <a:t>Employ-</a:t>
            </a:r>
          </a:p>
          <a:p>
            <a:pPr algn="ctr"/>
            <a:r>
              <a:rPr lang="en-US" altLang="ar-JO" sz="1200"/>
              <a:t>ees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6096000" y="3962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5.0</a:t>
            </a:r>
          </a:p>
          <a:p>
            <a:pPr algn="ctr"/>
            <a:r>
              <a:rPr lang="en-US" altLang="ar-JO" sz="1200"/>
              <a:t>Update</a:t>
            </a:r>
          </a:p>
          <a:p>
            <a:pPr algn="ctr"/>
            <a:r>
              <a:rPr lang="en-US" altLang="ar-JO" sz="1200"/>
              <a:t>Gen.</a:t>
            </a:r>
          </a:p>
          <a:p>
            <a:pPr algn="ctr"/>
            <a:r>
              <a:rPr lang="en-US" altLang="ar-JO" sz="1200"/>
              <a:t>Ledger</a:t>
            </a:r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3886200" y="5181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4.0</a:t>
            </a:r>
          </a:p>
          <a:p>
            <a:pPr algn="ctr"/>
            <a:r>
              <a:rPr lang="en-US" altLang="ar-JO" sz="1200"/>
              <a:t>Pay</a:t>
            </a:r>
          </a:p>
          <a:p>
            <a:pPr algn="ctr"/>
            <a:r>
              <a:rPr lang="en-US" altLang="ar-JO" sz="1200"/>
              <a:t>Taxes</a:t>
            </a:r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2057400" y="3810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3.0</a:t>
            </a:r>
          </a:p>
          <a:p>
            <a:pPr algn="ctr"/>
            <a:r>
              <a:rPr lang="en-US" altLang="ar-JO" sz="1200"/>
              <a:t>Prepare</a:t>
            </a:r>
          </a:p>
          <a:p>
            <a:pPr algn="ctr"/>
            <a:r>
              <a:rPr lang="en-US" altLang="ar-JO" sz="1200"/>
              <a:t>Reports</a:t>
            </a:r>
          </a:p>
        </p:txBody>
      </p:sp>
      <p:grpSp>
        <p:nvGrpSpPr>
          <p:cNvPr id="248840" name="Group 8"/>
          <p:cNvGrpSpPr>
            <a:grpSpLocks/>
          </p:cNvGrpSpPr>
          <p:nvPr/>
        </p:nvGrpSpPr>
        <p:grpSpPr bwMode="auto">
          <a:xfrm>
            <a:off x="3505200" y="4038600"/>
            <a:ext cx="1066800" cy="609600"/>
            <a:chOff x="2208" y="2544"/>
            <a:chExt cx="672" cy="384"/>
          </a:xfrm>
        </p:grpSpPr>
        <p:sp>
          <p:nvSpPr>
            <p:cNvPr id="248841" name="Rectangle 9"/>
            <p:cNvSpPr>
              <a:spLocks noChangeArrowheads="1"/>
            </p:cNvSpPr>
            <p:nvPr/>
          </p:nvSpPr>
          <p:spPr bwMode="auto">
            <a:xfrm>
              <a:off x="2208" y="2544"/>
              <a:ext cx="672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Employee/</a:t>
              </a:r>
            </a:p>
            <a:p>
              <a:pPr algn="ctr"/>
              <a:r>
                <a:rPr lang="en-US" altLang="ar-JO" sz="1200"/>
                <a:t>Payroll File</a:t>
              </a:r>
            </a:p>
          </p:txBody>
        </p:sp>
        <p:sp>
          <p:nvSpPr>
            <p:cNvPr id="248842" name="Line 10"/>
            <p:cNvSpPr>
              <a:spLocks noChangeShapeType="1"/>
            </p:cNvSpPr>
            <p:nvPr/>
          </p:nvSpPr>
          <p:spPr bwMode="auto">
            <a:xfrm>
              <a:off x="2208" y="254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48843" name="Line 11"/>
            <p:cNvSpPr>
              <a:spLocks noChangeShapeType="1"/>
            </p:cNvSpPr>
            <p:nvPr/>
          </p:nvSpPr>
          <p:spPr bwMode="auto">
            <a:xfrm>
              <a:off x="2208" y="292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248844" name="Group 12"/>
          <p:cNvGrpSpPr>
            <a:grpSpLocks/>
          </p:cNvGrpSpPr>
          <p:nvPr/>
        </p:nvGrpSpPr>
        <p:grpSpPr bwMode="auto">
          <a:xfrm>
            <a:off x="7391400" y="5181600"/>
            <a:ext cx="1066800" cy="609600"/>
            <a:chOff x="4656" y="2880"/>
            <a:chExt cx="672" cy="384"/>
          </a:xfrm>
        </p:grpSpPr>
        <p:sp>
          <p:nvSpPr>
            <p:cNvPr id="248845" name="Rectangle 13"/>
            <p:cNvSpPr>
              <a:spLocks noChangeArrowheads="1"/>
            </p:cNvSpPr>
            <p:nvPr/>
          </p:nvSpPr>
          <p:spPr bwMode="auto">
            <a:xfrm>
              <a:off x="4656" y="2880"/>
              <a:ext cx="672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General</a:t>
              </a:r>
            </a:p>
            <a:p>
              <a:pPr algn="ctr"/>
              <a:r>
                <a:rPr lang="en-US" altLang="ar-JO" sz="1200"/>
                <a:t>Ledger</a:t>
              </a:r>
            </a:p>
          </p:txBody>
        </p:sp>
        <p:sp>
          <p:nvSpPr>
            <p:cNvPr id="248846" name="Line 14"/>
            <p:cNvSpPr>
              <a:spLocks noChangeShapeType="1"/>
            </p:cNvSpPr>
            <p:nvPr/>
          </p:nvSpPr>
          <p:spPr bwMode="auto">
            <a:xfrm>
              <a:off x="4656" y="288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48847" name="Line 15"/>
            <p:cNvSpPr>
              <a:spLocks noChangeShapeType="1"/>
            </p:cNvSpPr>
            <p:nvPr/>
          </p:nvSpPr>
          <p:spPr bwMode="auto">
            <a:xfrm>
              <a:off x="4656" y="326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457200" y="2209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Human</a:t>
            </a:r>
          </a:p>
          <a:p>
            <a:pPr algn="ctr"/>
            <a:r>
              <a:rPr lang="en-US" altLang="ar-JO" sz="1200"/>
              <a:t>Resources</a:t>
            </a:r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3886200" y="15240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Depart-</a:t>
            </a:r>
          </a:p>
          <a:p>
            <a:pPr algn="ctr"/>
            <a:r>
              <a:rPr lang="en-US" altLang="ar-JO" sz="1200"/>
              <a:t>ments</a:t>
            </a:r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7543800" y="16002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Employees</a:t>
            </a:r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7543800" y="2971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Bank</a:t>
            </a:r>
          </a:p>
        </p:txBody>
      </p:sp>
      <p:sp>
        <p:nvSpPr>
          <p:cNvPr id="248852" name="Rectangle 20"/>
          <p:cNvSpPr>
            <a:spLocks noChangeArrowheads="1"/>
          </p:cNvSpPr>
          <p:nvPr/>
        </p:nvSpPr>
        <p:spPr bwMode="auto">
          <a:xfrm>
            <a:off x="6172200" y="57912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Govt.</a:t>
            </a:r>
          </a:p>
          <a:p>
            <a:pPr algn="ctr"/>
            <a:r>
              <a:rPr lang="en-US" altLang="ar-JO" sz="1200"/>
              <a:t>Agencies</a:t>
            </a:r>
          </a:p>
        </p:txBody>
      </p:sp>
      <p:sp>
        <p:nvSpPr>
          <p:cNvPr id="248853" name="Rectangle 21"/>
          <p:cNvSpPr>
            <a:spLocks noChangeArrowheads="1"/>
          </p:cNvSpPr>
          <p:nvPr/>
        </p:nvSpPr>
        <p:spPr bwMode="auto">
          <a:xfrm>
            <a:off x="2438400" y="5638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Manage-</a:t>
            </a:r>
          </a:p>
          <a:p>
            <a:pPr algn="ctr"/>
            <a:r>
              <a:rPr lang="en-US" altLang="ar-JO" sz="1200"/>
              <a:t>ment</a:t>
            </a:r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>
            <a:off x="1295400" y="2743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1295400" y="23622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1371600" y="2895600"/>
            <a:ext cx="9032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Employee</a:t>
            </a:r>
          </a:p>
          <a:p>
            <a:pPr algn="ctr"/>
            <a:r>
              <a:rPr lang="en-US" altLang="ar-JO" sz="1200"/>
              <a:t>change</a:t>
            </a:r>
          </a:p>
          <a:p>
            <a:pPr algn="ctr"/>
            <a:r>
              <a:rPr lang="en-US" altLang="ar-JO" sz="1200"/>
              <a:t>form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1676400" y="2209800"/>
            <a:ext cx="124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New employee</a:t>
            </a:r>
          </a:p>
          <a:p>
            <a:pPr algn="ctr"/>
            <a:r>
              <a:rPr lang="en-US" altLang="ar-JO" sz="1200"/>
              <a:t>form</a:t>
            </a:r>
          </a:p>
        </p:txBody>
      </p:sp>
      <p:sp>
        <p:nvSpPr>
          <p:cNvPr id="248858" name="Line 26"/>
          <p:cNvSpPr>
            <a:spLocks noChangeShapeType="1"/>
          </p:cNvSpPr>
          <p:nvPr/>
        </p:nvSpPr>
        <p:spPr bwMode="auto">
          <a:xfrm>
            <a:off x="4419600" y="2209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4668838" y="2209800"/>
            <a:ext cx="58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Time</a:t>
            </a:r>
          </a:p>
          <a:p>
            <a:pPr algn="ctr"/>
            <a:r>
              <a:rPr lang="en-US" altLang="ar-JO" sz="1200"/>
              <a:t>cards</a:t>
            </a:r>
          </a:p>
        </p:txBody>
      </p:sp>
      <p:sp>
        <p:nvSpPr>
          <p:cNvPr id="248860" name="Line 28"/>
          <p:cNvSpPr>
            <a:spLocks noChangeShapeType="1"/>
          </p:cNvSpPr>
          <p:nvPr/>
        </p:nvSpPr>
        <p:spPr bwMode="auto">
          <a:xfrm flipV="1">
            <a:off x="5638800" y="19812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61" name="Text Box 29"/>
          <p:cNvSpPr txBox="1">
            <a:spLocks noChangeArrowheads="1"/>
          </p:cNvSpPr>
          <p:nvPr/>
        </p:nvSpPr>
        <p:spPr bwMode="auto">
          <a:xfrm>
            <a:off x="5838825" y="1981200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Employee</a:t>
            </a:r>
          </a:p>
          <a:p>
            <a:pPr algn="ctr"/>
            <a:r>
              <a:rPr lang="en-US" altLang="ar-JO" sz="1200"/>
              <a:t>paychecks</a:t>
            </a:r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>
            <a:off x="5715000" y="3276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63" name="Text Box 31"/>
          <p:cNvSpPr txBox="1">
            <a:spLocks noChangeArrowheads="1"/>
          </p:cNvSpPr>
          <p:nvPr/>
        </p:nvSpPr>
        <p:spPr bwMode="auto">
          <a:xfrm>
            <a:off x="6157913" y="2895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check</a:t>
            </a:r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>
            <a:off x="54864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65" name="Text Box 33"/>
          <p:cNvSpPr txBox="1">
            <a:spLocks noChangeArrowheads="1"/>
          </p:cNvSpPr>
          <p:nvPr/>
        </p:nvSpPr>
        <p:spPr bwMode="auto">
          <a:xfrm>
            <a:off x="4964113" y="3657600"/>
            <a:ext cx="903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disburse-</a:t>
            </a:r>
          </a:p>
          <a:p>
            <a:pPr algn="ctr"/>
            <a:r>
              <a:rPr lang="en-US" altLang="ar-JO" sz="1200"/>
              <a:t>ment data</a:t>
            </a:r>
          </a:p>
        </p:txBody>
      </p:sp>
      <p:sp>
        <p:nvSpPr>
          <p:cNvPr id="248866" name="Line 34"/>
          <p:cNvSpPr>
            <a:spLocks noChangeShapeType="1"/>
          </p:cNvSpPr>
          <p:nvPr/>
        </p:nvSpPr>
        <p:spPr bwMode="auto">
          <a:xfrm flipV="1">
            <a:off x="4876800" y="4800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67" name="Text Box 35"/>
          <p:cNvSpPr txBox="1">
            <a:spLocks noChangeArrowheads="1"/>
          </p:cNvSpPr>
          <p:nvPr/>
        </p:nvSpPr>
        <p:spPr bwMode="auto">
          <a:xfrm>
            <a:off x="4614863" y="4724400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 tax</a:t>
            </a:r>
          </a:p>
          <a:p>
            <a:pPr algn="ctr"/>
            <a:r>
              <a:rPr lang="en-US" altLang="ar-JO" sz="1200"/>
              <a:t>disb. voucher</a:t>
            </a:r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>
            <a:off x="7010400" y="4724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69" name="Line 37"/>
          <p:cNvSpPr>
            <a:spLocks noChangeShapeType="1"/>
          </p:cNvSpPr>
          <p:nvPr/>
        </p:nvSpPr>
        <p:spPr bwMode="auto">
          <a:xfrm>
            <a:off x="4724400" y="60198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0" name="Text Box 38"/>
          <p:cNvSpPr txBox="1">
            <a:spLocks noChangeArrowheads="1"/>
          </p:cNvSpPr>
          <p:nvPr/>
        </p:nvSpPr>
        <p:spPr bwMode="auto">
          <a:xfrm>
            <a:off x="5029200" y="5638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Tax report</a:t>
            </a:r>
          </a:p>
          <a:p>
            <a:pPr algn="ctr"/>
            <a:r>
              <a:rPr lang="en-US" altLang="ar-JO" sz="1200"/>
              <a:t>&amp; payment</a:t>
            </a:r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H="1" flipV="1">
            <a:off x="3962400" y="4724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2" name="Line 40"/>
          <p:cNvSpPr>
            <a:spLocks noChangeShapeType="1"/>
          </p:cNvSpPr>
          <p:nvPr/>
        </p:nvSpPr>
        <p:spPr bwMode="auto">
          <a:xfrm>
            <a:off x="2590800" y="47244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2051050" y="495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report</a:t>
            </a:r>
          </a:p>
        </p:txBody>
      </p:sp>
      <p:sp>
        <p:nvSpPr>
          <p:cNvPr id="248874" name="Line 42"/>
          <p:cNvSpPr>
            <a:spLocks noChangeShapeType="1"/>
          </p:cNvSpPr>
          <p:nvPr/>
        </p:nvSpPr>
        <p:spPr bwMode="auto">
          <a:xfrm flipH="1">
            <a:off x="2971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5" name="Line 43"/>
          <p:cNvSpPr>
            <a:spLocks noChangeShapeType="1"/>
          </p:cNvSpPr>
          <p:nvPr/>
        </p:nvSpPr>
        <p:spPr bwMode="auto">
          <a:xfrm>
            <a:off x="3657600" y="3505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6" name="Line 44"/>
          <p:cNvSpPr>
            <a:spLocks noChangeShapeType="1"/>
          </p:cNvSpPr>
          <p:nvPr/>
        </p:nvSpPr>
        <p:spPr bwMode="auto">
          <a:xfrm flipV="1">
            <a:off x="4267200" y="3581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48877" name="Text Box 45"/>
          <p:cNvSpPr txBox="1">
            <a:spLocks noChangeArrowheads="1"/>
          </p:cNvSpPr>
          <p:nvPr/>
        </p:nvSpPr>
        <p:spPr bwMode="auto">
          <a:xfrm>
            <a:off x="0" y="4114800"/>
            <a:ext cx="1720850" cy="207168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ar-JO" sz="1800"/>
              <a:t>What information comes into these processes and from where?</a:t>
            </a:r>
          </a:p>
        </p:txBody>
      </p:sp>
    </p:spTree>
    <p:extLst>
      <p:ext uri="{BB962C8B-B14F-4D97-AF65-F5344CB8AC3E}">
        <p14:creationId xmlns:p14="http://schemas.microsoft.com/office/powerpoint/2010/main" val="1275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sz="1800" dirty="0" smtClean="0">
                <a:solidFill>
                  <a:schemeClr val="tx1"/>
                </a:solidFill>
              </a:rPr>
              <a:t> </a:t>
            </a:r>
            <a:r>
              <a:rPr lang="en-US" altLang="ar-JO" sz="1800" dirty="0">
                <a:solidFill>
                  <a:schemeClr val="tx1"/>
                </a:solidFill>
              </a:rPr>
              <a:t>But before we do, let’s step through some </a:t>
            </a:r>
            <a:r>
              <a:rPr lang="en-US" altLang="ar-JO" sz="1800" b="1" dirty="0">
                <a:solidFill>
                  <a:schemeClr val="tx1"/>
                </a:solidFill>
              </a:rPr>
              <a:t>guidelines</a:t>
            </a:r>
            <a:r>
              <a:rPr lang="en-US" altLang="ar-JO" sz="1800" dirty="0">
                <a:solidFill>
                  <a:schemeClr val="tx1"/>
                </a:solidFill>
              </a:rPr>
              <a:t> on how to create a DFD</a:t>
            </a:r>
            <a:r>
              <a:rPr lang="en-US" altLang="ar-JO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ar-JO" sz="1800" b="1" dirty="0" smtClean="0">
                <a:solidFill>
                  <a:schemeClr val="tx1"/>
                </a:solidFill>
              </a:rPr>
              <a:t>RULE </a:t>
            </a:r>
            <a:r>
              <a:rPr lang="en-US" altLang="ar-JO" sz="1800" b="1" dirty="0">
                <a:solidFill>
                  <a:schemeClr val="tx1"/>
                </a:solidFill>
              </a:rPr>
              <a:t>1</a:t>
            </a:r>
            <a:r>
              <a:rPr lang="en-US" altLang="ar-JO" sz="1800" dirty="0">
                <a:solidFill>
                  <a:schemeClr val="tx1"/>
                </a:solidFill>
              </a:rPr>
              <a:t>:  Understand the system. Observe the flow of information and interview people involved to gain that understanding.</a:t>
            </a:r>
          </a:p>
          <a:p>
            <a:r>
              <a:rPr lang="en-US" altLang="ar-JO" sz="1800" b="1" dirty="0">
                <a:solidFill>
                  <a:schemeClr val="tx1"/>
                </a:solidFill>
              </a:rPr>
              <a:t>RULE 2</a:t>
            </a:r>
            <a:r>
              <a:rPr lang="en-US" altLang="ar-JO" sz="1800" dirty="0">
                <a:solidFill>
                  <a:schemeClr val="tx1"/>
                </a:solidFill>
              </a:rPr>
              <a:t>:  Ignore control processes and control actions (e.g., error corrections). Only very critical error paths should be included.</a:t>
            </a:r>
          </a:p>
          <a:p>
            <a:r>
              <a:rPr lang="en-US" altLang="ar-JO" sz="1800" b="1" dirty="0">
                <a:solidFill>
                  <a:schemeClr val="tx1"/>
                </a:solidFill>
              </a:rPr>
              <a:t>RULE 3</a:t>
            </a:r>
            <a:r>
              <a:rPr lang="en-US" altLang="ar-JO" sz="1800" dirty="0">
                <a:solidFill>
                  <a:schemeClr val="tx1"/>
                </a:solidFill>
              </a:rPr>
              <a:t>:  Determine the system boundaries—where it starts and stops. If you’re not sure about a process, include it for the time being</a:t>
            </a:r>
            <a:r>
              <a:rPr lang="en-US" altLang="ar-JO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ar-JO" sz="1800" b="1" dirty="0">
                <a:solidFill>
                  <a:schemeClr val="tx1"/>
                </a:solidFill>
              </a:rPr>
              <a:t> RULE 4</a:t>
            </a:r>
            <a:r>
              <a:rPr lang="en-US" altLang="ar-JO" sz="1800" dirty="0">
                <a:solidFill>
                  <a:schemeClr val="tx1"/>
                </a:solidFill>
              </a:rPr>
              <a:t>:  Draw the context diagram first, and then draw successively greater levels of detail</a:t>
            </a:r>
            <a:r>
              <a:rPr lang="en-US" altLang="ar-JO" sz="1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altLang="ar-JO" sz="1800" dirty="0">
                <a:solidFill>
                  <a:schemeClr val="tx1"/>
                </a:solidFill>
              </a:rPr>
              <a:t> </a:t>
            </a:r>
            <a:r>
              <a:rPr lang="en-US" altLang="ar-JO" sz="1800" b="1" dirty="0">
                <a:solidFill>
                  <a:schemeClr val="tx1"/>
                </a:solidFill>
              </a:rPr>
              <a:t>RULE 5</a:t>
            </a:r>
            <a:r>
              <a:rPr lang="en-US" altLang="ar-JO" sz="1800" dirty="0">
                <a:solidFill>
                  <a:schemeClr val="tx1"/>
                </a:solidFill>
              </a:rPr>
              <a:t>:  Identify and label all data flows. The only ones that do not have to be labeled are those that go into or come out of data stores</a:t>
            </a:r>
          </a:p>
          <a:p>
            <a:endParaRPr lang="en-US" altLang="ar-J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sz="1800" dirty="0" smtClean="0">
                <a:solidFill>
                  <a:schemeClr val="tx1"/>
                </a:solidFill>
              </a:rPr>
              <a:t> </a:t>
            </a:r>
            <a:r>
              <a:rPr lang="en-US" altLang="ar-JO" sz="1800" b="1" dirty="0">
                <a:solidFill>
                  <a:schemeClr val="tx1"/>
                </a:solidFill>
              </a:rPr>
              <a:t>RULE 6</a:t>
            </a:r>
            <a:r>
              <a:rPr lang="en-US" altLang="ar-JO" sz="1800" dirty="0">
                <a:solidFill>
                  <a:schemeClr val="tx1"/>
                </a:solidFill>
              </a:rPr>
              <a:t>:  Data flows that always flow together should be grouped together. Those that do not flow together should be shown on separate lines</a:t>
            </a:r>
            <a:r>
              <a:rPr lang="en-US" altLang="ar-JO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ar-JO" sz="1800" b="1" dirty="0" smtClean="0">
                <a:solidFill>
                  <a:schemeClr val="tx1"/>
                </a:solidFill>
              </a:rPr>
              <a:t>RULE </a:t>
            </a:r>
            <a:r>
              <a:rPr lang="en-US" altLang="ar-JO" sz="1800" b="1" dirty="0">
                <a:solidFill>
                  <a:schemeClr val="tx1"/>
                </a:solidFill>
              </a:rPr>
              <a:t>7</a:t>
            </a:r>
            <a:r>
              <a:rPr lang="en-US" altLang="ar-JO" sz="1800" dirty="0">
                <a:solidFill>
                  <a:schemeClr val="tx1"/>
                </a:solidFill>
              </a:rPr>
              <a:t>:  Show a process (circle) wherever a data flow is converted from one form to another. Likewise, every process should have at least one incoming data flow and at least one outgoing data flow.</a:t>
            </a:r>
          </a:p>
          <a:p>
            <a:r>
              <a:rPr lang="en-US" altLang="ar-JO" sz="1800" b="1" dirty="0">
                <a:solidFill>
                  <a:schemeClr val="tx1"/>
                </a:solidFill>
              </a:rPr>
              <a:t>RULE 8</a:t>
            </a:r>
            <a:r>
              <a:rPr lang="en-US" altLang="ar-JO" sz="1800" dirty="0">
                <a:solidFill>
                  <a:schemeClr val="tx1"/>
                </a:solidFill>
              </a:rPr>
              <a:t>:  Transformation processes that are logically related or occur simultaneously can be grouped in one bubble.</a:t>
            </a:r>
          </a:p>
          <a:p>
            <a:r>
              <a:rPr lang="en-US" altLang="ar-JO" sz="1800" b="1" dirty="0">
                <a:solidFill>
                  <a:schemeClr val="tx1"/>
                </a:solidFill>
              </a:rPr>
              <a:t>RULE 9</a:t>
            </a:r>
            <a:r>
              <a:rPr lang="en-US" altLang="ar-JO" sz="1800" dirty="0">
                <a:solidFill>
                  <a:schemeClr val="tx1"/>
                </a:solidFill>
              </a:rPr>
              <a:t>:  Number each process sequentially. A process labeled 5.0 would be exploded at the next level into processes numbered 5.1, 5.2, etc.  A process labeled 5.2 would be exploded into 5.21, 5.22, etc.</a:t>
            </a:r>
          </a:p>
        </p:txBody>
      </p:sp>
    </p:spTree>
    <p:extLst>
      <p:ext uri="{BB962C8B-B14F-4D97-AF65-F5344CB8AC3E}">
        <p14:creationId xmlns:p14="http://schemas.microsoft.com/office/powerpoint/2010/main" val="24243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33015"/>
            <a:ext cx="8456613" cy="5043985"/>
          </a:xfrm>
        </p:spPr>
        <p:txBody>
          <a:bodyPr/>
          <a:lstStyle/>
          <a:p>
            <a:r>
              <a:rPr lang="en-US" altLang="ar-JO" sz="1800" b="1" dirty="0">
                <a:solidFill>
                  <a:schemeClr val="tx1"/>
                </a:solidFill>
              </a:rPr>
              <a:t>RULE 10</a:t>
            </a:r>
            <a:r>
              <a:rPr lang="en-US" altLang="ar-JO" sz="1800" dirty="0">
                <a:solidFill>
                  <a:schemeClr val="tx1"/>
                </a:solidFill>
              </a:rPr>
              <a:t>:  Process names should include action verbs, such as </a:t>
            </a:r>
            <a:r>
              <a:rPr lang="en-US" altLang="ar-JO" sz="1800" b="1" i="1" dirty="0">
                <a:solidFill>
                  <a:schemeClr val="tx1"/>
                </a:solidFill>
              </a:rPr>
              <a:t>update</a:t>
            </a:r>
            <a:r>
              <a:rPr lang="en-US" altLang="ar-JO" sz="1800" dirty="0">
                <a:solidFill>
                  <a:schemeClr val="tx1"/>
                </a:solidFill>
              </a:rPr>
              <a:t>, </a:t>
            </a:r>
            <a:r>
              <a:rPr lang="en-US" altLang="ar-JO" sz="1800" b="1" i="1" dirty="0">
                <a:solidFill>
                  <a:schemeClr val="tx1"/>
                </a:solidFill>
              </a:rPr>
              <a:t>prepare</a:t>
            </a:r>
            <a:r>
              <a:rPr lang="en-US" altLang="ar-JO" sz="1800" dirty="0">
                <a:solidFill>
                  <a:schemeClr val="tx1"/>
                </a:solidFill>
              </a:rPr>
              <a:t>, etc.</a:t>
            </a:r>
          </a:p>
          <a:p>
            <a:pPr>
              <a:spcBef>
                <a:spcPts val="600"/>
              </a:spcBef>
            </a:pPr>
            <a:r>
              <a:rPr lang="en-US" altLang="ar-JO" sz="1800" b="1" dirty="0">
                <a:solidFill>
                  <a:schemeClr val="tx1"/>
                </a:solidFill>
              </a:rPr>
              <a:t>RULE 11</a:t>
            </a:r>
            <a:r>
              <a:rPr lang="en-US" altLang="ar-JO" sz="1800" dirty="0">
                <a:solidFill>
                  <a:schemeClr val="tx1"/>
                </a:solidFill>
              </a:rPr>
              <a:t>:  Identify and label all data stores, whether temporary or permanent.</a:t>
            </a:r>
          </a:p>
          <a:p>
            <a:pPr>
              <a:spcBef>
                <a:spcPts val="600"/>
              </a:spcBef>
            </a:pPr>
            <a:r>
              <a:rPr lang="en-US" altLang="ar-JO" sz="1800" b="1" dirty="0">
                <a:solidFill>
                  <a:schemeClr val="tx1"/>
                </a:solidFill>
              </a:rPr>
              <a:t>RULE 12</a:t>
            </a:r>
            <a:r>
              <a:rPr lang="en-US" altLang="ar-JO" sz="1800" dirty="0">
                <a:solidFill>
                  <a:schemeClr val="tx1"/>
                </a:solidFill>
              </a:rPr>
              <a:t>:  Identify and label all sources and destinations. An entity can be both a source and destination. You may wish to include such items twice on the diagram, if needed, to avoid excessive or crossing lines</a:t>
            </a:r>
            <a:r>
              <a:rPr lang="en-US" altLang="ar-JO" sz="18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altLang="ar-JO" sz="1800" b="1" dirty="0" smtClean="0">
                <a:solidFill>
                  <a:schemeClr val="tx1"/>
                </a:solidFill>
              </a:rPr>
              <a:t>RULE </a:t>
            </a:r>
            <a:r>
              <a:rPr lang="en-US" altLang="ar-JO" sz="1800" b="1" dirty="0">
                <a:solidFill>
                  <a:schemeClr val="tx1"/>
                </a:solidFill>
              </a:rPr>
              <a:t>13</a:t>
            </a:r>
            <a:r>
              <a:rPr lang="en-US" altLang="ar-JO" sz="1800" dirty="0">
                <a:solidFill>
                  <a:schemeClr val="tx1"/>
                </a:solidFill>
              </a:rPr>
              <a:t>:  As much as possible, organize the flow from top to bottom and left to right.</a:t>
            </a:r>
          </a:p>
          <a:p>
            <a:pPr>
              <a:spcBef>
                <a:spcPts val="600"/>
              </a:spcBef>
            </a:pPr>
            <a:r>
              <a:rPr lang="en-US" altLang="ar-JO" sz="1800" b="1" dirty="0">
                <a:solidFill>
                  <a:schemeClr val="tx1"/>
                </a:solidFill>
              </a:rPr>
              <a:t>RULE 14</a:t>
            </a:r>
            <a:r>
              <a:rPr lang="en-US" altLang="ar-JO" sz="1800" dirty="0">
                <a:solidFill>
                  <a:schemeClr val="tx1"/>
                </a:solidFill>
              </a:rPr>
              <a:t>:  You’re not likely to get it beautiful the first time, so plan to go through several iterations of refinements.</a:t>
            </a:r>
          </a:p>
          <a:p>
            <a:pPr>
              <a:spcBef>
                <a:spcPts val="600"/>
              </a:spcBef>
            </a:pPr>
            <a:r>
              <a:rPr lang="en-US" altLang="ar-JO" sz="1800" b="1" dirty="0">
                <a:solidFill>
                  <a:schemeClr val="tx1"/>
                </a:solidFill>
              </a:rPr>
              <a:t>RULE 15</a:t>
            </a:r>
            <a:r>
              <a:rPr lang="en-US" altLang="ar-JO" sz="1800" dirty="0">
                <a:solidFill>
                  <a:schemeClr val="tx1"/>
                </a:solidFill>
              </a:rPr>
              <a:t>:  On the final copy, lines should not cross. On each page, include: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 name of the DFD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 date prepared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 preparer’s name</a:t>
            </a:r>
          </a:p>
        </p:txBody>
      </p:sp>
    </p:spTree>
    <p:extLst>
      <p:ext uri="{BB962C8B-B14F-4D97-AF65-F5344CB8AC3E}">
        <p14:creationId xmlns:p14="http://schemas.microsoft.com/office/powerpoint/2010/main" val="27783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672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5719"/>
            <a:ext cx="8229600" cy="5213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Now that we’ve been through the guidelines for developing DFDs, let’s go back to the chapter example and see if we can re-create a part of it.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ar-JO" dirty="0">
                <a:solidFill>
                  <a:schemeClr val="tx1"/>
                </a:solidFill>
              </a:rPr>
              <a:t>You may wish to create a table with the following headings to organize your information: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Data Inputs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Processes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Data </a:t>
            </a:r>
            <a:r>
              <a:rPr lang="en-US" altLang="ar-JO" dirty="0" smtClean="0">
                <a:solidFill>
                  <a:schemeClr val="tx1"/>
                </a:solidFill>
              </a:rPr>
              <a:t>Outputs</a:t>
            </a:r>
            <a:r>
              <a:rPr lang="en-US" altLang="ar-JO" sz="18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ar-JO" sz="1800" dirty="0" smtClean="0">
                <a:solidFill>
                  <a:schemeClr val="tx1"/>
                </a:solidFill>
              </a:rPr>
              <a:t>The </a:t>
            </a:r>
            <a:r>
              <a:rPr lang="en-US" altLang="ar-JO" sz="1800" dirty="0">
                <a:solidFill>
                  <a:schemeClr val="tx1"/>
                </a:solidFill>
              </a:rPr>
              <a:t>first paragraph of the narrative for the payroll process reads as follows: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When employees are hired, they complete a new employee form. When a change to an employee’s payroll status occurs, such as a raise or a change in the number of exemptions, human resources completes an employee change form. A copy of these forms is sent to payroll. These forms are used to create or update the records in the employee/payroll file and are then stored in the file. Employee records are stored alphabetically.</a:t>
            </a:r>
          </a:p>
          <a:p>
            <a:pPr>
              <a:buFontTx/>
              <a:buNone/>
            </a:pPr>
            <a:endParaRPr lang="en-US" altLang="ar-J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graphicFrame>
        <p:nvGraphicFramePr>
          <p:cNvPr id="26934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47389"/>
              </p:ext>
            </p:extLst>
          </p:nvPr>
        </p:nvGraphicFramePr>
        <p:xfrm>
          <a:off x="457200" y="1828800"/>
          <a:ext cx="8229600" cy="3248167"/>
        </p:xfrm>
        <a:graphic>
          <a:graphicData uri="http://schemas.openxmlformats.org/drawingml/2006/table">
            <a:tbl>
              <a:tblPr/>
              <a:tblGrid>
                <a:gridCol w="2743200"/>
                <a:gridCol w="2819400"/>
                <a:gridCol w="2667000"/>
              </a:tblGrid>
              <a:tr h="556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Outputs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5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 employee forms and employee change forms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(from H.R. Dept.)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Update records (read from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file and record)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Updated employee/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payroll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5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JO" altLang="ar-J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JO" altLang="ar-J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99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JO" altLang="ar-J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9341" name="Text Box 29"/>
          <p:cNvSpPr txBox="1">
            <a:spLocks noChangeArrowheads="1"/>
          </p:cNvSpPr>
          <p:nvPr/>
        </p:nvSpPr>
        <p:spPr bwMode="auto">
          <a:xfrm>
            <a:off x="457200" y="5400764"/>
            <a:ext cx="806582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ar-JO" sz="1800"/>
              <a:t>We will not do the entire DFD, however, you could finish this table by reading the remainder of the narrative in Table 3-1 in your textbook. The portion of the table completed so far allows us to draw the segment of the DFD that is highlighted on the following slide.</a:t>
            </a:r>
          </a:p>
        </p:txBody>
      </p:sp>
    </p:spTree>
    <p:extLst>
      <p:ext uri="{BB962C8B-B14F-4D97-AF65-F5344CB8AC3E}">
        <p14:creationId xmlns:p14="http://schemas.microsoft.com/office/powerpoint/2010/main" val="11313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4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70339" name="Oval 3"/>
          <p:cNvSpPr>
            <a:spLocks noChangeArrowheads="1"/>
          </p:cNvSpPr>
          <p:nvPr/>
        </p:nvSpPr>
        <p:spPr bwMode="auto">
          <a:xfrm>
            <a:off x="2895600" y="2667000"/>
            <a:ext cx="914400" cy="9144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1.0</a:t>
            </a:r>
          </a:p>
          <a:p>
            <a:pPr algn="ctr"/>
            <a:r>
              <a:rPr lang="en-US" altLang="ar-JO" sz="1200"/>
              <a:t>Update</a:t>
            </a:r>
          </a:p>
          <a:p>
            <a:pPr algn="ctr"/>
            <a:r>
              <a:rPr lang="en-US" altLang="ar-JO" sz="1200"/>
              <a:t>Empl.</a:t>
            </a:r>
          </a:p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File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4724400" y="2743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2.0</a:t>
            </a:r>
          </a:p>
          <a:p>
            <a:pPr algn="ctr"/>
            <a:r>
              <a:rPr lang="en-US" altLang="ar-JO" sz="1200"/>
              <a:t>Pay</a:t>
            </a:r>
          </a:p>
          <a:p>
            <a:pPr algn="ctr"/>
            <a:r>
              <a:rPr lang="en-US" altLang="ar-JO" sz="1200"/>
              <a:t>Employ-</a:t>
            </a:r>
          </a:p>
          <a:p>
            <a:pPr algn="ctr"/>
            <a:r>
              <a:rPr lang="en-US" altLang="ar-JO" sz="1200"/>
              <a:t>ees</a:t>
            </a:r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6096000" y="3962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5.0</a:t>
            </a:r>
          </a:p>
          <a:p>
            <a:pPr algn="ctr"/>
            <a:r>
              <a:rPr lang="en-US" altLang="ar-JO" sz="1200"/>
              <a:t>Update</a:t>
            </a:r>
          </a:p>
          <a:p>
            <a:pPr algn="ctr"/>
            <a:r>
              <a:rPr lang="en-US" altLang="ar-JO" sz="1200"/>
              <a:t>Gen.</a:t>
            </a:r>
          </a:p>
          <a:p>
            <a:pPr algn="ctr"/>
            <a:r>
              <a:rPr lang="en-US" altLang="ar-JO" sz="1200"/>
              <a:t>Ledger</a:t>
            </a:r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3886200" y="5181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4.0</a:t>
            </a:r>
          </a:p>
          <a:p>
            <a:pPr algn="ctr"/>
            <a:r>
              <a:rPr lang="en-US" altLang="ar-JO" sz="1200"/>
              <a:t>Pay</a:t>
            </a:r>
          </a:p>
          <a:p>
            <a:pPr algn="ctr"/>
            <a:r>
              <a:rPr lang="en-US" altLang="ar-JO" sz="1200"/>
              <a:t>Taxes</a:t>
            </a:r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2057400" y="3810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3.0</a:t>
            </a:r>
          </a:p>
          <a:p>
            <a:pPr algn="ctr"/>
            <a:r>
              <a:rPr lang="en-US" altLang="ar-JO" sz="1200"/>
              <a:t>Prepare</a:t>
            </a:r>
          </a:p>
          <a:p>
            <a:pPr algn="ctr"/>
            <a:r>
              <a:rPr lang="en-US" altLang="ar-JO" sz="1200"/>
              <a:t>Reports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3505200" y="4038600"/>
            <a:ext cx="1066800" cy="6096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Employee/</a:t>
            </a:r>
          </a:p>
          <a:p>
            <a:pPr algn="ctr"/>
            <a:r>
              <a:rPr lang="en-US" altLang="ar-JO" sz="1200"/>
              <a:t>Payroll File</a:t>
            </a:r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3505200" y="4038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3505200" y="4648200"/>
            <a:ext cx="1066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grpSp>
        <p:nvGrpSpPr>
          <p:cNvPr id="270348" name="Group 12"/>
          <p:cNvGrpSpPr>
            <a:grpSpLocks/>
          </p:cNvGrpSpPr>
          <p:nvPr/>
        </p:nvGrpSpPr>
        <p:grpSpPr bwMode="auto">
          <a:xfrm>
            <a:off x="7391400" y="5181600"/>
            <a:ext cx="1066800" cy="609600"/>
            <a:chOff x="4656" y="2880"/>
            <a:chExt cx="672" cy="384"/>
          </a:xfrm>
        </p:grpSpPr>
        <p:sp>
          <p:nvSpPr>
            <p:cNvPr id="270349" name="Rectangle 13"/>
            <p:cNvSpPr>
              <a:spLocks noChangeArrowheads="1"/>
            </p:cNvSpPr>
            <p:nvPr/>
          </p:nvSpPr>
          <p:spPr bwMode="auto">
            <a:xfrm>
              <a:off x="4656" y="2880"/>
              <a:ext cx="672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General</a:t>
              </a:r>
            </a:p>
            <a:p>
              <a:pPr algn="ctr"/>
              <a:r>
                <a:rPr lang="en-US" altLang="ar-JO" sz="1200"/>
                <a:t>Ledger</a:t>
              </a:r>
            </a:p>
          </p:txBody>
        </p:sp>
        <p:sp>
          <p:nvSpPr>
            <p:cNvPr id="270350" name="Line 14"/>
            <p:cNvSpPr>
              <a:spLocks noChangeShapeType="1"/>
            </p:cNvSpPr>
            <p:nvPr/>
          </p:nvSpPr>
          <p:spPr bwMode="auto">
            <a:xfrm>
              <a:off x="4656" y="2880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70351" name="Line 15"/>
            <p:cNvSpPr>
              <a:spLocks noChangeShapeType="1"/>
            </p:cNvSpPr>
            <p:nvPr/>
          </p:nvSpPr>
          <p:spPr bwMode="auto">
            <a:xfrm>
              <a:off x="4656" y="326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70352" name="Rectangle 16"/>
          <p:cNvSpPr>
            <a:spLocks noChangeArrowheads="1"/>
          </p:cNvSpPr>
          <p:nvPr/>
        </p:nvSpPr>
        <p:spPr bwMode="auto">
          <a:xfrm>
            <a:off x="457200" y="2209800"/>
            <a:ext cx="838200" cy="685800"/>
          </a:xfrm>
          <a:prstGeom prst="rect">
            <a:avLst/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Human</a:t>
            </a:r>
          </a:p>
          <a:p>
            <a:pPr algn="ctr"/>
            <a:r>
              <a:rPr lang="en-US" altLang="ar-JO" sz="1200"/>
              <a:t>Resources</a:t>
            </a:r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3886200" y="15240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Depart-</a:t>
            </a:r>
          </a:p>
          <a:p>
            <a:pPr algn="ctr"/>
            <a:r>
              <a:rPr lang="en-US" altLang="ar-JO" sz="1200"/>
              <a:t>ments</a:t>
            </a:r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7543800" y="16002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Employees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7543800" y="2971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Bank</a:t>
            </a: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6172200" y="57912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Govt.</a:t>
            </a:r>
          </a:p>
          <a:p>
            <a:pPr algn="ctr"/>
            <a:r>
              <a:rPr lang="en-US" altLang="ar-JO" sz="1200"/>
              <a:t>Agencies</a:t>
            </a:r>
          </a:p>
        </p:txBody>
      </p:sp>
      <p:sp>
        <p:nvSpPr>
          <p:cNvPr id="270357" name="Rectangle 21"/>
          <p:cNvSpPr>
            <a:spLocks noChangeArrowheads="1"/>
          </p:cNvSpPr>
          <p:nvPr/>
        </p:nvSpPr>
        <p:spPr bwMode="auto">
          <a:xfrm>
            <a:off x="2438400" y="5638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200"/>
              <a:t>Manage-</a:t>
            </a:r>
          </a:p>
          <a:p>
            <a:pPr algn="ctr"/>
            <a:r>
              <a:rPr lang="en-US" altLang="ar-JO" sz="1200"/>
              <a:t>ment</a:t>
            </a:r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>
            <a:off x="1295400" y="2743200"/>
            <a:ext cx="1600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59" name="Line 23"/>
          <p:cNvSpPr>
            <a:spLocks noChangeShapeType="1"/>
          </p:cNvSpPr>
          <p:nvPr/>
        </p:nvSpPr>
        <p:spPr bwMode="auto">
          <a:xfrm>
            <a:off x="1295400" y="2362200"/>
            <a:ext cx="1600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1371600" y="2895600"/>
            <a:ext cx="9032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>
                <a:solidFill>
                  <a:srgbClr val="FF0000"/>
                </a:solidFill>
              </a:rPr>
              <a:t>Employee</a:t>
            </a:r>
          </a:p>
          <a:p>
            <a:pPr algn="ctr"/>
            <a:r>
              <a:rPr lang="en-US" altLang="ar-JO" sz="1200">
                <a:solidFill>
                  <a:srgbClr val="FF0000"/>
                </a:solidFill>
              </a:rPr>
              <a:t>change</a:t>
            </a:r>
          </a:p>
          <a:p>
            <a:pPr algn="ctr"/>
            <a:r>
              <a:rPr lang="en-US" altLang="ar-JO" sz="1200">
                <a:solidFill>
                  <a:srgbClr val="FF0000"/>
                </a:solidFill>
              </a:rPr>
              <a:t>form</a:t>
            </a:r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1676400" y="2209800"/>
            <a:ext cx="124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>
                <a:solidFill>
                  <a:srgbClr val="FF0000"/>
                </a:solidFill>
              </a:rPr>
              <a:t>New employee</a:t>
            </a:r>
          </a:p>
          <a:p>
            <a:pPr algn="ctr"/>
            <a:r>
              <a:rPr lang="en-US" altLang="ar-JO" sz="1200">
                <a:solidFill>
                  <a:srgbClr val="FF0000"/>
                </a:solidFill>
              </a:rPr>
              <a:t>form</a:t>
            </a:r>
          </a:p>
        </p:txBody>
      </p:sp>
      <p:sp>
        <p:nvSpPr>
          <p:cNvPr id="270362" name="Line 26"/>
          <p:cNvSpPr>
            <a:spLocks noChangeShapeType="1"/>
          </p:cNvSpPr>
          <p:nvPr/>
        </p:nvSpPr>
        <p:spPr bwMode="auto">
          <a:xfrm>
            <a:off x="4419600" y="2209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63" name="Text Box 27"/>
          <p:cNvSpPr txBox="1">
            <a:spLocks noChangeArrowheads="1"/>
          </p:cNvSpPr>
          <p:nvPr/>
        </p:nvSpPr>
        <p:spPr bwMode="auto">
          <a:xfrm>
            <a:off x="4668838" y="2209800"/>
            <a:ext cx="58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Time</a:t>
            </a:r>
          </a:p>
          <a:p>
            <a:pPr algn="ctr"/>
            <a:r>
              <a:rPr lang="en-US" altLang="ar-JO" sz="1200"/>
              <a:t>cards</a:t>
            </a:r>
          </a:p>
        </p:txBody>
      </p:sp>
      <p:sp>
        <p:nvSpPr>
          <p:cNvPr id="270364" name="Line 28"/>
          <p:cNvSpPr>
            <a:spLocks noChangeShapeType="1"/>
          </p:cNvSpPr>
          <p:nvPr/>
        </p:nvSpPr>
        <p:spPr bwMode="auto">
          <a:xfrm flipV="1">
            <a:off x="5638800" y="19812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65" name="Text Box 29"/>
          <p:cNvSpPr txBox="1">
            <a:spLocks noChangeArrowheads="1"/>
          </p:cNvSpPr>
          <p:nvPr/>
        </p:nvSpPr>
        <p:spPr bwMode="auto">
          <a:xfrm>
            <a:off x="5838825" y="1981200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Employee</a:t>
            </a:r>
          </a:p>
          <a:p>
            <a:pPr algn="ctr"/>
            <a:r>
              <a:rPr lang="en-US" altLang="ar-JO" sz="1200"/>
              <a:t>paychecks</a:t>
            </a:r>
          </a:p>
        </p:txBody>
      </p:sp>
      <p:sp>
        <p:nvSpPr>
          <p:cNvPr id="270366" name="Line 30"/>
          <p:cNvSpPr>
            <a:spLocks noChangeShapeType="1"/>
          </p:cNvSpPr>
          <p:nvPr/>
        </p:nvSpPr>
        <p:spPr bwMode="auto">
          <a:xfrm>
            <a:off x="5715000" y="3276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67" name="Text Box 31"/>
          <p:cNvSpPr txBox="1">
            <a:spLocks noChangeArrowheads="1"/>
          </p:cNvSpPr>
          <p:nvPr/>
        </p:nvSpPr>
        <p:spPr bwMode="auto">
          <a:xfrm>
            <a:off x="6157913" y="2895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check</a:t>
            </a:r>
          </a:p>
        </p:txBody>
      </p:sp>
      <p:sp>
        <p:nvSpPr>
          <p:cNvPr id="270368" name="Line 32"/>
          <p:cNvSpPr>
            <a:spLocks noChangeShapeType="1"/>
          </p:cNvSpPr>
          <p:nvPr/>
        </p:nvSpPr>
        <p:spPr bwMode="auto">
          <a:xfrm>
            <a:off x="54864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69" name="Text Box 33"/>
          <p:cNvSpPr txBox="1">
            <a:spLocks noChangeArrowheads="1"/>
          </p:cNvSpPr>
          <p:nvPr/>
        </p:nvSpPr>
        <p:spPr bwMode="auto">
          <a:xfrm>
            <a:off x="4964113" y="3657600"/>
            <a:ext cx="903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disburse-</a:t>
            </a:r>
          </a:p>
          <a:p>
            <a:pPr algn="ctr"/>
            <a:r>
              <a:rPr lang="en-US" altLang="ar-JO" sz="1200"/>
              <a:t>ment data</a:t>
            </a:r>
          </a:p>
        </p:txBody>
      </p:sp>
      <p:sp>
        <p:nvSpPr>
          <p:cNvPr id="270370" name="Line 34"/>
          <p:cNvSpPr>
            <a:spLocks noChangeShapeType="1"/>
          </p:cNvSpPr>
          <p:nvPr/>
        </p:nvSpPr>
        <p:spPr bwMode="auto">
          <a:xfrm flipV="1">
            <a:off x="4876800" y="4800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1" name="Text Box 35"/>
          <p:cNvSpPr txBox="1">
            <a:spLocks noChangeArrowheads="1"/>
          </p:cNvSpPr>
          <p:nvPr/>
        </p:nvSpPr>
        <p:spPr bwMode="auto">
          <a:xfrm>
            <a:off x="4614863" y="4724400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 tax</a:t>
            </a:r>
          </a:p>
          <a:p>
            <a:pPr algn="ctr"/>
            <a:r>
              <a:rPr lang="en-US" altLang="ar-JO" sz="1200"/>
              <a:t>disb. voucher</a:t>
            </a:r>
          </a:p>
        </p:txBody>
      </p:sp>
      <p:sp>
        <p:nvSpPr>
          <p:cNvPr id="270372" name="Line 36"/>
          <p:cNvSpPr>
            <a:spLocks noChangeShapeType="1"/>
          </p:cNvSpPr>
          <p:nvPr/>
        </p:nvSpPr>
        <p:spPr bwMode="auto">
          <a:xfrm>
            <a:off x="7010400" y="4724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3" name="Line 37"/>
          <p:cNvSpPr>
            <a:spLocks noChangeShapeType="1"/>
          </p:cNvSpPr>
          <p:nvPr/>
        </p:nvSpPr>
        <p:spPr bwMode="auto">
          <a:xfrm>
            <a:off x="4724400" y="60198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4" name="Text Box 38"/>
          <p:cNvSpPr txBox="1">
            <a:spLocks noChangeArrowheads="1"/>
          </p:cNvSpPr>
          <p:nvPr/>
        </p:nvSpPr>
        <p:spPr bwMode="auto">
          <a:xfrm>
            <a:off x="5029200" y="5638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Tax report</a:t>
            </a:r>
          </a:p>
          <a:p>
            <a:pPr algn="ctr"/>
            <a:r>
              <a:rPr lang="en-US" altLang="ar-JO" sz="1200"/>
              <a:t>&amp; payment</a:t>
            </a:r>
          </a:p>
        </p:txBody>
      </p:sp>
      <p:sp>
        <p:nvSpPr>
          <p:cNvPr id="270375" name="Line 39"/>
          <p:cNvSpPr>
            <a:spLocks noChangeShapeType="1"/>
          </p:cNvSpPr>
          <p:nvPr/>
        </p:nvSpPr>
        <p:spPr bwMode="auto">
          <a:xfrm flipH="1" flipV="1">
            <a:off x="3962400" y="4724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6" name="Line 40"/>
          <p:cNvSpPr>
            <a:spLocks noChangeShapeType="1"/>
          </p:cNvSpPr>
          <p:nvPr/>
        </p:nvSpPr>
        <p:spPr bwMode="auto">
          <a:xfrm>
            <a:off x="2590800" y="47244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7" name="Text Box 41"/>
          <p:cNvSpPr txBox="1">
            <a:spLocks noChangeArrowheads="1"/>
          </p:cNvSpPr>
          <p:nvPr/>
        </p:nvSpPr>
        <p:spPr bwMode="auto">
          <a:xfrm>
            <a:off x="2051050" y="495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 sz="1200"/>
              <a:t>Payroll</a:t>
            </a:r>
          </a:p>
          <a:p>
            <a:pPr algn="ctr"/>
            <a:r>
              <a:rPr lang="en-US" altLang="ar-JO" sz="1200"/>
              <a:t>report</a:t>
            </a:r>
          </a:p>
        </p:txBody>
      </p:sp>
      <p:sp>
        <p:nvSpPr>
          <p:cNvPr id="270378" name="Line 42"/>
          <p:cNvSpPr>
            <a:spLocks noChangeShapeType="1"/>
          </p:cNvSpPr>
          <p:nvPr/>
        </p:nvSpPr>
        <p:spPr bwMode="auto">
          <a:xfrm flipH="1">
            <a:off x="2971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79" name="Line 43"/>
          <p:cNvSpPr>
            <a:spLocks noChangeShapeType="1"/>
          </p:cNvSpPr>
          <p:nvPr/>
        </p:nvSpPr>
        <p:spPr bwMode="auto">
          <a:xfrm>
            <a:off x="3657600" y="3505200"/>
            <a:ext cx="228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70380" name="Line 44"/>
          <p:cNvSpPr>
            <a:spLocks noChangeShapeType="1"/>
          </p:cNvSpPr>
          <p:nvPr/>
        </p:nvSpPr>
        <p:spPr bwMode="auto">
          <a:xfrm flipV="1">
            <a:off x="4267200" y="3581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7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FLOWCHARTS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A flowchart is an analytical technique that describes some aspect of an information system in a clear, concise, and logical manner.</a:t>
            </a:r>
          </a:p>
          <a:p>
            <a:r>
              <a:rPr lang="en-US" altLang="ar-JO">
                <a:solidFill>
                  <a:schemeClr val="tx1"/>
                </a:solidFill>
              </a:rPr>
              <a:t>Flowcharts use a set of standard symbols to depict processing procedures and the flow of data.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888242" y="3680346"/>
            <a:ext cx="7315200" cy="239290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9pPr>
          </a:lstStyle>
          <a:p>
            <a:r>
              <a:rPr lang="en-US" altLang="ar-JO" sz="2000">
                <a:solidFill>
                  <a:schemeClr val="tx1"/>
                </a:solidFill>
              </a:rPr>
              <a:t>Flowcharting History:</a:t>
            </a:r>
          </a:p>
          <a:p>
            <a:pPr lvl="1"/>
            <a:r>
              <a:rPr lang="en-US" altLang="ar-JO" sz="1800">
                <a:solidFill>
                  <a:schemeClr val="tx1"/>
                </a:solidFill>
              </a:rPr>
              <a:t>Introduced in 1950s by industrial engineers to document business processes and document flows for process improvement.</a:t>
            </a:r>
          </a:p>
          <a:p>
            <a:pPr lvl="1"/>
            <a:r>
              <a:rPr lang="en-US" altLang="ar-JO" sz="1800">
                <a:solidFill>
                  <a:schemeClr val="tx1"/>
                </a:solidFill>
              </a:rPr>
              <a:t>Sarbanes-Oxley 2002 increased importance by requiring companies to document business processes and internal controls procedures.</a:t>
            </a:r>
          </a:p>
        </p:txBody>
      </p:sp>
    </p:spTree>
    <p:extLst>
      <p:ext uri="{BB962C8B-B14F-4D97-AF65-F5344CB8AC3E}">
        <p14:creationId xmlns:p14="http://schemas.microsoft.com/office/powerpoint/2010/main" val="42275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 autoUpdateAnimBg="0"/>
      <p:bldP spid="273411" grpId="0" build="p" bldLvl="5" autoUpdateAnimBg="0"/>
      <p:bldP spid="273412" grpId="0" build="p" bldLvl="2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FLOWCHARTS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dirty="0">
                <a:solidFill>
                  <a:schemeClr val="tx1"/>
                </a:solidFill>
              </a:rPr>
              <a:t>Every shape on a flowchart depicts a unique operation, input, processing activity, or storage medium.</a:t>
            </a:r>
          </a:p>
          <a:p>
            <a:r>
              <a:rPr lang="en-US" altLang="ar-JO" dirty="0" smtClean="0">
                <a:solidFill>
                  <a:schemeClr val="tx1"/>
                </a:solidFill>
              </a:rPr>
              <a:t>Most </a:t>
            </a:r>
            <a:r>
              <a:rPr lang="en-US" altLang="ar-JO" dirty="0">
                <a:solidFill>
                  <a:schemeClr val="tx1"/>
                </a:solidFill>
              </a:rPr>
              <a:t>flowcharts are now drawn using a software program such as Visio.</a:t>
            </a:r>
          </a:p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Microsoft and Power Point are also used.</a:t>
            </a:r>
          </a:p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The software uses pre-drawn shapes, and the developer drags the shapes into the drawing.</a:t>
            </a:r>
          </a:p>
        </p:txBody>
      </p:sp>
    </p:spTree>
    <p:extLst>
      <p:ext uri="{BB962C8B-B14F-4D97-AF65-F5344CB8AC3E}">
        <p14:creationId xmlns:p14="http://schemas.microsoft.com/office/powerpoint/2010/main" val="978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Documentation?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Set of documents and models (type of tools)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Narratives (written descriptions),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data flow models,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flowcharts</a:t>
            </a:r>
          </a:p>
          <a:p>
            <a:pPr eaLnBrk="1" hangingPunct="1"/>
            <a:r>
              <a:rPr lang="en-US" altLang="ar-JO" dirty="0">
                <a:solidFill>
                  <a:schemeClr val="tx1"/>
                </a:solidFill>
              </a:rPr>
              <a:t>Documentation covers </a:t>
            </a:r>
            <a:r>
              <a:rPr lang="en-US" altLang="ar-JO" dirty="0" smtClean="0">
                <a:solidFill>
                  <a:schemeClr val="tx1"/>
                </a:solidFill>
              </a:rPr>
              <a:t>the following questions</a:t>
            </a:r>
            <a:r>
              <a:rPr lang="en-US" dirty="0" smtClean="0">
                <a:solidFill>
                  <a:schemeClr val="tx1"/>
                </a:solidFill>
              </a:rPr>
              <a:t> who, what, why, when, and where of systems: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Input,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process,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storage,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Output (information),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and controls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53581D7F-E123-4B76-AE4A-E93C32C98D4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FLOWCHARTS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/>
              <a:t>There are four types of flowcharting symbols:</a:t>
            </a:r>
          </a:p>
          <a:p>
            <a:pPr lvl="1"/>
            <a:r>
              <a:rPr lang="en-US" altLang="ar-JO"/>
              <a:t>Input/output symbols</a:t>
            </a:r>
          </a:p>
          <a:p>
            <a:pPr lvl="1"/>
            <a:r>
              <a:rPr lang="en-US" altLang="ar-JO"/>
              <a:t>Processing symbols</a:t>
            </a:r>
          </a:p>
          <a:p>
            <a:pPr lvl="1"/>
            <a:r>
              <a:rPr lang="en-US" altLang="ar-JO"/>
              <a:t>Storage symbols</a:t>
            </a:r>
          </a:p>
          <a:p>
            <a:pPr lvl="1"/>
            <a:r>
              <a:rPr lang="en-US" altLang="ar-JO" b="1">
                <a:solidFill>
                  <a:srgbClr val="CC0000"/>
                </a:solidFill>
              </a:rPr>
              <a:t>Flow and miscellaneous symbols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070212" y="3675797"/>
            <a:ext cx="5943600" cy="2133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9pPr>
          </a:lstStyle>
          <a:p>
            <a:r>
              <a:rPr lang="en-US" altLang="ar-JO" sz="2100">
                <a:solidFill>
                  <a:schemeClr val="tx1"/>
                </a:solidFill>
              </a:rPr>
              <a:t>Flow and miscellaneous symbols may indicate:</a:t>
            </a:r>
          </a:p>
          <a:p>
            <a:pPr lvl="1"/>
            <a:r>
              <a:rPr lang="en-US" altLang="ar-JO" sz="1900">
                <a:solidFill>
                  <a:schemeClr val="tx1"/>
                </a:solidFill>
              </a:rPr>
              <a:t>The flow of data and goods</a:t>
            </a:r>
          </a:p>
          <a:p>
            <a:pPr lvl="1"/>
            <a:r>
              <a:rPr lang="en-US" altLang="ar-JO" sz="1900">
                <a:solidFill>
                  <a:schemeClr val="tx1"/>
                </a:solidFill>
              </a:rPr>
              <a:t>The beginning or end of the flowchart</a:t>
            </a:r>
          </a:p>
          <a:p>
            <a:pPr lvl="1"/>
            <a:r>
              <a:rPr lang="en-US" altLang="ar-JO" sz="1900">
                <a:solidFill>
                  <a:schemeClr val="tx1"/>
                </a:solidFill>
              </a:rPr>
              <a:t>The location of a decision</a:t>
            </a:r>
          </a:p>
          <a:p>
            <a:pPr lvl="1"/>
            <a:r>
              <a:rPr lang="en-US" altLang="ar-JO" sz="1900">
                <a:solidFill>
                  <a:schemeClr val="tx1"/>
                </a:solidFill>
              </a:rPr>
              <a:t>An explanatory note</a:t>
            </a:r>
          </a:p>
          <a:p>
            <a:pPr lvl="1"/>
            <a:endParaRPr lang="en-US" altLang="ar-JO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8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build="p" bldLvl="2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Flowchart Symbol Categories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Input/Output</a:t>
            </a:r>
          </a:p>
          <a:p>
            <a:pPr eaLnBrk="1" hangingPunct="1"/>
            <a:r>
              <a:rPr lang="en-US" smtClean="0"/>
              <a:t>Processing</a:t>
            </a:r>
          </a:p>
          <a:p>
            <a:pPr eaLnBrk="1" hangingPunct="1"/>
            <a:r>
              <a:rPr lang="en-US" smtClean="0"/>
              <a:t>Storage</a:t>
            </a:r>
          </a:p>
          <a:p>
            <a:pPr eaLnBrk="1" hangingPunct="1"/>
            <a:r>
              <a:rPr lang="en-US" smtClean="0"/>
              <a:t>Miscellaneous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5578A09-12DE-4887-A03B-66A19754C9EA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1750" name="Picture 6" descr="fig 3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337" y="1393825"/>
            <a:ext cx="5788475" cy="508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83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Flow Chart Symbol Categories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91320" y="1123950"/>
            <a:ext cx="8215952" cy="55768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2228" name="Picture 4" descr="fig 3-8 p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20" y="1136650"/>
            <a:ext cx="8004981" cy="556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368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INPUT/OUTPUT SYMBOLS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44389"/>
            <a:ext cx="8456613" cy="5032612"/>
          </a:xfrm>
        </p:spPr>
        <p:txBody>
          <a:bodyPr/>
          <a:lstStyle/>
          <a:p>
            <a:r>
              <a:rPr lang="en-US" altLang="ar-JO" sz="1600" b="1" dirty="0" smtClean="0">
                <a:solidFill>
                  <a:schemeClr val="tx1"/>
                </a:solidFill>
              </a:rPr>
              <a:t> </a:t>
            </a:r>
            <a:r>
              <a:rPr lang="en-US" altLang="ar-JO" sz="1600" b="1" dirty="0">
                <a:solidFill>
                  <a:schemeClr val="tx1"/>
                </a:solidFill>
              </a:rPr>
              <a:t>Document Symbol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Represents a document or report </a:t>
            </a:r>
            <a:endParaRPr lang="en-US" altLang="ar-JO" sz="1600" dirty="0" smtClean="0">
              <a:solidFill>
                <a:schemeClr val="tx1"/>
              </a:solidFill>
            </a:endParaRPr>
          </a:p>
          <a:p>
            <a:pPr marL="349250" lvl="1" indent="0">
              <a:buNone/>
            </a:pPr>
            <a:r>
              <a:rPr lang="en-US" altLang="ar-JO" sz="1600" dirty="0" smtClean="0">
                <a:solidFill>
                  <a:schemeClr val="tx1"/>
                </a:solidFill>
              </a:rPr>
              <a:t>that </a:t>
            </a:r>
            <a:r>
              <a:rPr lang="en-US" altLang="ar-JO" sz="1600" dirty="0">
                <a:solidFill>
                  <a:schemeClr val="tx1"/>
                </a:solidFill>
              </a:rPr>
              <a:t>is prepared by hand or printed by a </a:t>
            </a:r>
            <a:r>
              <a:rPr lang="en-US" altLang="ar-JO" sz="1600" dirty="0" smtClean="0">
                <a:solidFill>
                  <a:schemeClr val="tx1"/>
                </a:solidFill>
              </a:rPr>
              <a:t>computer</a:t>
            </a:r>
          </a:p>
          <a:p>
            <a:r>
              <a:rPr lang="en-US" altLang="ar-JO" sz="1600" b="1" dirty="0" smtClean="0">
                <a:solidFill>
                  <a:schemeClr val="tx1"/>
                </a:solidFill>
              </a:rPr>
              <a:t>Multiple Copies of One Document</a:t>
            </a:r>
          </a:p>
          <a:p>
            <a:pPr lvl="1"/>
            <a:r>
              <a:rPr lang="en-US" altLang="ar-JO" sz="1600" dirty="0" smtClean="0">
                <a:solidFill>
                  <a:schemeClr val="tx1"/>
                </a:solidFill>
              </a:rPr>
              <a:t>Indicates multiple copies of a paper document or report.</a:t>
            </a:r>
          </a:p>
          <a:p>
            <a:pPr lvl="1"/>
            <a:r>
              <a:rPr lang="en-US" altLang="ar-JO" sz="1600" dirty="0" smtClean="0">
                <a:solidFill>
                  <a:schemeClr val="tx1"/>
                </a:solidFill>
              </a:rPr>
              <a:t>The document copies should be numbered in the upper, right-hand corner </a:t>
            </a:r>
            <a:endParaRPr lang="en-US" altLang="ar-JO" sz="1600" b="1" dirty="0" smtClean="0">
              <a:solidFill>
                <a:schemeClr val="tx1"/>
              </a:solidFill>
            </a:endParaRPr>
          </a:p>
          <a:p>
            <a:pPr marL="349250" lvl="1" indent="0">
              <a:buNone/>
            </a:pPr>
            <a:endParaRPr lang="en-US" altLang="ar-JO" sz="1600" dirty="0">
              <a:solidFill>
                <a:schemeClr val="tx1"/>
              </a:solidFill>
            </a:endParaRPr>
          </a:p>
        </p:txBody>
      </p:sp>
      <p:sp>
        <p:nvSpPr>
          <p:cNvPr id="278533" name="AutoShape 5"/>
          <p:cNvSpPr>
            <a:spLocks noChangeArrowheads="1"/>
          </p:cNvSpPr>
          <p:nvPr/>
        </p:nvSpPr>
        <p:spPr bwMode="auto">
          <a:xfrm>
            <a:off x="6072116" y="1406857"/>
            <a:ext cx="2361063" cy="1349991"/>
          </a:xfrm>
          <a:prstGeom prst="flowChartDocument">
            <a:avLst/>
          </a:prstGeom>
          <a:solidFill>
            <a:srgbClr val="CCFFCC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612942" y="3846393"/>
            <a:ext cx="3098043" cy="1872019"/>
            <a:chOff x="1728" y="1008"/>
            <a:chExt cx="1968" cy="1344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728" y="1008"/>
              <a:ext cx="1968" cy="1344"/>
            </a:xfrm>
            <a:prstGeom prst="flowChartMultidocument">
              <a:avLst/>
            </a:prstGeom>
            <a:solidFill>
              <a:srgbClr val="CCFFCC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ar-JO" altLang="ar-JO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08" y="110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/>
                <a:t>2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18" y="100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/>
                <a:t>3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78" y="124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64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 autoUpdateAnimBg="0"/>
      <p:bldP spid="278531" grpId="0" build="p" autoUpdateAnimBg="0" advAuto="0"/>
      <p:bldP spid="2785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PROCESSING SYMBOLS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altLang="ar-JO" b="1" dirty="0">
                <a:solidFill>
                  <a:schemeClr val="tx1"/>
                </a:solidFill>
              </a:rPr>
              <a:t>Manual Operation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Represents a processing operation that is performed manually.</a:t>
            </a:r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2971800" y="1905000"/>
            <a:ext cx="2895600" cy="1524000"/>
          </a:xfrm>
          <a:prstGeom prst="flowChartManualOperation">
            <a:avLst/>
          </a:prstGeom>
          <a:solidFill>
            <a:srgbClr val="CCFFCC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542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STORAGE SYMBOLS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2895600"/>
          </a:xfrm>
        </p:spPr>
        <p:txBody>
          <a:bodyPr/>
          <a:lstStyle/>
          <a:p>
            <a:r>
              <a:rPr lang="en-US" altLang="ar-JO" sz="1800" b="1">
                <a:solidFill>
                  <a:schemeClr val="tx1"/>
                </a:solidFill>
              </a:rPr>
              <a:t>File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Represents a file of documents that are manually stored and retrieved.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Letter indicates the ordering sequence:</a:t>
            </a:r>
          </a:p>
          <a:p>
            <a:pPr lvl="2"/>
            <a:r>
              <a:rPr lang="en-US" altLang="ar-JO">
                <a:solidFill>
                  <a:schemeClr val="tx1"/>
                </a:solidFill>
              </a:rPr>
              <a:t>A = Alphabetic order</a:t>
            </a:r>
          </a:p>
          <a:p>
            <a:pPr lvl="2"/>
            <a:r>
              <a:rPr lang="en-US" altLang="ar-JO">
                <a:solidFill>
                  <a:schemeClr val="tx1"/>
                </a:solidFill>
              </a:rPr>
              <a:t>D = Date order</a:t>
            </a:r>
          </a:p>
          <a:p>
            <a:pPr lvl="2"/>
            <a:r>
              <a:rPr lang="en-US" altLang="ar-JO">
                <a:solidFill>
                  <a:schemeClr val="tx1"/>
                </a:solidFill>
              </a:rPr>
              <a:t>N = Numeric order</a:t>
            </a:r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auto">
          <a:xfrm>
            <a:off x="3429000" y="1676400"/>
            <a:ext cx="1295400" cy="1143000"/>
          </a:xfrm>
          <a:prstGeom prst="flowChartMerge">
            <a:avLst/>
          </a:prstGeom>
          <a:solidFill>
            <a:srgbClr val="CCFFCC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3200">
                <a:solidFill>
                  <a:srgbClr val="0066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298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 AND MISCELLANEOUS SYMBOLS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699"/>
            <a:ext cx="8229600" cy="4334301"/>
          </a:xfrm>
        </p:spPr>
        <p:txBody>
          <a:bodyPr/>
          <a:lstStyle/>
          <a:p>
            <a:r>
              <a:rPr lang="en-US" altLang="ar-JO" b="1" dirty="0" smtClean="0">
                <a:solidFill>
                  <a:schemeClr val="tx1"/>
                </a:solidFill>
              </a:rPr>
              <a:t> </a:t>
            </a:r>
            <a:r>
              <a:rPr lang="en-US" altLang="ar-JO" b="1" dirty="0">
                <a:solidFill>
                  <a:schemeClr val="tx1"/>
                </a:solidFill>
              </a:rPr>
              <a:t>Document or Processing Flow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Represents the direction of processing or document flow.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Normal flow is top to bottom and left to right</a:t>
            </a:r>
            <a:r>
              <a:rPr lang="en-US" altLang="ar-JO" dirty="0" smtClean="0">
                <a:solidFill>
                  <a:schemeClr val="tx1"/>
                </a:solidFill>
              </a:rPr>
              <a:t>.</a:t>
            </a:r>
            <a:endParaRPr lang="en-US" altLang="ar-JO" b="1" dirty="0" smtClean="0">
              <a:solidFill>
                <a:schemeClr val="tx1"/>
              </a:solidFill>
            </a:endParaRPr>
          </a:p>
          <a:p>
            <a:r>
              <a:rPr lang="en-US" altLang="ar-JO" b="1" dirty="0" smtClean="0">
                <a:solidFill>
                  <a:schemeClr val="tx1"/>
                </a:solidFill>
              </a:rPr>
              <a:t> </a:t>
            </a:r>
            <a:r>
              <a:rPr lang="en-US" altLang="ar-JO" b="1" dirty="0">
                <a:solidFill>
                  <a:schemeClr val="tx1"/>
                </a:solidFill>
              </a:rPr>
              <a:t>Data/Information Flow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Represents the direction of data/information flow.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Often used to show data being copied from one document to another.</a:t>
            </a:r>
          </a:p>
          <a:p>
            <a:pPr marL="349250" lvl="1" indent="0">
              <a:buNone/>
            </a:pPr>
            <a:endParaRPr lang="en-US" altLang="ar-JO" dirty="0">
              <a:solidFill>
                <a:schemeClr val="tx1"/>
              </a:solidFill>
            </a:endParaRPr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2667000" y="1709382"/>
            <a:ext cx="2743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718180" y="5148618"/>
            <a:ext cx="2743200" cy="0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887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 autoUpdateAnimBg="0"/>
      <p:bldP spid="300035" grpId="0" build="p" autoUpdateAnimBg="0" advAuto="0"/>
      <p:bldP spid="3000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 AND MISCELLANEOUS SYMBOLS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altLang="ar-JO" b="1">
                <a:solidFill>
                  <a:srgbClr val="CC0000"/>
                </a:solidFill>
              </a:rPr>
              <a:t>Communication Link</a:t>
            </a:r>
          </a:p>
          <a:p>
            <a:pPr lvl="1"/>
            <a:r>
              <a:rPr lang="en-US" altLang="ar-JO"/>
              <a:t>Represents the transmission of data from one location to another via communication lines.</a:t>
            </a:r>
          </a:p>
        </p:txBody>
      </p:sp>
      <p:grpSp>
        <p:nvGrpSpPr>
          <p:cNvPr id="302089" name="Group 9"/>
          <p:cNvGrpSpPr>
            <a:grpSpLocks/>
          </p:cNvGrpSpPr>
          <p:nvPr/>
        </p:nvGrpSpPr>
        <p:grpSpPr bwMode="auto">
          <a:xfrm>
            <a:off x="2819400" y="2514600"/>
            <a:ext cx="2667000" cy="609600"/>
            <a:chOff x="1776" y="1584"/>
            <a:chExt cx="1680" cy="384"/>
          </a:xfrm>
        </p:grpSpPr>
        <p:sp>
          <p:nvSpPr>
            <p:cNvPr id="302085" name="Line 5"/>
            <p:cNvSpPr>
              <a:spLocks noChangeShapeType="1"/>
            </p:cNvSpPr>
            <p:nvPr/>
          </p:nvSpPr>
          <p:spPr bwMode="auto">
            <a:xfrm>
              <a:off x="1776" y="1968"/>
              <a:ext cx="1152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02086" name="Line 6"/>
            <p:cNvSpPr>
              <a:spLocks noChangeShapeType="1"/>
            </p:cNvSpPr>
            <p:nvPr/>
          </p:nvSpPr>
          <p:spPr bwMode="auto">
            <a:xfrm>
              <a:off x="2160" y="1584"/>
              <a:ext cx="768" cy="384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02088" name="Line 8"/>
            <p:cNvSpPr>
              <a:spLocks noChangeShapeType="1"/>
            </p:cNvSpPr>
            <p:nvPr/>
          </p:nvSpPr>
          <p:spPr bwMode="auto">
            <a:xfrm>
              <a:off x="2160" y="1584"/>
              <a:ext cx="1296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384622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 AND MISCELLANEOUS SYMBOLS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5719"/>
            <a:ext cx="8229600" cy="5071281"/>
          </a:xfrm>
        </p:spPr>
        <p:txBody>
          <a:bodyPr/>
          <a:lstStyle/>
          <a:p>
            <a:r>
              <a:rPr lang="en-US" altLang="ar-JO" b="1" dirty="0" smtClean="0">
                <a:solidFill>
                  <a:schemeClr val="tx1"/>
                </a:solidFill>
              </a:rPr>
              <a:t> </a:t>
            </a:r>
            <a:r>
              <a:rPr lang="en-US" altLang="ar-JO" b="1" dirty="0">
                <a:solidFill>
                  <a:schemeClr val="tx1"/>
                </a:solidFill>
              </a:rPr>
              <a:t>On-page connector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Connects processing from one location to another on the same page.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Used to avoid crisscrossing lines.</a:t>
            </a:r>
            <a:r>
              <a:rPr lang="en-US" altLang="ar-JO" b="1" dirty="0" smtClean="0">
                <a:solidFill>
                  <a:schemeClr val="tx1"/>
                </a:solidFill>
              </a:rPr>
              <a:t> </a:t>
            </a:r>
            <a:endParaRPr lang="en-US" altLang="ar-JO" b="1" dirty="0">
              <a:solidFill>
                <a:schemeClr val="tx1"/>
              </a:solidFill>
            </a:endParaRPr>
          </a:p>
          <a:p>
            <a:endParaRPr lang="en-US" altLang="ar-JO" b="1" dirty="0" smtClean="0">
              <a:solidFill>
                <a:schemeClr val="tx1"/>
              </a:solidFill>
            </a:endParaRPr>
          </a:p>
          <a:p>
            <a:r>
              <a:rPr lang="en-US" altLang="ar-JO" b="1" dirty="0" smtClean="0">
                <a:solidFill>
                  <a:schemeClr val="tx1"/>
                </a:solidFill>
              </a:rPr>
              <a:t>Off-page </a:t>
            </a:r>
            <a:r>
              <a:rPr lang="en-US" altLang="ar-JO" b="1" dirty="0">
                <a:solidFill>
                  <a:schemeClr val="tx1"/>
                </a:solidFill>
              </a:rPr>
              <a:t>Connector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Connects the processing flow between two different pages.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Signals the exit from one page and the corresponding entrance on another page.</a:t>
            </a: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5063888" y="4648200"/>
            <a:ext cx="1371600" cy="1219200"/>
          </a:xfrm>
          <a:prstGeom prst="flowChartOffpageConnector">
            <a:avLst/>
          </a:prstGeom>
          <a:solidFill>
            <a:srgbClr val="CCFFCC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330588" y="2250742"/>
            <a:ext cx="838200" cy="762000"/>
          </a:xfrm>
          <a:prstGeom prst="ellipse">
            <a:avLst/>
          </a:prstGeom>
          <a:solidFill>
            <a:srgbClr val="CCFFCC"/>
          </a:solidFill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905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 AND MISCELLANEOUS SYMBOLS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altLang="ar-JO" b="1" dirty="0">
                <a:solidFill>
                  <a:schemeClr val="tx1"/>
                </a:solidFill>
              </a:rPr>
              <a:t>Terminal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Represents the beginning, end, or a point of interruption in a process or program.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Also used to indicate an external party.</a:t>
            </a:r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2895600" y="1981200"/>
            <a:ext cx="2667000" cy="12954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417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2400" dirty="0"/>
              <a:t>Why </a:t>
            </a:r>
            <a:r>
              <a:rPr lang="en-US" altLang="ar-JO" sz="2400" dirty="0" smtClean="0"/>
              <a:t>accountants </a:t>
            </a:r>
            <a:r>
              <a:rPr lang="en-US" altLang="ar-JO" sz="2400" dirty="0"/>
              <a:t>should learn documentation </a:t>
            </a:r>
            <a:r>
              <a:rPr lang="en-US" altLang="ar-JO" sz="2400" dirty="0" smtClean="0"/>
              <a:t>techniques?</a:t>
            </a:r>
            <a:endParaRPr lang="ar-J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6" y="1519238"/>
            <a:ext cx="8006260" cy="4354512"/>
          </a:xfrm>
        </p:spPr>
        <p:txBody>
          <a:bodyPr/>
          <a:lstStyle/>
          <a:p>
            <a:r>
              <a:rPr lang="en-US" altLang="ar-JO" sz="1800" dirty="0">
                <a:solidFill>
                  <a:schemeClr val="tx1"/>
                </a:solidFill>
              </a:rPr>
              <a:t>How do accountants use documentation?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At a minimum, they have to read documentation to understand how a system works.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They may need to evaluate the strengths and weaknesses of an entity’s internal controls.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Requires heavy reliance on documentation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They may peruse documentation to determine if a proposed system meets the needs of its users.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They may prepare documentation to: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Demonstrate how a proposed system would work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Demonstrate their understanding of a system of internal controls</a:t>
            </a:r>
          </a:p>
          <a:p>
            <a:pPr marL="0" indent="0">
              <a:buNone/>
            </a:pPr>
            <a:endParaRPr lang="ar-JO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2F0812B2-1F3A-4A8C-8107-1F34D1EF53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21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FLOW AND MISCELLANEOUS SYMBOLS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JO" b="1">
                <a:solidFill>
                  <a:srgbClr val="CC0000"/>
                </a:solidFill>
              </a:rPr>
              <a:t>Annotation</a:t>
            </a:r>
          </a:p>
          <a:p>
            <a:pPr lvl="1">
              <a:lnSpc>
                <a:spcPct val="90000"/>
              </a:lnSpc>
            </a:pPr>
            <a:r>
              <a:rPr lang="en-US" altLang="ar-JO"/>
              <a:t>Provides for the addition of descriptive comments or explanatory notes as clarification.</a:t>
            </a:r>
          </a:p>
        </p:txBody>
      </p:sp>
      <p:grpSp>
        <p:nvGrpSpPr>
          <p:cNvPr id="307208" name="Group 8"/>
          <p:cNvGrpSpPr>
            <a:grpSpLocks/>
          </p:cNvGrpSpPr>
          <p:nvPr/>
        </p:nvGrpSpPr>
        <p:grpSpPr bwMode="auto">
          <a:xfrm>
            <a:off x="2895600" y="2133600"/>
            <a:ext cx="2971800" cy="990600"/>
            <a:chOff x="1536" y="1248"/>
            <a:chExt cx="1872" cy="624"/>
          </a:xfrm>
        </p:grpSpPr>
        <p:sp>
          <p:nvSpPr>
            <p:cNvPr id="307204" name="Line 4"/>
            <p:cNvSpPr>
              <a:spLocks noChangeShapeType="1"/>
            </p:cNvSpPr>
            <p:nvPr/>
          </p:nvSpPr>
          <p:spPr bwMode="auto">
            <a:xfrm>
              <a:off x="2112" y="1248"/>
              <a:ext cx="1296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07205" name="Line 5"/>
            <p:cNvSpPr>
              <a:spLocks noChangeShapeType="1"/>
            </p:cNvSpPr>
            <p:nvPr/>
          </p:nvSpPr>
          <p:spPr bwMode="auto">
            <a:xfrm>
              <a:off x="2112" y="1872"/>
              <a:ext cx="1296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07206" name="Line 6"/>
            <p:cNvSpPr>
              <a:spLocks noChangeShapeType="1"/>
            </p:cNvSpPr>
            <p:nvPr/>
          </p:nvSpPr>
          <p:spPr bwMode="auto">
            <a:xfrm>
              <a:off x="2112" y="1248"/>
              <a:ext cx="0" cy="624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07207" name="Line 7"/>
            <p:cNvSpPr>
              <a:spLocks noChangeShapeType="1"/>
            </p:cNvSpPr>
            <p:nvPr/>
          </p:nvSpPr>
          <p:spPr bwMode="auto">
            <a:xfrm flipH="1">
              <a:off x="1536" y="1536"/>
              <a:ext cx="576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353892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DOCUMENT FLOWCHARTS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323833"/>
            <a:ext cx="8627209" cy="51531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ar-JO" sz="1800" dirty="0" smtClean="0">
                <a:solidFill>
                  <a:schemeClr val="tx1"/>
                </a:solidFill>
              </a:rPr>
              <a:t> </a:t>
            </a:r>
            <a:r>
              <a:rPr lang="en-US" altLang="ar-JO" sz="1800" dirty="0">
                <a:solidFill>
                  <a:schemeClr val="tx1"/>
                </a:solidFill>
              </a:rPr>
              <a:t>A document flowchart shows the flow of documents and information among areas of responsibility in an organization.</a:t>
            </a:r>
          </a:p>
          <a:p>
            <a:pPr>
              <a:spcBef>
                <a:spcPts val="600"/>
              </a:spcBef>
            </a:pPr>
            <a:r>
              <a:rPr lang="en-US" altLang="ar-JO" sz="1800" dirty="0">
                <a:solidFill>
                  <a:schemeClr val="tx1"/>
                </a:solidFill>
              </a:rPr>
              <a:t>These flowcharts trace a document from cradle to grave and show: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Where a document comes from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Where it’s distributed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How it’s used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It’s ultimate disposition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Everything that happens as it flows through the </a:t>
            </a:r>
            <a:r>
              <a:rPr lang="en-US" altLang="ar-JO" dirty="0" smtClean="0">
                <a:solidFill>
                  <a:schemeClr val="tx1"/>
                </a:solidFill>
              </a:rPr>
              <a:t>system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ar-JO" sz="1800" dirty="0" smtClean="0">
                <a:solidFill>
                  <a:schemeClr val="tx1"/>
                </a:solidFill>
              </a:rPr>
              <a:t>Internal </a:t>
            </a:r>
            <a:r>
              <a:rPr lang="en-US" altLang="ar-JO" sz="1800" dirty="0">
                <a:solidFill>
                  <a:schemeClr val="tx1"/>
                </a:solidFill>
              </a:rPr>
              <a:t>control flowcharts are document flowcharts used to evaluate the adequacy of internal controls, such as segregation of duties or internal checks.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ar-JO" sz="1800" dirty="0">
                <a:solidFill>
                  <a:schemeClr val="tx1"/>
                </a:solidFill>
              </a:rPr>
              <a:t>They can reveal weaknesses or inefficiencies such as: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Inadequate communication flows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Unnecessarily complex document flows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Procedures that cause wasteful delays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ar-JO" sz="1800" dirty="0">
                <a:solidFill>
                  <a:schemeClr val="tx1"/>
                </a:solidFill>
              </a:rPr>
              <a:t>Document flowcharts are also prepared in the system design process.</a:t>
            </a:r>
          </a:p>
        </p:txBody>
      </p:sp>
    </p:spTree>
    <p:extLst>
      <p:ext uri="{BB962C8B-B14F-4D97-AF65-F5344CB8AC3E}">
        <p14:creationId xmlns:p14="http://schemas.microsoft.com/office/powerpoint/2010/main" val="29103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0" name="Picture 6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Document Flowchart (cont’d)</a:t>
            </a:r>
          </a:p>
        </p:txBody>
      </p:sp>
      <p:pic>
        <p:nvPicPr>
          <p:cNvPr id="53252" name="Picture 4" descr="fig 3-9 p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80" y="1312863"/>
            <a:ext cx="7697336" cy="4978400"/>
          </a:xfrm>
          <a:prstGeom prst="rect">
            <a:avLst/>
          </a:prstGeom>
          <a:noFill/>
        </p:spPr>
      </p:pic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96038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6746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3-</a:t>
            </a:r>
            <a:fld id="{075FCAF3-276C-4044-AE77-83FD3D0D2D2B}" type="slidenum"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35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 dirty="0"/>
              <a:t>GUIDELINES FOR PREPARING FLOWCHARTS</a:t>
            </a:r>
            <a:endParaRPr lang="en-US" altLang="ar-JO" sz="3200" dirty="0">
              <a:solidFill>
                <a:schemeClr val="tx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1" y="1241946"/>
            <a:ext cx="8681801" cy="5404513"/>
          </a:xfrm>
        </p:spPr>
        <p:txBody>
          <a:bodyPr/>
          <a:lstStyle/>
          <a:p>
            <a:r>
              <a:rPr lang="en-US" altLang="ar-JO" sz="1600" dirty="0" smtClean="0">
                <a:solidFill>
                  <a:schemeClr val="tx1"/>
                </a:solidFill>
              </a:rPr>
              <a:t> </a:t>
            </a:r>
            <a:r>
              <a:rPr lang="en-US" altLang="ar-JO" sz="1600" dirty="0">
                <a:solidFill>
                  <a:schemeClr val="tx1"/>
                </a:solidFill>
              </a:rPr>
              <a:t>Let’s step through some guidelines for preparing flowcharts: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As with DFDs, you can’t effectively prepare a flowchart if you don’t understand the system, so: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Interview users, developers, auditors, and management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Administer questionnaires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Read through narratives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Walk through systems </a:t>
            </a:r>
            <a:r>
              <a:rPr lang="en-US" altLang="ar-JO" sz="1600" dirty="0" smtClean="0">
                <a:solidFill>
                  <a:schemeClr val="tx1"/>
                </a:solidFill>
              </a:rPr>
              <a:t>transactions</a:t>
            </a:r>
            <a:endParaRPr lang="en-US" altLang="ar-JO" sz="1600" dirty="0">
              <a:solidFill>
                <a:schemeClr val="tx1"/>
              </a:solidFill>
            </a:endParaRPr>
          </a:p>
          <a:p>
            <a:pPr lvl="1"/>
            <a:r>
              <a:rPr lang="en-US" altLang="ar-JO" sz="1600" dirty="0" smtClean="0">
                <a:solidFill>
                  <a:schemeClr val="tx1"/>
                </a:solidFill>
              </a:rPr>
              <a:t>Identify</a:t>
            </a:r>
            <a:r>
              <a:rPr lang="en-US" altLang="ar-JO" sz="16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Entities to be flowcharted, e.g., departments, functions, external parties (the parties who “do” things in the story)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Documents or information flows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Processes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As you read through a narrative, you may want to mark the preceding items with different shapes (e.g., drawing a rectangle around entities, circling documents, etc</a:t>
            </a:r>
            <a:r>
              <a:rPr lang="en-US" altLang="ar-JO" sz="1600" dirty="0" smtClean="0">
                <a:solidFill>
                  <a:schemeClr val="tx1"/>
                </a:solidFill>
              </a:rPr>
              <a:t>.).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Use separate columns for the activity of each entity.</a:t>
            </a:r>
          </a:p>
          <a:p>
            <a:pPr lvl="2"/>
            <a:r>
              <a:rPr lang="en-US" altLang="ar-JO" sz="1600" dirty="0">
                <a:solidFill>
                  <a:schemeClr val="tx1"/>
                </a:solidFill>
              </a:rPr>
              <a:t>Example: If there are three different departments or functions that “do” things in the narrative, there would be three columns on the flowchart</a:t>
            </a:r>
          </a:p>
          <a:p>
            <a:pPr lvl="1"/>
            <a:endParaRPr lang="en-US" altLang="ar-J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7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7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172200" y="5337175"/>
            <a:ext cx="2835275" cy="7588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ar-JO" sz="2000">
                <a:solidFill>
                  <a:srgbClr val="0000FF"/>
                </a:solidFill>
              </a:rPr>
              <a:t>What are the entities in this flowchart?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828800" y="152400"/>
            <a:ext cx="7620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6324600" y="76200"/>
            <a:ext cx="11430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72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animBg="1" autoUpdateAnimBg="0"/>
      <p:bldP spid="330756" grpId="0" animBg="1"/>
      <p:bldP spid="3307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GUIDELINES FOR PREPARING FLOWCHARTS</a:t>
            </a:r>
          </a:p>
        </p:txBody>
      </p:sp>
      <p:sp>
        <p:nvSpPr>
          <p:cNvPr id="340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5659" y="1269242"/>
            <a:ext cx="8668153" cy="5207758"/>
          </a:xfrm>
        </p:spPr>
        <p:txBody>
          <a:bodyPr/>
          <a:lstStyle/>
          <a:p>
            <a:pPr lvl="1"/>
            <a:r>
              <a:rPr lang="en-US" altLang="ar-JO" dirty="0">
                <a:solidFill>
                  <a:schemeClr val="tx1"/>
                </a:solidFill>
              </a:rPr>
              <a:t>Flowchart the normal course of operations, and identify exceptions with annotations.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As much as possible, the flow should go from top to bottom and left to right.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Use standard flowcharting symbols, and draw with a template or computer.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Clearly label all symbols. Use annotations if necessary to provide adequate explanation</a:t>
            </a:r>
            <a:r>
              <a:rPr lang="en-US" altLang="ar-JO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Give the flowchart a clear beginning and ending.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Show where each document originated and its final disposition.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One approach you can use is to read through the narrative and for each step define: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was (were) the input(s)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process was carried out</a:t>
            </a:r>
          </a:p>
          <a:p>
            <a:pPr lvl="2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What was (were) the output(s)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Note on the next slide that the flow sequence is input</a:t>
            </a:r>
            <a:r>
              <a:rPr lang="en-US" altLang="ar-JO" dirty="0">
                <a:solidFill>
                  <a:schemeClr val="tx1"/>
                </a:solidFill>
                <a:cs typeface="Arial" pitchFamily="34" charset="0"/>
              </a:rPr>
              <a:t>—</a:t>
            </a:r>
            <a:r>
              <a:rPr lang="en-US" altLang="ar-JO" dirty="0">
                <a:solidFill>
                  <a:schemeClr val="tx1"/>
                </a:solidFill>
              </a:rPr>
              <a:t>process</a:t>
            </a:r>
            <a:r>
              <a:rPr lang="en-US" altLang="ar-JO" dirty="0">
                <a:solidFill>
                  <a:schemeClr val="tx1"/>
                </a:solidFill>
                <a:cs typeface="Arial" pitchFamily="34" charset="0"/>
              </a:rPr>
              <a:t>—</a:t>
            </a:r>
            <a:r>
              <a:rPr lang="en-US" altLang="ar-JO" dirty="0">
                <a:solidFill>
                  <a:schemeClr val="tx1"/>
                </a:solidFill>
              </a:rPr>
              <a:t>output.</a:t>
            </a:r>
          </a:p>
          <a:p>
            <a:pPr lvl="1"/>
            <a:endParaRPr lang="en-US" altLang="ar-JO" dirty="0">
              <a:solidFill>
                <a:schemeClr val="tx1"/>
              </a:solidFill>
            </a:endParaRPr>
          </a:p>
          <a:p>
            <a:pPr lvl="1"/>
            <a:endParaRPr lang="en-US" altLang="ar-JO" dirty="0">
              <a:solidFill>
                <a:schemeClr val="tx1"/>
              </a:solidFill>
            </a:endParaRPr>
          </a:p>
          <a:p>
            <a:pPr lvl="1"/>
            <a:endParaRPr lang="en-US" altLang="ar-J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228600" y="457200"/>
            <a:ext cx="12954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2514600" y="0"/>
            <a:ext cx="423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800">
                <a:solidFill>
                  <a:srgbClr val="FF0000"/>
                </a:solidFill>
              </a:rPr>
              <a:t>Identifies where input is coming from</a:t>
            </a: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H="1">
            <a:off x="1600200" y="381000"/>
            <a:ext cx="1143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 animBg="1"/>
      <p:bldP spid="332807" grpId="0" autoUpdateAnimBg="0"/>
      <p:bldP spid="3328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76200" y="1066800"/>
            <a:ext cx="1524000" cy="1219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2057400" y="914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800">
                <a:solidFill>
                  <a:srgbClr val="FF0000"/>
                </a:solidFill>
              </a:rPr>
              <a:t>Inputs</a:t>
            </a:r>
          </a:p>
        </p:txBody>
      </p:sp>
      <p:sp>
        <p:nvSpPr>
          <p:cNvPr id="333829" name="Line 5"/>
          <p:cNvSpPr>
            <a:spLocks noChangeShapeType="1"/>
          </p:cNvSpPr>
          <p:nvPr/>
        </p:nvSpPr>
        <p:spPr bwMode="auto">
          <a:xfrm flipH="1">
            <a:off x="1676400" y="1143000"/>
            <a:ext cx="381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82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nimBg="1"/>
      <p:bldP spid="333828" grpId="0" autoUpdateAnimBg="0"/>
      <p:bldP spid="3338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GUIDELINES FOR PREPARING FLOWCHARTS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/>
            <a:r>
              <a:rPr lang="en-US" altLang="ar-JO" sz="2000" dirty="0" smtClean="0">
                <a:solidFill>
                  <a:schemeClr val="tx1"/>
                </a:solidFill>
              </a:rPr>
              <a:t> </a:t>
            </a:r>
            <a:r>
              <a:rPr lang="en-US" altLang="ar-JO" dirty="0">
                <a:solidFill>
                  <a:schemeClr val="tx1"/>
                </a:solidFill>
              </a:rPr>
              <a:t>Every manual process should have at least one input and at least one output.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Show all data entered into or retrieved from a computer file as passing through a process first.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Do not show process symbols for: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Forwarding a document to another entity</a:t>
            </a:r>
          </a:p>
          <a:p>
            <a:pPr lvl="2"/>
            <a:r>
              <a:rPr lang="en-US" altLang="ar-JO" dirty="0">
                <a:solidFill>
                  <a:schemeClr val="tx1"/>
                </a:solidFill>
              </a:rPr>
              <a:t>Filing a </a:t>
            </a:r>
            <a:r>
              <a:rPr lang="en-US" altLang="ar-JO" dirty="0" smtClean="0">
                <a:solidFill>
                  <a:schemeClr val="tx1"/>
                </a:solidFill>
              </a:rPr>
              <a:t>document</a:t>
            </a:r>
            <a:r>
              <a:rPr lang="en-US" altLang="ar-JO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ar-JO" sz="2000" dirty="0" smtClean="0">
                <a:solidFill>
                  <a:schemeClr val="tx1"/>
                </a:solidFill>
              </a:rPr>
              <a:t>Do </a:t>
            </a:r>
            <a:r>
              <a:rPr lang="en-US" altLang="ar-JO" sz="2000" dirty="0">
                <a:solidFill>
                  <a:schemeClr val="tx1"/>
                </a:solidFill>
              </a:rPr>
              <a:t>not connect two documents except when forwarding to another column.</a:t>
            </a:r>
          </a:p>
          <a:p>
            <a:pPr lvl="2"/>
            <a:r>
              <a:rPr lang="en-US" altLang="ar-JO" sz="2000" dirty="0">
                <a:solidFill>
                  <a:schemeClr val="tx1"/>
                </a:solidFill>
              </a:rPr>
              <a:t>When a document is forwarded, show it in both locations</a:t>
            </a:r>
            <a:r>
              <a:rPr lang="en-US" altLang="ar-JO" sz="2000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altLang="ar-JO" sz="2000" dirty="0" smtClean="0">
                <a:solidFill>
                  <a:schemeClr val="tx1"/>
                </a:solidFill>
              </a:rPr>
              <a:t> </a:t>
            </a:r>
            <a:r>
              <a:rPr lang="en-US" altLang="ar-JO" sz="2000" dirty="0">
                <a:solidFill>
                  <a:schemeClr val="tx1"/>
                </a:solidFill>
              </a:rPr>
              <a:t>When using multiple copies of a document, place document numbers in the upper, right-hand </a:t>
            </a:r>
            <a:r>
              <a:rPr lang="en-US" altLang="ar-JO" sz="2000" dirty="0" smtClean="0">
                <a:solidFill>
                  <a:schemeClr val="tx1"/>
                </a:solidFill>
              </a:rPr>
              <a:t>corner</a:t>
            </a:r>
            <a:endParaRPr lang="en-US" altLang="ar-J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Why Should You Learn Documentation?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smtClean="0">
                <a:solidFill>
                  <a:schemeClr val="tx1"/>
                </a:solidFill>
              </a:rPr>
              <a:t>You need to be able to read documentation in all its forms: narratives, diagrams, models.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solidFill>
                  <a:schemeClr val="tx1"/>
                </a:solidFill>
              </a:rPr>
              <a:t>You need to be able to evaluate the quality of systems, such as internal control based in part on documentation.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solidFill>
                  <a:schemeClr val="tx1"/>
                </a:solidFill>
              </a:rPr>
              <a:t>SAS 94 requires independent auditors to understand all internal control procedures.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chemeClr val="tx1"/>
                </a:solidFill>
              </a:rPr>
              <a:t>Documentation assists in auditor understanding and documentation of their understanding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solidFill>
                  <a:schemeClr val="tx1"/>
                </a:solidFill>
              </a:rPr>
              <a:t>Sarbanes-Oxley states that management: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chemeClr val="tx1"/>
                </a:solidFill>
              </a:rPr>
              <a:t>Is responsible for internal control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chemeClr val="tx1"/>
                </a:solidFill>
              </a:rPr>
              <a:t>Is responsible for assessing the effectiveness of the IC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solidFill>
                  <a:schemeClr val="tx1"/>
                </a:solidFill>
              </a:rPr>
              <a:t>Both management and external auditors need to document and test 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95959"/>
                </a:solidFill>
                <a:cs typeface="Arial" charset="0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62172D0-B856-4B77-B83E-24E7341D003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6096000" y="53340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JO" sz="2400">
                <a:solidFill>
                  <a:srgbClr val="FF0000"/>
                </a:solidFill>
              </a:rPr>
              <a:t>Show forwarded document in both locations</a:t>
            </a:r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 flipH="1" flipV="1">
            <a:off x="4038600" y="4114800"/>
            <a:ext cx="20574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48170" name="Line 10"/>
          <p:cNvSpPr>
            <a:spLocks noChangeShapeType="1"/>
          </p:cNvSpPr>
          <p:nvPr/>
        </p:nvSpPr>
        <p:spPr bwMode="auto">
          <a:xfrm flipH="1" flipV="1">
            <a:off x="5943600" y="1295400"/>
            <a:ext cx="609600" cy="388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20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GUIDELINES FOR PREPARING FLOWCHARTS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Show on-page connectors and label them clearly to avoid excess flow lines</a:t>
            </a:r>
            <a:r>
              <a:rPr lang="en-US" altLang="ar-JO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ar-JO" sz="2000" dirty="0">
                <a:solidFill>
                  <a:schemeClr val="tx1"/>
                </a:solidFill>
              </a:rPr>
              <a:t> Use off-page connectors if the flow goes to another page.</a:t>
            </a:r>
          </a:p>
          <a:p>
            <a:pPr marL="349250" lvl="1" indent="0">
              <a:buNone/>
            </a:pPr>
            <a:endParaRPr lang="en-US" altLang="ar-J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Document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807" r="5833" b="6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733800" y="4800600"/>
            <a:ext cx="609600" cy="609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6096000" y="54102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JO" sz="2000">
                <a:solidFill>
                  <a:srgbClr val="FF0000"/>
                </a:solidFill>
              </a:rPr>
              <a:t>Are there other off-page connectors on this flowchart?</a:t>
            </a:r>
          </a:p>
        </p:txBody>
      </p:sp>
    </p:spTree>
    <p:extLst>
      <p:ext uri="{BB962C8B-B14F-4D97-AF65-F5344CB8AC3E}">
        <p14:creationId xmlns:p14="http://schemas.microsoft.com/office/powerpoint/2010/main" val="41089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Document Flowchart (cont’d)</a:t>
            </a:r>
          </a:p>
        </p:txBody>
      </p:sp>
      <p:pic>
        <p:nvPicPr>
          <p:cNvPr id="53252" name="Picture 4" descr="fig 3-9 p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80" y="1312863"/>
            <a:ext cx="7697336" cy="4978400"/>
          </a:xfrm>
          <a:prstGeom prst="rect">
            <a:avLst/>
          </a:prstGeom>
          <a:noFill/>
        </p:spPr>
      </p:pic>
      <p:sp>
        <p:nvSpPr>
          <p:cNvPr id="4" name="Footer Placeholder 3"/>
          <p:cNvSpPr txBox="1">
            <a:spLocks noGrp="1"/>
          </p:cNvSpPr>
          <p:nvPr/>
        </p:nvSpPr>
        <p:spPr>
          <a:xfrm>
            <a:off x="166688" y="6396038"/>
            <a:ext cx="5503862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595959"/>
                </a:solidFill>
                <a:latin typeface="+mn-lt"/>
              </a:rPr>
              <a:t>Copyright © 2012 Pearson Education, Inc. publishing as Prentice Hall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240713" y="6367463"/>
            <a:ext cx="6731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3-</a:t>
            </a:r>
            <a:fld id="{075FCAF3-276C-4044-AE77-83FD3D0D2D2B}" type="slidenum"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103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GUIDELINES FOR PREPARING FLOWCHARTS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ar-JO"/>
              <a:t>If a flowchart takes more than one page, label the pages as 1 of 5, 2 of 5, 3 of 5, etc.</a:t>
            </a:r>
          </a:p>
          <a:p>
            <a:pPr lvl="1">
              <a:lnSpc>
                <a:spcPct val="90000"/>
              </a:lnSpc>
            </a:pPr>
            <a:r>
              <a:rPr lang="en-US" altLang="ar-JO"/>
              <a:t>Show documents or reports first in the column where they are created.</a:t>
            </a:r>
          </a:p>
          <a:p>
            <a:pPr lvl="1">
              <a:lnSpc>
                <a:spcPct val="90000"/>
              </a:lnSpc>
            </a:pPr>
            <a:r>
              <a:rPr lang="en-US" altLang="ar-JO"/>
              <a:t>Start with a rough draft; then redesign to avoid clutter and crossed lines.</a:t>
            </a:r>
          </a:p>
          <a:p>
            <a:pPr lvl="1">
              <a:lnSpc>
                <a:spcPct val="90000"/>
              </a:lnSpc>
            </a:pPr>
            <a:r>
              <a:rPr lang="en-US" altLang="ar-JO"/>
              <a:t>Verify the accuracy of your flowchart by reviewing it with users, etc.</a:t>
            </a:r>
          </a:p>
          <a:p>
            <a:pPr lvl="1">
              <a:lnSpc>
                <a:spcPct val="90000"/>
              </a:lnSpc>
            </a:pPr>
            <a:r>
              <a:rPr lang="en-US" altLang="ar-JO"/>
              <a:t>Place the flowchart name, the date, and the preparer’s name on each page of the final copy.</a:t>
            </a:r>
          </a:p>
        </p:txBody>
      </p:sp>
    </p:spTree>
    <p:extLst>
      <p:ext uri="{BB962C8B-B14F-4D97-AF65-F5344CB8AC3E}">
        <p14:creationId xmlns:p14="http://schemas.microsoft.com/office/powerpoint/2010/main" val="42225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SYSTEM FLOWCHARTS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JO" sz="1800" dirty="0">
                <a:solidFill>
                  <a:schemeClr val="tx1"/>
                </a:solidFill>
              </a:rPr>
              <a:t>A system flowchart depicts the relationship among the inputs, processes, and outputs of an AIS.</a:t>
            </a: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The system flowchart begins by identifying the inputs to the system</a:t>
            </a:r>
            <a:r>
              <a:rPr lang="en-US" altLang="ar-JO" dirty="0" smtClean="0">
                <a:solidFill>
                  <a:schemeClr val="tx1"/>
                </a:solidFill>
              </a:rPr>
              <a:t>. </a:t>
            </a:r>
            <a:r>
              <a:rPr lang="en-US" altLang="ar-JO" b="1" dirty="0">
                <a:solidFill>
                  <a:schemeClr val="tx1"/>
                </a:solidFill>
              </a:rPr>
              <a:t>These data can be: New data , data store for future use, </a:t>
            </a:r>
            <a:r>
              <a:rPr lang="en-US" altLang="ar-JO" b="1" dirty="0" smtClean="0">
                <a:solidFill>
                  <a:schemeClr val="tx1"/>
                </a:solidFill>
              </a:rPr>
              <a:t>Both</a:t>
            </a:r>
            <a:endParaRPr lang="en-US" altLang="ar-JO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ar-JO" dirty="0">
                <a:solidFill>
                  <a:schemeClr val="tx1"/>
                </a:solidFill>
              </a:rPr>
              <a:t>Each input is followed by a process, i.e., the steps performed on the data</a:t>
            </a:r>
            <a:r>
              <a:rPr lang="en-US" altLang="ar-JO" dirty="0" smtClean="0">
                <a:solidFill>
                  <a:schemeClr val="tx1"/>
                </a:solidFill>
              </a:rPr>
              <a:t>. </a:t>
            </a:r>
            <a:r>
              <a:rPr lang="en-US" altLang="ar-JO" dirty="0">
                <a:solidFill>
                  <a:schemeClr val="tx1"/>
                </a:solidFill>
              </a:rPr>
              <a:t>If the process is performed by a computer, the </a:t>
            </a:r>
            <a:r>
              <a:rPr lang="en-US" altLang="ar-JO" u="sng" dirty="0">
                <a:solidFill>
                  <a:schemeClr val="tx1"/>
                </a:solidFill>
              </a:rPr>
              <a:t>logic</a:t>
            </a:r>
            <a:r>
              <a:rPr lang="en-US" altLang="ar-JO" dirty="0">
                <a:solidFill>
                  <a:schemeClr val="tx1"/>
                </a:solidFill>
              </a:rPr>
              <a:t> of the computer program would be depicted in a program flowchart</a:t>
            </a:r>
            <a:r>
              <a:rPr lang="en-US" altLang="ar-JO" dirty="0" smtClean="0">
                <a:solidFill>
                  <a:schemeClr val="tx1"/>
                </a:solidFill>
              </a:rPr>
              <a:t>.</a:t>
            </a:r>
            <a:endParaRPr lang="en-US" altLang="ar-JO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JO" dirty="0">
                <a:solidFill>
                  <a:schemeClr val="tx1"/>
                </a:solidFill>
              </a:rPr>
              <a:t>The process is followed by outputs—the resulting new information</a:t>
            </a:r>
            <a:r>
              <a:rPr lang="en-US" altLang="ar-JO" dirty="0" smtClean="0">
                <a:solidFill>
                  <a:schemeClr val="tx1"/>
                </a:solidFill>
              </a:rPr>
              <a:t>. </a:t>
            </a:r>
            <a:r>
              <a:rPr lang="en-US" altLang="ar-JO" dirty="0">
                <a:solidFill>
                  <a:schemeClr val="tx1"/>
                </a:solidFill>
              </a:rPr>
              <a:t>Stored for later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JO" dirty="0">
                <a:solidFill>
                  <a:schemeClr val="tx1"/>
                </a:solidFill>
              </a:rPr>
              <a:t>Displayed on a screen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JO" dirty="0">
                <a:solidFill>
                  <a:schemeClr val="tx1"/>
                </a:solidFill>
              </a:rPr>
              <a:t>Printed on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JO" dirty="0">
                <a:solidFill>
                  <a:schemeClr val="tx1"/>
                </a:solidFill>
              </a:rPr>
              <a:t>An input to the next </a:t>
            </a:r>
            <a:r>
              <a:rPr lang="en-US" altLang="ar-JO" dirty="0" smtClean="0">
                <a:solidFill>
                  <a:schemeClr val="tx1"/>
                </a:solidFill>
              </a:rPr>
              <a:t>process</a:t>
            </a:r>
            <a:endParaRPr lang="en-US" altLang="ar-JO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ar-JO" b="1" dirty="0">
                <a:solidFill>
                  <a:schemeClr val="tx1"/>
                </a:solidFill>
              </a:rPr>
              <a:t>In other words, it’s the same basic input</a:t>
            </a:r>
            <a:r>
              <a:rPr lang="en-US" altLang="ar-JO" dirty="0">
                <a:solidFill>
                  <a:schemeClr val="tx1"/>
                </a:solidFill>
              </a:rPr>
              <a:t>—</a:t>
            </a:r>
            <a:r>
              <a:rPr lang="en-US" altLang="ar-JO" b="1" dirty="0">
                <a:solidFill>
                  <a:schemeClr val="tx1"/>
                </a:solidFill>
              </a:rPr>
              <a:t> process</a:t>
            </a:r>
            <a:r>
              <a:rPr lang="en-US" altLang="ar-JO" dirty="0">
                <a:solidFill>
                  <a:schemeClr val="tx1"/>
                </a:solidFill>
              </a:rPr>
              <a:t>—</a:t>
            </a:r>
            <a:r>
              <a:rPr lang="en-US" altLang="ar-JO" b="1" dirty="0">
                <a:solidFill>
                  <a:schemeClr val="tx1"/>
                </a:solidFill>
              </a:rPr>
              <a:t>output pattern that we saw in the document flowchart.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ar-J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12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2" name="Picture 6" descr="System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0"/>
            <a:ext cx="503237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581400" cy="6172200"/>
          </a:xfrm>
          <a:ln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1672CE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System Flowchart Shown in Figure 3-11 in your textbook</a:t>
            </a:r>
          </a:p>
          <a:p>
            <a:r>
              <a:rPr lang="en-US" altLang="ar-JO">
                <a:solidFill>
                  <a:schemeClr val="tx1"/>
                </a:solidFill>
              </a:rPr>
              <a:t>Can you spot the input— process—output pattern?</a:t>
            </a:r>
          </a:p>
        </p:txBody>
      </p:sp>
    </p:spTree>
    <p:extLst>
      <p:ext uri="{BB962C8B-B14F-4D97-AF65-F5344CB8AC3E}">
        <p14:creationId xmlns:p14="http://schemas.microsoft.com/office/powerpoint/2010/main" val="1267926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PROGRAM FLOWCHARTS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/>
              <a:t>Program flowcharts illustrate the sequence of logical operations performed by a computer in executing a program.</a:t>
            </a:r>
          </a:p>
          <a:p>
            <a:r>
              <a:rPr lang="en-US" altLang="ar-JO"/>
              <a:t>They also follow an input—process— output pattern.</a:t>
            </a:r>
          </a:p>
        </p:txBody>
      </p:sp>
    </p:spTree>
    <p:extLst>
      <p:ext uri="{BB962C8B-B14F-4D97-AF65-F5344CB8AC3E}">
        <p14:creationId xmlns:p14="http://schemas.microsoft.com/office/powerpoint/2010/main" val="13612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animBg="1" autoUpdateAnimBg="0"/>
      <p:bldP spid="363523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9" name="Picture 5" descr="Program Flowchart Revi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9799" r="4620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228600" y="5410200"/>
            <a:ext cx="4114800" cy="1066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9pPr>
          </a:lstStyle>
          <a:p>
            <a:r>
              <a:rPr lang="en-US" altLang="ar-JO" sz="2000">
                <a:solidFill>
                  <a:schemeClr val="tx1"/>
                </a:solidFill>
              </a:rPr>
              <a:t>The program flowchart from Figure 3-11 in your textbook is shown on the right.</a:t>
            </a:r>
          </a:p>
          <a:p>
            <a:pPr>
              <a:buFontTx/>
              <a:buNone/>
            </a:pPr>
            <a:endParaRPr lang="en-US" altLang="ar-JO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FLOWCHARTS VS. DFDs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sz="1800" dirty="0">
                <a:solidFill>
                  <a:schemeClr val="tx1"/>
                </a:solidFill>
              </a:rPr>
              <a:t>Now that we’ve examined both flowcharts and DFDs, it may be useful to discuss the differences again.</a:t>
            </a:r>
          </a:p>
          <a:p>
            <a:r>
              <a:rPr lang="en-US" altLang="ar-JO" sz="1800" dirty="0">
                <a:solidFill>
                  <a:schemeClr val="tx1"/>
                </a:solidFill>
              </a:rPr>
              <a:t>DFDs place a heavy emphasis on the logical aspects of a system.</a:t>
            </a:r>
          </a:p>
          <a:p>
            <a:r>
              <a:rPr lang="en-US" altLang="ar-JO" sz="1800" dirty="0">
                <a:solidFill>
                  <a:schemeClr val="tx1"/>
                </a:solidFill>
              </a:rPr>
              <a:t>Flowcharts place more emphasis on the physical characteristics of the system.</a:t>
            </a:r>
          </a:p>
          <a:p>
            <a:r>
              <a:rPr lang="en-US" altLang="ar-JO" sz="1800" dirty="0">
                <a:solidFill>
                  <a:schemeClr val="tx1"/>
                </a:solidFill>
              </a:rPr>
              <a:t>An example may be useful</a:t>
            </a:r>
            <a:r>
              <a:rPr lang="en-US" altLang="ar-JO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ar-JO" sz="1800" dirty="0">
                <a:solidFill>
                  <a:schemeClr val="tx1"/>
                </a:solidFill>
              </a:rPr>
              <a:t>EXAMPLE: The registrar’s office of a small college receives paper enrollment forms from students. They sort these records alphabetically and then update the student record file to show the new classes</a:t>
            </a:r>
            <a:r>
              <a:rPr lang="en-US" altLang="ar-JO" sz="1800" dirty="0" smtClean="0">
                <a:solidFill>
                  <a:schemeClr val="tx1"/>
                </a:solidFill>
              </a:rPr>
              <a:t>. They </a:t>
            </a:r>
            <a:r>
              <a:rPr lang="en-US" altLang="ar-JO" sz="1800" dirty="0">
                <a:solidFill>
                  <a:schemeClr val="tx1"/>
                </a:solidFill>
              </a:rPr>
              <a:t>also prepare class lists from the same data. The sorted enrollment forms are forwarded to the bursar’s office for billing purposes. Class lists are mailed to 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31275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animBg="1" autoUpdateAnimBg="0"/>
      <p:bldP spid="36761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2800" dirty="0"/>
              <a:t>Data flow </a:t>
            </a:r>
            <a:r>
              <a:rPr lang="en-US" altLang="ar-JO" sz="2800" dirty="0" smtClean="0"/>
              <a:t>diagrams and </a:t>
            </a:r>
            <a:r>
              <a:rPr lang="en-US" altLang="ar-JO" sz="2800" dirty="0"/>
              <a:t>Flowcharts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5" y="1392072"/>
            <a:ext cx="8586267" cy="4981432"/>
          </a:xfrm>
        </p:spPr>
        <p:txBody>
          <a:bodyPr/>
          <a:lstStyle/>
          <a:p>
            <a:r>
              <a:rPr lang="en-US" altLang="ar-JO" sz="1600" dirty="0">
                <a:solidFill>
                  <a:schemeClr val="tx1"/>
                </a:solidFill>
              </a:rPr>
              <a:t>In this chapter, we discuss two of the most common documentation tools:</a:t>
            </a:r>
          </a:p>
          <a:p>
            <a:pPr>
              <a:spcBef>
                <a:spcPts val="600"/>
              </a:spcBef>
            </a:pPr>
            <a:r>
              <a:rPr lang="en-US" altLang="ar-JO" sz="1600" b="1" dirty="0">
                <a:solidFill>
                  <a:schemeClr val="tx1"/>
                </a:solidFill>
              </a:rPr>
              <a:t>Data flow </a:t>
            </a:r>
            <a:r>
              <a:rPr lang="en-US" altLang="ar-JO" sz="1600" b="1" dirty="0" smtClean="0">
                <a:solidFill>
                  <a:schemeClr val="tx1"/>
                </a:solidFill>
              </a:rPr>
              <a:t>diagrams</a:t>
            </a:r>
            <a:r>
              <a:rPr lang="en-US" altLang="ar-JO" sz="1600" dirty="0" smtClean="0">
                <a:solidFill>
                  <a:schemeClr val="tx1"/>
                </a:solidFill>
              </a:rPr>
              <a:t>: </a:t>
            </a:r>
            <a:r>
              <a:rPr lang="en-US" altLang="ar-JO" sz="1600" dirty="0">
                <a:solidFill>
                  <a:schemeClr val="tx1"/>
                </a:solidFill>
              </a:rPr>
              <a:t>Graphical descriptions of the sources and destinations of data. They show: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Where data comes from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How it flows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The processes performed on it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Where it </a:t>
            </a:r>
            <a:r>
              <a:rPr lang="en-US" altLang="ar-JO" sz="1600" dirty="0" smtClean="0">
                <a:solidFill>
                  <a:schemeClr val="tx1"/>
                </a:solidFill>
              </a:rPr>
              <a:t>goes</a:t>
            </a:r>
            <a:endParaRPr lang="en-US" altLang="ar-JO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ar-JO" sz="1600" b="1" dirty="0" smtClean="0">
                <a:solidFill>
                  <a:schemeClr val="tx1"/>
                </a:solidFill>
              </a:rPr>
              <a:t>Flowcharts: </a:t>
            </a:r>
            <a:r>
              <a:rPr lang="en-US" altLang="ar-JO" sz="1600" dirty="0">
                <a:solidFill>
                  <a:schemeClr val="tx1"/>
                </a:solidFill>
              </a:rPr>
              <a:t>Include three types:</a:t>
            </a: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Document flowcharts describe the flow of documents and information between departments or units</a:t>
            </a:r>
            <a:r>
              <a:rPr lang="en-US" altLang="ar-JO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Useful for analyzing internal control </a:t>
            </a:r>
            <a:r>
              <a:rPr lang="en-US" sz="1600" dirty="0" smtClean="0">
                <a:solidFill>
                  <a:schemeClr val="tx1"/>
                </a:solidFill>
              </a:rPr>
              <a:t>procedures</a:t>
            </a:r>
            <a:endParaRPr lang="en-US" altLang="ar-JO" sz="1600" dirty="0">
              <a:solidFill>
                <a:schemeClr val="tx1"/>
              </a:solidFill>
            </a:endParaRP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System flowcharts describe the relationship between inputs, processing, and outputs for a system</a:t>
            </a:r>
            <a:r>
              <a:rPr lang="en-US" altLang="ar-JO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Useful in systems analysis and </a:t>
            </a:r>
            <a:r>
              <a:rPr lang="en-US" sz="1600" dirty="0" smtClean="0">
                <a:solidFill>
                  <a:schemeClr val="tx1"/>
                </a:solidFill>
              </a:rPr>
              <a:t>design</a:t>
            </a:r>
            <a:endParaRPr lang="en-US" altLang="ar-JO" sz="1600" dirty="0">
              <a:solidFill>
                <a:schemeClr val="tx1"/>
              </a:solidFill>
            </a:endParaRPr>
          </a:p>
          <a:p>
            <a:pPr lvl="1"/>
            <a:r>
              <a:rPr lang="en-US" altLang="ar-JO" sz="1600" dirty="0">
                <a:solidFill>
                  <a:schemeClr val="tx1"/>
                </a:solidFill>
              </a:rPr>
              <a:t>Program flowcharts describe the sequence of logical operations performed in a computer program</a:t>
            </a:r>
            <a:endParaRPr lang="en-US" altLang="ar-JO" sz="16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ar-J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Line 2"/>
          <p:cNvSpPr>
            <a:spLocks noChangeShapeType="1"/>
          </p:cNvSpPr>
          <p:nvPr/>
        </p:nvSpPr>
        <p:spPr bwMode="auto">
          <a:xfrm>
            <a:off x="4038600" y="0"/>
            <a:ext cx="0" cy="6629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 sz="1400" dirty="0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381000" y="4572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400"/>
              <a:t>Students</a:t>
            </a:r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228600" y="2057400"/>
            <a:ext cx="1295400" cy="1219200"/>
          </a:xfrm>
          <a:prstGeom prst="ellipse">
            <a:avLst/>
          </a:prstGeom>
          <a:solidFill>
            <a:srgbClr val="FF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400"/>
              <a:t>1.0</a:t>
            </a:r>
          </a:p>
          <a:p>
            <a:pPr algn="ctr"/>
            <a:r>
              <a:rPr lang="en-US" altLang="ar-JO" sz="1400"/>
              <a:t>Update</a:t>
            </a:r>
          </a:p>
          <a:p>
            <a:pPr algn="ctr"/>
            <a:r>
              <a:rPr lang="en-US" altLang="ar-JO" sz="1400"/>
              <a:t>Student</a:t>
            </a:r>
          </a:p>
          <a:p>
            <a:pPr algn="ctr"/>
            <a:r>
              <a:rPr lang="en-US" altLang="ar-JO" sz="1400"/>
              <a:t>Records</a:t>
            </a:r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304800" y="3810000"/>
            <a:ext cx="1295400" cy="1219200"/>
          </a:xfrm>
          <a:prstGeom prst="ellipse">
            <a:avLst/>
          </a:prstGeom>
          <a:solidFill>
            <a:srgbClr val="FF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400"/>
              <a:t>2.0</a:t>
            </a:r>
          </a:p>
          <a:p>
            <a:pPr algn="ctr"/>
            <a:r>
              <a:rPr lang="en-US" altLang="ar-JO" sz="1400"/>
              <a:t>Prepare</a:t>
            </a:r>
          </a:p>
          <a:p>
            <a:pPr algn="ctr"/>
            <a:r>
              <a:rPr lang="en-US" altLang="ar-JO" sz="1400"/>
              <a:t>Class Lists</a:t>
            </a:r>
          </a:p>
        </p:txBody>
      </p:sp>
      <p:grpSp>
        <p:nvGrpSpPr>
          <p:cNvPr id="370694" name="Group 6"/>
          <p:cNvGrpSpPr>
            <a:grpSpLocks/>
          </p:cNvGrpSpPr>
          <p:nvPr/>
        </p:nvGrpSpPr>
        <p:grpSpPr bwMode="auto">
          <a:xfrm>
            <a:off x="2743200" y="2286000"/>
            <a:ext cx="990600" cy="762000"/>
            <a:chOff x="2016" y="1440"/>
            <a:chExt cx="624" cy="480"/>
          </a:xfrm>
        </p:grpSpPr>
        <p:sp>
          <p:nvSpPr>
            <p:cNvPr id="370695" name="Rectangle 7"/>
            <p:cNvSpPr>
              <a:spLocks noChangeArrowheads="1"/>
            </p:cNvSpPr>
            <p:nvPr/>
          </p:nvSpPr>
          <p:spPr bwMode="auto">
            <a:xfrm>
              <a:off x="2016" y="1440"/>
              <a:ext cx="624" cy="48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/>
                <a:t>Student</a:t>
              </a:r>
            </a:p>
            <a:p>
              <a:pPr algn="ctr"/>
              <a:r>
                <a:rPr lang="en-US" altLang="ar-JO"/>
                <a:t>Records</a:t>
              </a:r>
            </a:p>
          </p:txBody>
        </p:sp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>
              <a:off x="2016" y="1440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70697" name="Line 9"/>
            <p:cNvSpPr>
              <a:spLocks noChangeShapeType="1"/>
            </p:cNvSpPr>
            <p:nvPr/>
          </p:nvSpPr>
          <p:spPr bwMode="auto">
            <a:xfrm>
              <a:off x="2016" y="1920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381000" y="55626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/>
              <a:t>Faculty</a:t>
            </a:r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2667000" y="39624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/>
              <a:t>Bursar</a:t>
            </a: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1600200" y="2667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914400" y="1371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914400" y="3352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990600" y="5105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>
            <a:off x="1600200" y="4419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923925" y="1371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990600" y="3276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1600200" y="4419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990600" y="5029200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Class</a:t>
            </a:r>
          </a:p>
          <a:p>
            <a:r>
              <a:rPr lang="en-US" altLang="ar-JO" sz="1200"/>
              <a:t>Lists</a:t>
            </a:r>
          </a:p>
        </p:txBody>
      </p:sp>
      <p:grpSp>
        <p:nvGrpSpPr>
          <p:cNvPr id="370736" name="Group 48"/>
          <p:cNvGrpSpPr>
            <a:grpSpLocks/>
          </p:cNvGrpSpPr>
          <p:nvPr/>
        </p:nvGrpSpPr>
        <p:grpSpPr bwMode="auto">
          <a:xfrm>
            <a:off x="4343400" y="0"/>
            <a:ext cx="4648200" cy="6400800"/>
            <a:chOff x="2736" y="0"/>
            <a:chExt cx="2928" cy="4032"/>
          </a:xfrm>
        </p:grpSpPr>
        <p:sp>
          <p:nvSpPr>
            <p:cNvPr id="370708" name="AutoShape 20"/>
            <p:cNvSpPr>
              <a:spLocks noChangeArrowheads="1"/>
            </p:cNvSpPr>
            <p:nvPr/>
          </p:nvSpPr>
          <p:spPr bwMode="auto">
            <a:xfrm>
              <a:off x="2736" y="432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400"/>
                <a:t>Students</a:t>
              </a:r>
            </a:p>
          </p:txBody>
        </p:sp>
        <p:sp>
          <p:nvSpPr>
            <p:cNvPr id="370709" name="Text Box 21"/>
            <p:cNvSpPr txBox="1">
              <a:spLocks noChangeArrowheads="1"/>
            </p:cNvSpPr>
            <p:nvPr/>
          </p:nvSpPr>
          <p:spPr bwMode="auto">
            <a:xfrm>
              <a:off x="3696" y="0"/>
              <a:ext cx="9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400" u="sng"/>
                <a:t>Registrar’s Office</a:t>
              </a:r>
            </a:p>
          </p:txBody>
        </p:sp>
        <p:sp>
          <p:nvSpPr>
            <p:cNvPr id="370711" name="AutoShape 23"/>
            <p:cNvSpPr>
              <a:spLocks noChangeArrowheads="1"/>
            </p:cNvSpPr>
            <p:nvPr/>
          </p:nvSpPr>
          <p:spPr bwMode="auto">
            <a:xfrm>
              <a:off x="3792" y="384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Enrollment</a:t>
              </a:r>
            </a:p>
            <a:p>
              <a:pPr algn="ctr"/>
              <a:r>
                <a:rPr lang="en-US" altLang="ar-JO" sz="1400"/>
                <a:t>Forms</a:t>
              </a:r>
            </a:p>
          </p:txBody>
        </p:sp>
        <p:sp>
          <p:nvSpPr>
            <p:cNvPr id="370712" name="AutoShape 24"/>
            <p:cNvSpPr>
              <a:spLocks noChangeArrowheads="1"/>
            </p:cNvSpPr>
            <p:nvPr/>
          </p:nvSpPr>
          <p:spPr bwMode="auto">
            <a:xfrm>
              <a:off x="4896" y="384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Sort</a:t>
              </a:r>
            </a:p>
            <a:p>
              <a:pPr algn="ctr"/>
              <a:r>
                <a:rPr lang="en-US" altLang="ar-JO" sz="1400"/>
                <a:t>Forms</a:t>
              </a:r>
            </a:p>
          </p:txBody>
        </p:sp>
        <p:sp>
          <p:nvSpPr>
            <p:cNvPr id="370713" name="AutoShape 25"/>
            <p:cNvSpPr>
              <a:spLocks noChangeArrowheads="1"/>
            </p:cNvSpPr>
            <p:nvPr/>
          </p:nvSpPr>
          <p:spPr bwMode="auto">
            <a:xfrm>
              <a:off x="4848" y="129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Sorted</a:t>
              </a:r>
            </a:p>
            <a:p>
              <a:pPr algn="ctr"/>
              <a:r>
                <a:rPr lang="en-US" altLang="ar-JO" sz="1400"/>
                <a:t>Enrollment</a:t>
              </a:r>
            </a:p>
            <a:p>
              <a:pPr algn="ctr"/>
              <a:r>
                <a:rPr lang="en-US" altLang="ar-JO" sz="1400"/>
                <a:t>Forms</a:t>
              </a:r>
            </a:p>
          </p:txBody>
        </p:sp>
        <p:sp>
          <p:nvSpPr>
            <p:cNvPr id="370714" name="AutoShape 26"/>
            <p:cNvSpPr>
              <a:spLocks noChangeArrowheads="1"/>
            </p:cNvSpPr>
            <p:nvPr/>
          </p:nvSpPr>
          <p:spPr bwMode="auto">
            <a:xfrm>
              <a:off x="3792" y="1296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Update</a:t>
              </a:r>
            </a:p>
            <a:p>
              <a:pPr algn="ctr"/>
              <a:r>
                <a:rPr lang="en-US" altLang="ar-JO" sz="1400"/>
                <a:t>Student</a:t>
              </a:r>
            </a:p>
            <a:p>
              <a:pPr algn="ctr"/>
              <a:r>
                <a:rPr lang="en-US" altLang="ar-JO" sz="1400"/>
                <a:t>Records</a:t>
              </a:r>
            </a:p>
          </p:txBody>
        </p:sp>
        <p:sp>
          <p:nvSpPr>
            <p:cNvPr id="370715" name="AutoShape 27"/>
            <p:cNvSpPr>
              <a:spLocks noChangeArrowheads="1"/>
            </p:cNvSpPr>
            <p:nvPr/>
          </p:nvSpPr>
          <p:spPr bwMode="auto">
            <a:xfrm>
              <a:off x="2880" y="1344"/>
              <a:ext cx="480" cy="384"/>
            </a:xfrm>
            <a:prstGeom prst="flowChartMerge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A</a:t>
              </a:r>
            </a:p>
          </p:txBody>
        </p:sp>
        <p:sp>
          <p:nvSpPr>
            <p:cNvPr id="370716" name="AutoShape 28"/>
            <p:cNvSpPr>
              <a:spLocks noChangeArrowheads="1"/>
            </p:cNvSpPr>
            <p:nvPr/>
          </p:nvSpPr>
          <p:spPr bwMode="auto">
            <a:xfrm>
              <a:off x="4848" y="2112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Prepare</a:t>
              </a:r>
            </a:p>
            <a:p>
              <a:pPr algn="ctr"/>
              <a:r>
                <a:rPr lang="en-US" altLang="ar-JO" sz="1400"/>
                <a:t>Class</a:t>
              </a:r>
            </a:p>
            <a:p>
              <a:pPr algn="ctr"/>
              <a:r>
                <a:rPr lang="en-US" altLang="ar-JO" sz="1400"/>
                <a:t>Lists</a:t>
              </a:r>
            </a:p>
          </p:txBody>
        </p:sp>
        <p:sp>
          <p:nvSpPr>
            <p:cNvPr id="370717" name="AutoShape 29"/>
            <p:cNvSpPr>
              <a:spLocks noChangeArrowheads="1"/>
            </p:cNvSpPr>
            <p:nvPr/>
          </p:nvSpPr>
          <p:spPr bwMode="auto">
            <a:xfrm>
              <a:off x="3744" y="2112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Sorted</a:t>
              </a:r>
            </a:p>
            <a:p>
              <a:pPr algn="ctr"/>
              <a:r>
                <a:rPr lang="en-US" altLang="ar-JO" sz="1400"/>
                <a:t>Enrollment</a:t>
              </a:r>
            </a:p>
            <a:p>
              <a:pPr algn="ctr"/>
              <a:r>
                <a:rPr lang="en-US" altLang="ar-JO" sz="1400"/>
                <a:t>Forms</a:t>
              </a:r>
            </a:p>
          </p:txBody>
        </p:sp>
        <p:sp>
          <p:nvSpPr>
            <p:cNvPr id="370718" name="AutoShape 30"/>
            <p:cNvSpPr>
              <a:spLocks noChangeArrowheads="1"/>
            </p:cNvSpPr>
            <p:nvPr/>
          </p:nvSpPr>
          <p:spPr bwMode="auto">
            <a:xfrm>
              <a:off x="3696" y="297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Class</a:t>
              </a:r>
            </a:p>
            <a:p>
              <a:pPr algn="ctr"/>
              <a:r>
                <a:rPr lang="en-US" altLang="ar-JO" sz="1400"/>
                <a:t>Lists</a:t>
              </a:r>
            </a:p>
          </p:txBody>
        </p:sp>
        <p:sp>
          <p:nvSpPr>
            <p:cNvPr id="370719" name="AutoShape 31"/>
            <p:cNvSpPr>
              <a:spLocks noChangeArrowheads="1"/>
            </p:cNvSpPr>
            <p:nvPr/>
          </p:nvSpPr>
          <p:spPr bwMode="auto">
            <a:xfrm>
              <a:off x="4800" y="297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400"/>
                <a:t>Sorted</a:t>
              </a:r>
            </a:p>
            <a:p>
              <a:pPr algn="ctr"/>
              <a:r>
                <a:rPr lang="en-US" altLang="ar-JO" sz="1400"/>
                <a:t>Enrollment</a:t>
              </a:r>
            </a:p>
            <a:p>
              <a:pPr algn="ctr"/>
              <a:r>
                <a:rPr lang="en-US" altLang="ar-JO" sz="1400"/>
                <a:t>Forms</a:t>
              </a:r>
            </a:p>
          </p:txBody>
        </p:sp>
        <p:sp>
          <p:nvSpPr>
            <p:cNvPr id="370720" name="AutoShape 32"/>
            <p:cNvSpPr>
              <a:spLocks noChangeArrowheads="1"/>
            </p:cNvSpPr>
            <p:nvPr/>
          </p:nvSpPr>
          <p:spPr bwMode="auto">
            <a:xfrm>
              <a:off x="4896" y="3744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400"/>
                <a:t>Bursar</a:t>
              </a:r>
            </a:p>
          </p:txBody>
        </p:sp>
        <p:sp>
          <p:nvSpPr>
            <p:cNvPr id="370721" name="AutoShape 33"/>
            <p:cNvSpPr>
              <a:spLocks noChangeArrowheads="1"/>
            </p:cNvSpPr>
            <p:nvPr/>
          </p:nvSpPr>
          <p:spPr bwMode="auto">
            <a:xfrm>
              <a:off x="3744" y="3744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400"/>
                <a:t>Faculty</a:t>
              </a:r>
            </a:p>
          </p:txBody>
        </p:sp>
        <p:sp>
          <p:nvSpPr>
            <p:cNvPr id="370722" name="Line 34"/>
            <p:cNvSpPr>
              <a:spLocks noChangeShapeType="1"/>
            </p:cNvSpPr>
            <p:nvPr/>
          </p:nvSpPr>
          <p:spPr bwMode="auto">
            <a:xfrm>
              <a:off x="3456" y="576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3" name="Line 35"/>
            <p:cNvSpPr>
              <a:spLocks noChangeShapeType="1"/>
            </p:cNvSpPr>
            <p:nvPr/>
          </p:nvSpPr>
          <p:spPr bwMode="auto">
            <a:xfrm>
              <a:off x="4608" y="576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4" name="Line 36"/>
            <p:cNvSpPr>
              <a:spLocks noChangeShapeType="1"/>
            </p:cNvSpPr>
            <p:nvPr/>
          </p:nvSpPr>
          <p:spPr bwMode="auto">
            <a:xfrm>
              <a:off x="5280" y="91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5" name="Line 37"/>
            <p:cNvSpPr>
              <a:spLocks noChangeShapeType="1"/>
            </p:cNvSpPr>
            <p:nvPr/>
          </p:nvSpPr>
          <p:spPr bwMode="auto">
            <a:xfrm flipH="1">
              <a:off x="4560" y="148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6" name="Line 38"/>
            <p:cNvSpPr>
              <a:spLocks noChangeShapeType="1"/>
            </p:cNvSpPr>
            <p:nvPr/>
          </p:nvSpPr>
          <p:spPr bwMode="auto">
            <a:xfrm flipH="1">
              <a:off x="3360" y="148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7" name="Line 39"/>
            <p:cNvSpPr>
              <a:spLocks noChangeShapeType="1"/>
            </p:cNvSpPr>
            <p:nvPr/>
          </p:nvSpPr>
          <p:spPr bwMode="auto">
            <a:xfrm>
              <a:off x="4128" y="182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8" name="Line 40"/>
            <p:cNvSpPr>
              <a:spLocks noChangeShapeType="1"/>
            </p:cNvSpPr>
            <p:nvPr/>
          </p:nvSpPr>
          <p:spPr bwMode="auto">
            <a:xfrm>
              <a:off x="4560" y="230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5184" y="2592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30" name="Line 42"/>
            <p:cNvSpPr>
              <a:spLocks noChangeShapeType="1"/>
            </p:cNvSpPr>
            <p:nvPr/>
          </p:nvSpPr>
          <p:spPr bwMode="auto">
            <a:xfrm>
              <a:off x="4080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31" name="Line 43"/>
            <p:cNvSpPr>
              <a:spLocks noChangeShapeType="1"/>
            </p:cNvSpPr>
            <p:nvPr/>
          </p:nvSpPr>
          <p:spPr bwMode="auto">
            <a:xfrm flipH="1">
              <a:off x="4080" y="2736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5280" y="2736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33" name="Line 45"/>
            <p:cNvSpPr>
              <a:spLocks noChangeShapeType="1"/>
            </p:cNvSpPr>
            <p:nvPr/>
          </p:nvSpPr>
          <p:spPr bwMode="auto">
            <a:xfrm>
              <a:off x="5232" y="34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  <p:sp>
          <p:nvSpPr>
            <p:cNvPr id="370734" name="Line 46"/>
            <p:cNvSpPr>
              <a:spLocks noChangeShapeType="1"/>
            </p:cNvSpPr>
            <p:nvPr/>
          </p:nvSpPr>
          <p:spPr bwMode="auto">
            <a:xfrm>
              <a:off x="4128" y="34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400"/>
            </a:p>
          </p:txBody>
        </p:sp>
      </p:grpSp>
      <p:sp>
        <p:nvSpPr>
          <p:cNvPr id="370735" name="Text Box 47"/>
          <p:cNvSpPr txBox="1">
            <a:spLocks noChangeArrowheads="1"/>
          </p:cNvSpPr>
          <p:nvPr/>
        </p:nvSpPr>
        <p:spPr bwMode="auto">
          <a:xfrm>
            <a:off x="4267200" y="4191000"/>
            <a:ext cx="1371600" cy="16732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ar-JO" sz="2000"/>
              <a:t>Here’s a flowchart that goes with the story</a:t>
            </a:r>
          </a:p>
        </p:txBody>
      </p:sp>
    </p:spTree>
    <p:extLst>
      <p:ext uri="{BB962C8B-B14F-4D97-AF65-F5344CB8AC3E}">
        <p14:creationId xmlns:p14="http://schemas.microsoft.com/office/powerpoint/2010/main" val="10082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3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FLOWCHARTS VS. DFDs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Now let’s change the story so that students enter enrollment data online.  The registrar’s office sends a tape file of the enrollment data to the bursar’s office and continues to send paper class lists to faculty.  </a:t>
            </a:r>
          </a:p>
        </p:txBody>
      </p:sp>
    </p:spTree>
    <p:extLst>
      <p:ext uri="{BB962C8B-B14F-4D97-AF65-F5344CB8AC3E}">
        <p14:creationId xmlns:p14="http://schemas.microsoft.com/office/powerpoint/2010/main" val="36775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bldLvl="5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Line 2"/>
          <p:cNvSpPr>
            <a:spLocks noChangeShapeType="1"/>
          </p:cNvSpPr>
          <p:nvPr/>
        </p:nvSpPr>
        <p:spPr bwMode="auto">
          <a:xfrm>
            <a:off x="4572000" y="0"/>
            <a:ext cx="0" cy="6629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 sz="1400" dirty="0"/>
          </a:p>
        </p:txBody>
      </p:sp>
      <p:grpSp>
        <p:nvGrpSpPr>
          <p:cNvPr id="372817" name="Group 81"/>
          <p:cNvGrpSpPr>
            <a:grpSpLocks/>
          </p:cNvGrpSpPr>
          <p:nvPr/>
        </p:nvGrpSpPr>
        <p:grpSpPr bwMode="auto">
          <a:xfrm>
            <a:off x="5486400" y="457200"/>
            <a:ext cx="3505200" cy="5943600"/>
            <a:chOff x="3456" y="288"/>
            <a:chExt cx="2208" cy="3744"/>
          </a:xfrm>
        </p:grpSpPr>
        <p:sp>
          <p:nvSpPr>
            <p:cNvPr id="372739" name="Rectangle 3"/>
            <p:cNvSpPr>
              <a:spLocks noChangeArrowheads="1"/>
            </p:cNvSpPr>
            <p:nvPr/>
          </p:nvSpPr>
          <p:spPr bwMode="auto">
            <a:xfrm>
              <a:off x="3552" y="288"/>
              <a:ext cx="672" cy="528"/>
            </a:xfrm>
            <a:prstGeom prst="rect">
              <a:avLst/>
            </a:prstGeom>
            <a:solidFill>
              <a:srgbClr val="FFCC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Students</a:t>
              </a:r>
            </a:p>
          </p:txBody>
        </p:sp>
        <p:sp>
          <p:nvSpPr>
            <p:cNvPr id="372740" name="Oval 4"/>
            <p:cNvSpPr>
              <a:spLocks noChangeArrowheads="1"/>
            </p:cNvSpPr>
            <p:nvPr/>
          </p:nvSpPr>
          <p:spPr bwMode="auto">
            <a:xfrm>
              <a:off x="3456" y="1296"/>
              <a:ext cx="816" cy="768"/>
            </a:xfrm>
            <a:prstGeom prst="ellipse">
              <a:avLst/>
            </a:prstGeom>
            <a:solidFill>
              <a:srgbClr val="FFCC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1.0</a:t>
              </a:r>
            </a:p>
            <a:p>
              <a:pPr algn="ctr"/>
              <a:r>
                <a:rPr lang="en-US" altLang="ar-JO" sz="1200"/>
                <a:t>Update</a:t>
              </a:r>
            </a:p>
            <a:p>
              <a:pPr algn="ctr"/>
              <a:r>
                <a:rPr lang="en-US" altLang="ar-JO" sz="1200"/>
                <a:t>Student</a:t>
              </a:r>
            </a:p>
            <a:p>
              <a:pPr algn="ctr"/>
              <a:r>
                <a:rPr lang="en-US" altLang="ar-JO" sz="1200"/>
                <a:t>Records</a:t>
              </a:r>
            </a:p>
          </p:txBody>
        </p:sp>
        <p:sp>
          <p:nvSpPr>
            <p:cNvPr id="372741" name="Oval 5"/>
            <p:cNvSpPr>
              <a:spLocks noChangeArrowheads="1"/>
            </p:cNvSpPr>
            <p:nvPr/>
          </p:nvSpPr>
          <p:spPr bwMode="auto">
            <a:xfrm>
              <a:off x="3504" y="2400"/>
              <a:ext cx="816" cy="768"/>
            </a:xfrm>
            <a:prstGeom prst="ellipse">
              <a:avLst/>
            </a:prstGeom>
            <a:solidFill>
              <a:srgbClr val="FFCC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2.0</a:t>
              </a:r>
            </a:p>
            <a:p>
              <a:pPr algn="ctr"/>
              <a:r>
                <a:rPr lang="en-US" altLang="ar-JO" sz="1200"/>
                <a:t>Prepare</a:t>
              </a:r>
            </a:p>
            <a:p>
              <a:pPr algn="ctr"/>
              <a:r>
                <a:rPr lang="en-US" altLang="ar-JO" sz="1200"/>
                <a:t>Class Lists</a:t>
              </a:r>
            </a:p>
          </p:txBody>
        </p:sp>
        <p:grpSp>
          <p:nvGrpSpPr>
            <p:cNvPr id="372742" name="Group 6"/>
            <p:cNvGrpSpPr>
              <a:grpSpLocks/>
            </p:cNvGrpSpPr>
            <p:nvPr/>
          </p:nvGrpSpPr>
          <p:grpSpPr bwMode="auto">
            <a:xfrm>
              <a:off x="5040" y="1440"/>
              <a:ext cx="624" cy="480"/>
              <a:chOff x="2016" y="1440"/>
              <a:chExt cx="624" cy="480"/>
            </a:xfrm>
          </p:grpSpPr>
          <p:sp>
            <p:nvSpPr>
              <p:cNvPr id="372743" name="Rectangle 7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624" cy="480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Student</a:t>
                </a:r>
              </a:p>
              <a:p>
                <a:pPr algn="ctr"/>
                <a:r>
                  <a:rPr lang="en-US" altLang="ar-JO" sz="1200"/>
                  <a:t>Records</a:t>
                </a:r>
              </a:p>
            </p:txBody>
          </p:sp>
          <p:sp>
            <p:nvSpPr>
              <p:cNvPr id="372744" name="Line 8"/>
              <p:cNvSpPr>
                <a:spLocks noChangeShapeType="1"/>
              </p:cNvSpPr>
              <p:nvPr/>
            </p:nvSpPr>
            <p:spPr bwMode="auto">
              <a:xfrm>
                <a:off x="2016" y="1440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2745" name="Line 9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</p:grpSp>
        <p:sp>
          <p:nvSpPr>
            <p:cNvPr id="372746" name="Rectangle 10"/>
            <p:cNvSpPr>
              <a:spLocks noChangeArrowheads="1"/>
            </p:cNvSpPr>
            <p:nvPr/>
          </p:nvSpPr>
          <p:spPr bwMode="auto">
            <a:xfrm>
              <a:off x="3552" y="3504"/>
              <a:ext cx="672" cy="528"/>
            </a:xfrm>
            <a:prstGeom prst="rect">
              <a:avLst/>
            </a:prstGeom>
            <a:solidFill>
              <a:srgbClr val="FFCC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Faculty</a:t>
              </a:r>
            </a:p>
          </p:txBody>
        </p:sp>
        <p:sp>
          <p:nvSpPr>
            <p:cNvPr id="372747" name="Rectangle 11"/>
            <p:cNvSpPr>
              <a:spLocks noChangeArrowheads="1"/>
            </p:cNvSpPr>
            <p:nvPr/>
          </p:nvSpPr>
          <p:spPr bwMode="auto">
            <a:xfrm>
              <a:off x="4992" y="2496"/>
              <a:ext cx="672" cy="528"/>
            </a:xfrm>
            <a:prstGeom prst="rect">
              <a:avLst/>
            </a:prstGeom>
            <a:solidFill>
              <a:srgbClr val="FFCC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 dirty="0"/>
                <a:t>Bursar</a:t>
              </a:r>
            </a:p>
          </p:txBody>
        </p:sp>
        <p:sp>
          <p:nvSpPr>
            <p:cNvPr id="372748" name="Line 12"/>
            <p:cNvSpPr>
              <a:spLocks noChangeShapeType="1"/>
            </p:cNvSpPr>
            <p:nvPr/>
          </p:nvSpPr>
          <p:spPr bwMode="auto">
            <a:xfrm>
              <a:off x="4320" y="168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2749" name="Line 13"/>
            <p:cNvSpPr>
              <a:spLocks noChangeShapeType="1"/>
            </p:cNvSpPr>
            <p:nvPr/>
          </p:nvSpPr>
          <p:spPr bwMode="auto">
            <a:xfrm>
              <a:off x="3888" y="864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2750" name="Line 14"/>
            <p:cNvSpPr>
              <a:spLocks noChangeShapeType="1"/>
            </p:cNvSpPr>
            <p:nvPr/>
          </p:nvSpPr>
          <p:spPr bwMode="auto">
            <a:xfrm>
              <a:off x="3888" y="211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2751" name="Line 15"/>
            <p:cNvSpPr>
              <a:spLocks noChangeShapeType="1"/>
            </p:cNvSpPr>
            <p:nvPr/>
          </p:nvSpPr>
          <p:spPr bwMode="auto">
            <a:xfrm>
              <a:off x="3936" y="321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2752" name="Line 16"/>
            <p:cNvSpPr>
              <a:spLocks noChangeShapeType="1"/>
            </p:cNvSpPr>
            <p:nvPr/>
          </p:nvSpPr>
          <p:spPr bwMode="auto">
            <a:xfrm>
              <a:off x="4320" y="2784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2753" name="Text Box 17"/>
            <p:cNvSpPr txBox="1">
              <a:spLocks noChangeArrowheads="1"/>
            </p:cNvSpPr>
            <p:nvPr/>
          </p:nvSpPr>
          <p:spPr bwMode="auto">
            <a:xfrm>
              <a:off x="3894" y="864"/>
              <a:ext cx="5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/>
                <a:t>Enrollment</a:t>
              </a:r>
            </a:p>
            <a:p>
              <a:r>
                <a:rPr lang="en-US" altLang="ar-JO" sz="12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372754" name="Text Box 18"/>
            <p:cNvSpPr txBox="1">
              <a:spLocks noChangeArrowheads="1"/>
            </p:cNvSpPr>
            <p:nvPr/>
          </p:nvSpPr>
          <p:spPr bwMode="auto">
            <a:xfrm>
              <a:off x="3936" y="2064"/>
              <a:ext cx="5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/>
                <a:t>Enrollment</a:t>
              </a:r>
            </a:p>
            <a:p>
              <a:r>
                <a:rPr lang="en-US" altLang="ar-JO" sz="12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372755" name="Text Box 19"/>
            <p:cNvSpPr txBox="1">
              <a:spLocks noChangeArrowheads="1"/>
            </p:cNvSpPr>
            <p:nvPr/>
          </p:nvSpPr>
          <p:spPr bwMode="auto">
            <a:xfrm>
              <a:off x="4320" y="2784"/>
              <a:ext cx="5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/>
                <a:t>Enrollment</a:t>
              </a:r>
            </a:p>
            <a:p>
              <a:r>
                <a:rPr lang="en-US" altLang="ar-JO" sz="12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3936" y="3168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/>
                <a:t>Class</a:t>
              </a:r>
            </a:p>
            <a:p>
              <a:r>
                <a:rPr lang="en-US" altLang="ar-JO" sz="1200"/>
                <a:t>Lists</a:t>
              </a:r>
            </a:p>
          </p:txBody>
        </p:sp>
      </p:grpSp>
      <p:sp>
        <p:nvSpPr>
          <p:cNvPr id="372783" name="Text Box 47"/>
          <p:cNvSpPr txBox="1">
            <a:spLocks noChangeArrowheads="1"/>
          </p:cNvSpPr>
          <p:nvPr/>
        </p:nvSpPr>
        <p:spPr bwMode="auto">
          <a:xfrm>
            <a:off x="2438400" y="228600"/>
            <a:ext cx="1600200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JO" sz="2000"/>
              <a:t>Original DFD</a:t>
            </a:r>
          </a:p>
        </p:txBody>
      </p:sp>
      <p:sp>
        <p:nvSpPr>
          <p:cNvPr id="372798" name="Rectangle 62"/>
          <p:cNvSpPr>
            <a:spLocks noChangeArrowheads="1"/>
          </p:cNvSpPr>
          <p:nvPr/>
        </p:nvSpPr>
        <p:spPr bwMode="auto">
          <a:xfrm>
            <a:off x="762000" y="4572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600"/>
              <a:t>Students</a:t>
            </a:r>
          </a:p>
        </p:txBody>
      </p:sp>
      <p:sp>
        <p:nvSpPr>
          <p:cNvPr id="372799" name="Oval 63"/>
          <p:cNvSpPr>
            <a:spLocks noChangeArrowheads="1"/>
          </p:cNvSpPr>
          <p:nvPr/>
        </p:nvSpPr>
        <p:spPr bwMode="auto">
          <a:xfrm>
            <a:off x="609600" y="2057400"/>
            <a:ext cx="1295400" cy="1219200"/>
          </a:xfrm>
          <a:prstGeom prst="ellipse">
            <a:avLst/>
          </a:prstGeom>
          <a:solidFill>
            <a:srgbClr val="FF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400"/>
              <a:t>1.0</a:t>
            </a:r>
          </a:p>
          <a:p>
            <a:pPr algn="ctr"/>
            <a:r>
              <a:rPr lang="en-US" altLang="ar-JO" sz="1400"/>
              <a:t>Update</a:t>
            </a:r>
          </a:p>
          <a:p>
            <a:pPr algn="ctr"/>
            <a:r>
              <a:rPr lang="en-US" altLang="ar-JO" sz="1400"/>
              <a:t>Student</a:t>
            </a:r>
          </a:p>
          <a:p>
            <a:pPr algn="ctr"/>
            <a:r>
              <a:rPr lang="en-US" altLang="ar-JO" sz="1400"/>
              <a:t>Records</a:t>
            </a:r>
          </a:p>
        </p:txBody>
      </p:sp>
      <p:sp>
        <p:nvSpPr>
          <p:cNvPr id="372800" name="Oval 64"/>
          <p:cNvSpPr>
            <a:spLocks noChangeArrowheads="1"/>
          </p:cNvSpPr>
          <p:nvPr/>
        </p:nvSpPr>
        <p:spPr bwMode="auto">
          <a:xfrm>
            <a:off x="685800" y="3810000"/>
            <a:ext cx="1295400" cy="1219200"/>
          </a:xfrm>
          <a:prstGeom prst="ellipse">
            <a:avLst/>
          </a:prstGeom>
          <a:solidFill>
            <a:srgbClr val="FF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600"/>
              <a:t>2.0</a:t>
            </a:r>
          </a:p>
          <a:p>
            <a:pPr algn="ctr"/>
            <a:r>
              <a:rPr lang="en-US" altLang="ar-JO" sz="1600"/>
              <a:t>Prepare</a:t>
            </a:r>
          </a:p>
          <a:p>
            <a:pPr algn="ctr"/>
            <a:r>
              <a:rPr lang="en-US" altLang="ar-JO" sz="1600"/>
              <a:t>Class Lists</a:t>
            </a:r>
          </a:p>
        </p:txBody>
      </p:sp>
      <p:grpSp>
        <p:nvGrpSpPr>
          <p:cNvPr id="372801" name="Group 65"/>
          <p:cNvGrpSpPr>
            <a:grpSpLocks/>
          </p:cNvGrpSpPr>
          <p:nvPr/>
        </p:nvGrpSpPr>
        <p:grpSpPr bwMode="auto">
          <a:xfrm>
            <a:off x="3124200" y="2286000"/>
            <a:ext cx="990600" cy="762000"/>
            <a:chOff x="2016" y="1440"/>
            <a:chExt cx="624" cy="480"/>
          </a:xfrm>
        </p:grpSpPr>
        <p:sp>
          <p:nvSpPr>
            <p:cNvPr id="372802" name="Rectangle 66"/>
            <p:cNvSpPr>
              <a:spLocks noChangeArrowheads="1"/>
            </p:cNvSpPr>
            <p:nvPr/>
          </p:nvSpPr>
          <p:spPr bwMode="auto">
            <a:xfrm>
              <a:off x="2016" y="1440"/>
              <a:ext cx="624" cy="48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/>
                <a:t>Student</a:t>
              </a:r>
            </a:p>
            <a:p>
              <a:pPr algn="ctr"/>
              <a:r>
                <a:rPr lang="en-US" altLang="ar-JO"/>
                <a:t>Records</a:t>
              </a:r>
            </a:p>
          </p:txBody>
        </p:sp>
        <p:sp>
          <p:nvSpPr>
            <p:cNvPr id="372803" name="Line 67"/>
            <p:cNvSpPr>
              <a:spLocks noChangeShapeType="1"/>
            </p:cNvSpPr>
            <p:nvPr/>
          </p:nvSpPr>
          <p:spPr bwMode="auto">
            <a:xfrm>
              <a:off x="2016" y="1440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372804" name="Line 68"/>
            <p:cNvSpPr>
              <a:spLocks noChangeShapeType="1"/>
            </p:cNvSpPr>
            <p:nvPr/>
          </p:nvSpPr>
          <p:spPr bwMode="auto">
            <a:xfrm>
              <a:off x="2016" y="1920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72805" name="Rectangle 69"/>
          <p:cNvSpPr>
            <a:spLocks noChangeArrowheads="1"/>
          </p:cNvSpPr>
          <p:nvPr/>
        </p:nvSpPr>
        <p:spPr bwMode="auto">
          <a:xfrm>
            <a:off x="762000" y="55626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/>
              <a:t>Faculty</a:t>
            </a:r>
          </a:p>
        </p:txBody>
      </p:sp>
      <p:sp>
        <p:nvSpPr>
          <p:cNvPr id="372806" name="Rectangle 70"/>
          <p:cNvSpPr>
            <a:spLocks noChangeArrowheads="1"/>
          </p:cNvSpPr>
          <p:nvPr/>
        </p:nvSpPr>
        <p:spPr bwMode="auto">
          <a:xfrm>
            <a:off x="3048000" y="3962400"/>
            <a:ext cx="1066800" cy="838200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/>
              <a:t>Bursar</a:t>
            </a:r>
          </a:p>
        </p:txBody>
      </p:sp>
      <p:sp>
        <p:nvSpPr>
          <p:cNvPr id="372807" name="Line 71"/>
          <p:cNvSpPr>
            <a:spLocks noChangeShapeType="1"/>
          </p:cNvSpPr>
          <p:nvPr/>
        </p:nvSpPr>
        <p:spPr bwMode="auto">
          <a:xfrm>
            <a:off x="1981200" y="2667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2808" name="Line 72"/>
          <p:cNvSpPr>
            <a:spLocks noChangeShapeType="1"/>
          </p:cNvSpPr>
          <p:nvPr/>
        </p:nvSpPr>
        <p:spPr bwMode="auto">
          <a:xfrm>
            <a:off x="1295400" y="1371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2809" name="Line 73"/>
          <p:cNvSpPr>
            <a:spLocks noChangeShapeType="1"/>
          </p:cNvSpPr>
          <p:nvPr/>
        </p:nvSpPr>
        <p:spPr bwMode="auto">
          <a:xfrm>
            <a:off x="1295400" y="3352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2810" name="Line 74"/>
          <p:cNvSpPr>
            <a:spLocks noChangeShapeType="1"/>
          </p:cNvSpPr>
          <p:nvPr/>
        </p:nvSpPr>
        <p:spPr bwMode="auto">
          <a:xfrm>
            <a:off x="1371600" y="5105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2811" name="Line 75"/>
          <p:cNvSpPr>
            <a:spLocks noChangeShapeType="1"/>
          </p:cNvSpPr>
          <p:nvPr/>
        </p:nvSpPr>
        <p:spPr bwMode="auto">
          <a:xfrm>
            <a:off x="1981200" y="4419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2812" name="Text Box 76"/>
          <p:cNvSpPr txBox="1">
            <a:spLocks noChangeArrowheads="1"/>
          </p:cNvSpPr>
          <p:nvPr/>
        </p:nvSpPr>
        <p:spPr bwMode="auto">
          <a:xfrm>
            <a:off x="1304925" y="1371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2813" name="Text Box 77"/>
          <p:cNvSpPr txBox="1">
            <a:spLocks noChangeArrowheads="1"/>
          </p:cNvSpPr>
          <p:nvPr/>
        </p:nvSpPr>
        <p:spPr bwMode="auto">
          <a:xfrm>
            <a:off x="1371600" y="3276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2814" name="Text Box 78"/>
          <p:cNvSpPr txBox="1">
            <a:spLocks noChangeArrowheads="1"/>
          </p:cNvSpPr>
          <p:nvPr/>
        </p:nvSpPr>
        <p:spPr bwMode="auto">
          <a:xfrm>
            <a:off x="1981200" y="44196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Enrollment</a:t>
            </a:r>
          </a:p>
          <a:p>
            <a:r>
              <a:rPr lang="en-US" altLang="ar-JO" sz="1200"/>
              <a:t>Forms</a:t>
            </a:r>
          </a:p>
        </p:txBody>
      </p:sp>
      <p:sp>
        <p:nvSpPr>
          <p:cNvPr id="372815" name="Text Box 79"/>
          <p:cNvSpPr txBox="1">
            <a:spLocks noChangeArrowheads="1"/>
          </p:cNvSpPr>
          <p:nvPr/>
        </p:nvSpPr>
        <p:spPr bwMode="auto">
          <a:xfrm>
            <a:off x="1371600" y="5029200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JO" sz="1200"/>
              <a:t>Class</a:t>
            </a:r>
          </a:p>
          <a:p>
            <a:r>
              <a:rPr lang="en-US" altLang="ar-JO" sz="1200"/>
              <a:t>Lists</a:t>
            </a:r>
          </a:p>
        </p:txBody>
      </p:sp>
      <p:sp>
        <p:nvSpPr>
          <p:cNvPr id="372816" name="Text Box 80"/>
          <p:cNvSpPr txBox="1">
            <a:spLocks noChangeArrowheads="1"/>
          </p:cNvSpPr>
          <p:nvPr/>
        </p:nvSpPr>
        <p:spPr bwMode="auto">
          <a:xfrm>
            <a:off x="7162800" y="76200"/>
            <a:ext cx="1905000" cy="13684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ar-JO" sz="2000"/>
              <a:t>Here’s the revised DFD.  How has it changed?</a:t>
            </a:r>
          </a:p>
        </p:txBody>
      </p:sp>
    </p:spTree>
    <p:extLst>
      <p:ext uri="{BB962C8B-B14F-4D97-AF65-F5344CB8AC3E}">
        <p14:creationId xmlns:p14="http://schemas.microsoft.com/office/powerpoint/2010/main" val="7807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81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Line 2"/>
          <p:cNvSpPr>
            <a:spLocks noChangeShapeType="1"/>
          </p:cNvSpPr>
          <p:nvPr/>
        </p:nvSpPr>
        <p:spPr bwMode="auto">
          <a:xfrm>
            <a:off x="4343400" y="0"/>
            <a:ext cx="0" cy="6629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73787" name="Text Box 27"/>
          <p:cNvSpPr txBox="1">
            <a:spLocks noChangeArrowheads="1"/>
          </p:cNvSpPr>
          <p:nvPr/>
        </p:nvSpPr>
        <p:spPr bwMode="auto">
          <a:xfrm>
            <a:off x="4572000" y="4343400"/>
            <a:ext cx="2895600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ar-JO" sz="2000"/>
              <a:t>Here’s the revised flowchart. How has it changed?</a:t>
            </a:r>
          </a:p>
        </p:txBody>
      </p:sp>
      <p:grpSp>
        <p:nvGrpSpPr>
          <p:cNvPr id="373829" name="Group 69"/>
          <p:cNvGrpSpPr>
            <a:grpSpLocks/>
          </p:cNvGrpSpPr>
          <p:nvPr/>
        </p:nvGrpSpPr>
        <p:grpSpPr bwMode="auto">
          <a:xfrm>
            <a:off x="4800600" y="0"/>
            <a:ext cx="4267200" cy="6019800"/>
            <a:chOff x="3024" y="0"/>
            <a:chExt cx="2688" cy="3792"/>
          </a:xfrm>
        </p:grpSpPr>
        <p:sp>
          <p:nvSpPr>
            <p:cNvPr id="373781" name="Text Box 21"/>
            <p:cNvSpPr txBox="1">
              <a:spLocks noChangeArrowheads="1"/>
            </p:cNvSpPr>
            <p:nvPr/>
          </p:nvSpPr>
          <p:spPr bwMode="auto">
            <a:xfrm>
              <a:off x="3696" y="0"/>
              <a:ext cx="8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 u="sng"/>
                <a:t>Registrar’s Office</a:t>
              </a:r>
            </a:p>
          </p:txBody>
        </p:sp>
        <p:grpSp>
          <p:nvGrpSpPr>
            <p:cNvPr id="373800" name="Group 40"/>
            <p:cNvGrpSpPr>
              <a:grpSpLocks/>
            </p:cNvGrpSpPr>
            <p:nvPr/>
          </p:nvGrpSpPr>
          <p:grpSpPr bwMode="auto">
            <a:xfrm>
              <a:off x="3024" y="384"/>
              <a:ext cx="2688" cy="3408"/>
              <a:chOff x="2736" y="384"/>
              <a:chExt cx="2880" cy="3648"/>
            </a:xfrm>
          </p:grpSpPr>
          <p:sp>
            <p:nvSpPr>
              <p:cNvPr id="373780" name="AutoShape 20"/>
              <p:cNvSpPr>
                <a:spLocks noChangeArrowheads="1"/>
              </p:cNvSpPr>
              <p:nvPr/>
            </p:nvSpPr>
            <p:spPr bwMode="auto">
              <a:xfrm>
                <a:off x="2736" y="432"/>
                <a:ext cx="720" cy="288"/>
              </a:xfrm>
              <a:prstGeom prst="roundRect">
                <a:avLst>
                  <a:gd name="adj" fmla="val 50000"/>
                </a:avLst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ar-JO" sz="1200"/>
                  <a:t>Students</a:t>
                </a:r>
              </a:p>
            </p:txBody>
          </p:sp>
          <p:sp>
            <p:nvSpPr>
              <p:cNvPr id="373783" name="AutoShape 23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816" cy="480"/>
              </a:xfrm>
              <a:prstGeom prst="flowChartDocument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Class</a:t>
                </a:r>
              </a:p>
              <a:p>
                <a:pPr algn="ctr"/>
                <a:r>
                  <a:rPr lang="en-US" altLang="ar-JO" sz="1200"/>
                  <a:t>Lists</a:t>
                </a:r>
              </a:p>
            </p:txBody>
          </p:sp>
          <p:sp>
            <p:nvSpPr>
              <p:cNvPr id="373784" name="AutoShape 24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720" cy="288"/>
              </a:xfrm>
              <a:prstGeom prst="roundRect">
                <a:avLst>
                  <a:gd name="adj" fmla="val 50000"/>
                </a:avLst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ar-JO" sz="1200"/>
                  <a:t>Bursar</a:t>
                </a:r>
              </a:p>
            </p:txBody>
          </p:sp>
          <p:sp>
            <p:nvSpPr>
              <p:cNvPr id="373785" name="AutoShape 25"/>
              <p:cNvSpPr>
                <a:spLocks noChangeArrowheads="1"/>
              </p:cNvSpPr>
              <p:nvPr/>
            </p:nvSpPr>
            <p:spPr bwMode="auto">
              <a:xfrm>
                <a:off x="4800" y="3744"/>
                <a:ext cx="720" cy="288"/>
              </a:xfrm>
              <a:prstGeom prst="roundRect">
                <a:avLst>
                  <a:gd name="adj" fmla="val 50000"/>
                </a:avLst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ar-JO" sz="1200"/>
                  <a:t>Faculty</a:t>
                </a:r>
              </a:p>
            </p:txBody>
          </p:sp>
          <p:sp>
            <p:nvSpPr>
              <p:cNvPr id="373786" name="Line 26"/>
              <p:cNvSpPr>
                <a:spLocks noChangeShapeType="1"/>
              </p:cNvSpPr>
              <p:nvPr/>
            </p:nvSpPr>
            <p:spPr bwMode="auto">
              <a:xfrm>
                <a:off x="3456" y="576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88" name="AutoShape 28"/>
              <p:cNvSpPr>
                <a:spLocks noChangeArrowheads="1"/>
              </p:cNvSpPr>
              <p:nvPr/>
            </p:nvSpPr>
            <p:spPr bwMode="auto">
              <a:xfrm>
                <a:off x="3792" y="384"/>
                <a:ext cx="912" cy="432"/>
              </a:xfrm>
              <a:prstGeom prst="flowChartOnlineStorage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Enrollment</a:t>
                </a:r>
              </a:p>
              <a:p>
                <a:pPr algn="ctr"/>
                <a:r>
                  <a:rPr lang="en-US" altLang="ar-JO" sz="1200"/>
                  <a:t>Data</a:t>
                </a:r>
              </a:p>
            </p:txBody>
          </p:sp>
          <p:sp>
            <p:nvSpPr>
              <p:cNvPr id="373789" name="Rectangle 29"/>
              <p:cNvSpPr>
                <a:spLocks noChangeArrowheads="1"/>
              </p:cNvSpPr>
              <p:nvPr/>
            </p:nvSpPr>
            <p:spPr bwMode="auto">
              <a:xfrm>
                <a:off x="3792" y="1200"/>
                <a:ext cx="912" cy="528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Update</a:t>
                </a:r>
              </a:p>
              <a:p>
                <a:pPr algn="ctr"/>
                <a:r>
                  <a:rPr lang="en-US" altLang="ar-JO" sz="1200"/>
                  <a:t>Student</a:t>
                </a:r>
              </a:p>
              <a:p>
                <a:pPr algn="ctr"/>
                <a:r>
                  <a:rPr lang="en-US" altLang="ar-JO" sz="1200"/>
                  <a:t>Records</a:t>
                </a:r>
              </a:p>
            </p:txBody>
          </p:sp>
          <p:sp>
            <p:nvSpPr>
              <p:cNvPr id="373790" name="AutoShape 30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528" cy="576"/>
              </a:xfrm>
              <a:prstGeom prst="flowChartMagneticDisk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Student</a:t>
                </a:r>
              </a:p>
              <a:p>
                <a:pPr algn="ctr"/>
                <a:r>
                  <a:rPr lang="en-US" altLang="ar-JO" sz="1200"/>
                  <a:t>Records</a:t>
                </a:r>
              </a:p>
            </p:txBody>
          </p:sp>
          <p:sp>
            <p:nvSpPr>
              <p:cNvPr id="373791" name="AutoShape 3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720" cy="624"/>
              </a:xfrm>
              <a:prstGeom prst="flowChartMagneticTape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Enrollment</a:t>
                </a:r>
              </a:p>
              <a:p>
                <a:pPr algn="ctr"/>
                <a:r>
                  <a:rPr lang="en-US" altLang="ar-JO" sz="1200"/>
                  <a:t>Data</a:t>
                </a:r>
              </a:p>
            </p:txBody>
          </p:sp>
          <p:sp>
            <p:nvSpPr>
              <p:cNvPr id="373792" name="Rectangle 32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12" cy="528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ar-JO" sz="1200"/>
                  <a:t>Prepare</a:t>
                </a:r>
              </a:p>
              <a:p>
                <a:pPr algn="ctr"/>
                <a:r>
                  <a:rPr lang="en-US" altLang="ar-JO" sz="1200"/>
                  <a:t>Class</a:t>
                </a:r>
              </a:p>
              <a:p>
                <a:pPr algn="ctr"/>
                <a:r>
                  <a:rPr lang="en-US" altLang="ar-JO" sz="1200"/>
                  <a:t>Lists</a:t>
                </a:r>
              </a:p>
            </p:txBody>
          </p:sp>
          <p:sp>
            <p:nvSpPr>
              <p:cNvPr id="373793" name="Line 33"/>
              <p:cNvSpPr>
                <a:spLocks noChangeShapeType="1"/>
              </p:cNvSpPr>
              <p:nvPr/>
            </p:nvSpPr>
            <p:spPr bwMode="auto">
              <a:xfrm>
                <a:off x="4176" y="86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4" name="Line 34"/>
              <p:cNvSpPr>
                <a:spLocks noChangeShapeType="1"/>
              </p:cNvSpPr>
              <p:nvPr/>
            </p:nvSpPr>
            <p:spPr bwMode="auto">
              <a:xfrm flipH="1">
                <a:off x="3456" y="148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5" name="Line 35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6" name="Line 36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7" name="Line 37"/>
              <p:cNvSpPr>
                <a:spLocks noChangeShapeType="1"/>
              </p:cNvSpPr>
              <p:nvPr/>
            </p:nvSpPr>
            <p:spPr bwMode="auto">
              <a:xfrm>
                <a:off x="4368" y="244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8" name="Line 38"/>
              <p:cNvSpPr>
                <a:spLocks noChangeShapeType="1"/>
              </p:cNvSpPr>
              <p:nvPr/>
            </p:nvSpPr>
            <p:spPr bwMode="auto">
              <a:xfrm>
                <a:off x="5136" y="2688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  <p:sp>
            <p:nvSpPr>
              <p:cNvPr id="373799" name="Line 39"/>
              <p:cNvSpPr>
                <a:spLocks noChangeShapeType="1"/>
              </p:cNvSpPr>
              <p:nvPr/>
            </p:nvSpPr>
            <p:spPr bwMode="auto">
              <a:xfrm>
                <a:off x="5184" y="34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JO" sz="1200"/>
              </a:p>
            </p:txBody>
          </p:sp>
        </p:grpSp>
      </p:grpSp>
      <p:grpSp>
        <p:nvGrpSpPr>
          <p:cNvPr id="373801" name="Group 41"/>
          <p:cNvGrpSpPr>
            <a:grpSpLocks/>
          </p:cNvGrpSpPr>
          <p:nvPr/>
        </p:nvGrpSpPr>
        <p:grpSpPr bwMode="auto">
          <a:xfrm>
            <a:off x="0" y="0"/>
            <a:ext cx="3962400" cy="5791200"/>
            <a:chOff x="2736" y="0"/>
            <a:chExt cx="2928" cy="4032"/>
          </a:xfrm>
        </p:grpSpPr>
        <p:sp>
          <p:nvSpPr>
            <p:cNvPr id="373802" name="AutoShape 42"/>
            <p:cNvSpPr>
              <a:spLocks noChangeArrowheads="1"/>
            </p:cNvSpPr>
            <p:nvPr/>
          </p:nvSpPr>
          <p:spPr bwMode="auto">
            <a:xfrm>
              <a:off x="2736" y="432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200"/>
                <a:t>Students</a:t>
              </a:r>
            </a:p>
          </p:txBody>
        </p:sp>
        <p:sp>
          <p:nvSpPr>
            <p:cNvPr id="373803" name="Text Box 43"/>
            <p:cNvSpPr txBox="1">
              <a:spLocks noChangeArrowheads="1"/>
            </p:cNvSpPr>
            <p:nvPr/>
          </p:nvSpPr>
          <p:spPr bwMode="auto">
            <a:xfrm>
              <a:off x="3696" y="0"/>
              <a:ext cx="100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JO" sz="1200" u="sng"/>
                <a:t>Registrar’s Office</a:t>
              </a:r>
            </a:p>
          </p:txBody>
        </p:sp>
        <p:sp>
          <p:nvSpPr>
            <p:cNvPr id="373804" name="AutoShape 44"/>
            <p:cNvSpPr>
              <a:spLocks noChangeArrowheads="1"/>
            </p:cNvSpPr>
            <p:nvPr/>
          </p:nvSpPr>
          <p:spPr bwMode="auto">
            <a:xfrm>
              <a:off x="3792" y="384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Enrollment</a:t>
              </a:r>
            </a:p>
            <a:p>
              <a:pPr algn="ctr"/>
              <a:r>
                <a:rPr lang="en-US" altLang="ar-JO" sz="1200"/>
                <a:t>Forms</a:t>
              </a:r>
            </a:p>
          </p:txBody>
        </p:sp>
        <p:sp>
          <p:nvSpPr>
            <p:cNvPr id="373805" name="AutoShape 45"/>
            <p:cNvSpPr>
              <a:spLocks noChangeArrowheads="1"/>
            </p:cNvSpPr>
            <p:nvPr/>
          </p:nvSpPr>
          <p:spPr bwMode="auto">
            <a:xfrm>
              <a:off x="4896" y="384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Sort</a:t>
              </a:r>
            </a:p>
            <a:p>
              <a:pPr algn="ctr"/>
              <a:r>
                <a:rPr lang="en-US" altLang="ar-JO" sz="1200"/>
                <a:t>Forms</a:t>
              </a:r>
            </a:p>
          </p:txBody>
        </p:sp>
        <p:sp>
          <p:nvSpPr>
            <p:cNvPr id="373806" name="AutoShape 46"/>
            <p:cNvSpPr>
              <a:spLocks noChangeArrowheads="1"/>
            </p:cNvSpPr>
            <p:nvPr/>
          </p:nvSpPr>
          <p:spPr bwMode="auto">
            <a:xfrm>
              <a:off x="4848" y="129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Sorted</a:t>
              </a:r>
            </a:p>
            <a:p>
              <a:pPr algn="ctr"/>
              <a:r>
                <a:rPr lang="en-US" altLang="ar-JO" sz="1200"/>
                <a:t>Enrollment</a:t>
              </a:r>
            </a:p>
            <a:p>
              <a:pPr algn="ctr"/>
              <a:r>
                <a:rPr lang="en-US" altLang="ar-JO" sz="1200"/>
                <a:t>Forms</a:t>
              </a:r>
            </a:p>
          </p:txBody>
        </p:sp>
        <p:sp>
          <p:nvSpPr>
            <p:cNvPr id="373807" name="AutoShape 47"/>
            <p:cNvSpPr>
              <a:spLocks noChangeArrowheads="1"/>
            </p:cNvSpPr>
            <p:nvPr/>
          </p:nvSpPr>
          <p:spPr bwMode="auto">
            <a:xfrm>
              <a:off x="3792" y="1296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Update</a:t>
              </a:r>
            </a:p>
            <a:p>
              <a:pPr algn="ctr"/>
              <a:r>
                <a:rPr lang="en-US" altLang="ar-JO" sz="1200"/>
                <a:t>Student</a:t>
              </a:r>
            </a:p>
            <a:p>
              <a:pPr algn="ctr"/>
              <a:r>
                <a:rPr lang="en-US" altLang="ar-JO" sz="1200"/>
                <a:t>Records</a:t>
              </a:r>
            </a:p>
          </p:txBody>
        </p:sp>
        <p:sp>
          <p:nvSpPr>
            <p:cNvPr id="373808" name="AutoShape 48"/>
            <p:cNvSpPr>
              <a:spLocks noChangeArrowheads="1"/>
            </p:cNvSpPr>
            <p:nvPr/>
          </p:nvSpPr>
          <p:spPr bwMode="auto">
            <a:xfrm>
              <a:off x="2880" y="1344"/>
              <a:ext cx="480" cy="384"/>
            </a:xfrm>
            <a:prstGeom prst="flowChartMerge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A</a:t>
              </a:r>
            </a:p>
          </p:txBody>
        </p:sp>
        <p:sp>
          <p:nvSpPr>
            <p:cNvPr id="373809" name="AutoShape 49"/>
            <p:cNvSpPr>
              <a:spLocks noChangeArrowheads="1"/>
            </p:cNvSpPr>
            <p:nvPr/>
          </p:nvSpPr>
          <p:spPr bwMode="auto">
            <a:xfrm>
              <a:off x="4848" y="2112"/>
              <a:ext cx="768" cy="480"/>
            </a:xfrm>
            <a:prstGeom prst="flowChartManualOperation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Prepare</a:t>
              </a:r>
            </a:p>
            <a:p>
              <a:pPr algn="ctr"/>
              <a:r>
                <a:rPr lang="en-US" altLang="ar-JO" sz="1200"/>
                <a:t>Class</a:t>
              </a:r>
            </a:p>
            <a:p>
              <a:pPr algn="ctr"/>
              <a:r>
                <a:rPr lang="en-US" altLang="ar-JO" sz="1200"/>
                <a:t>Lists</a:t>
              </a:r>
            </a:p>
          </p:txBody>
        </p:sp>
        <p:sp>
          <p:nvSpPr>
            <p:cNvPr id="373810" name="AutoShape 50"/>
            <p:cNvSpPr>
              <a:spLocks noChangeArrowheads="1"/>
            </p:cNvSpPr>
            <p:nvPr/>
          </p:nvSpPr>
          <p:spPr bwMode="auto">
            <a:xfrm>
              <a:off x="3744" y="2112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Sorted</a:t>
              </a:r>
            </a:p>
            <a:p>
              <a:pPr algn="ctr"/>
              <a:r>
                <a:rPr lang="en-US" altLang="ar-JO" sz="1200"/>
                <a:t>Enrollment</a:t>
              </a:r>
            </a:p>
            <a:p>
              <a:pPr algn="ctr"/>
              <a:r>
                <a:rPr lang="en-US" altLang="ar-JO" sz="1200"/>
                <a:t>Forms</a:t>
              </a:r>
            </a:p>
          </p:txBody>
        </p:sp>
        <p:sp>
          <p:nvSpPr>
            <p:cNvPr id="373811" name="AutoShape 51"/>
            <p:cNvSpPr>
              <a:spLocks noChangeArrowheads="1"/>
            </p:cNvSpPr>
            <p:nvPr/>
          </p:nvSpPr>
          <p:spPr bwMode="auto">
            <a:xfrm>
              <a:off x="3696" y="297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Class</a:t>
              </a:r>
            </a:p>
            <a:p>
              <a:pPr algn="ctr"/>
              <a:r>
                <a:rPr lang="en-US" altLang="ar-JO" sz="1200"/>
                <a:t>Lists</a:t>
              </a:r>
            </a:p>
          </p:txBody>
        </p:sp>
        <p:sp>
          <p:nvSpPr>
            <p:cNvPr id="373812" name="AutoShape 52"/>
            <p:cNvSpPr>
              <a:spLocks noChangeArrowheads="1"/>
            </p:cNvSpPr>
            <p:nvPr/>
          </p:nvSpPr>
          <p:spPr bwMode="auto">
            <a:xfrm>
              <a:off x="4800" y="2976"/>
              <a:ext cx="816" cy="480"/>
            </a:xfrm>
            <a:prstGeom prst="flowChartDocument">
              <a:avLst/>
            </a:prstGeom>
            <a:solidFill>
              <a:srgbClr val="CCFF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200"/>
                <a:t>Sorted</a:t>
              </a:r>
            </a:p>
            <a:p>
              <a:pPr algn="ctr"/>
              <a:r>
                <a:rPr lang="en-US" altLang="ar-JO" sz="1200"/>
                <a:t>Enrollment</a:t>
              </a:r>
            </a:p>
            <a:p>
              <a:pPr algn="ctr"/>
              <a:r>
                <a:rPr lang="en-US" altLang="ar-JO" sz="1200"/>
                <a:t>Forms</a:t>
              </a:r>
            </a:p>
          </p:txBody>
        </p:sp>
        <p:sp>
          <p:nvSpPr>
            <p:cNvPr id="373813" name="AutoShape 53"/>
            <p:cNvSpPr>
              <a:spLocks noChangeArrowheads="1"/>
            </p:cNvSpPr>
            <p:nvPr/>
          </p:nvSpPr>
          <p:spPr bwMode="auto">
            <a:xfrm>
              <a:off x="4896" y="3744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200"/>
                <a:t>Bursar</a:t>
              </a:r>
            </a:p>
          </p:txBody>
        </p:sp>
        <p:sp>
          <p:nvSpPr>
            <p:cNvPr id="373814" name="AutoShape 54"/>
            <p:cNvSpPr>
              <a:spLocks noChangeArrowheads="1"/>
            </p:cNvSpPr>
            <p:nvPr/>
          </p:nvSpPr>
          <p:spPr bwMode="auto">
            <a:xfrm>
              <a:off x="3744" y="3744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ar-JO" sz="1200"/>
                <a:t>Faculty</a:t>
              </a:r>
            </a:p>
          </p:txBody>
        </p:sp>
        <p:sp>
          <p:nvSpPr>
            <p:cNvPr id="373815" name="Line 55"/>
            <p:cNvSpPr>
              <a:spLocks noChangeShapeType="1"/>
            </p:cNvSpPr>
            <p:nvPr/>
          </p:nvSpPr>
          <p:spPr bwMode="auto">
            <a:xfrm>
              <a:off x="3456" y="576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16" name="Line 56"/>
            <p:cNvSpPr>
              <a:spLocks noChangeShapeType="1"/>
            </p:cNvSpPr>
            <p:nvPr/>
          </p:nvSpPr>
          <p:spPr bwMode="auto">
            <a:xfrm>
              <a:off x="4608" y="576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17" name="Line 57"/>
            <p:cNvSpPr>
              <a:spLocks noChangeShapeType="1"/>
            </p:cNvSpPr>
            <p:nvPr/>
          </p:nvSpPr>
          <p:spPr bwMode="auto">
            <a:xfrm>
              <a:off x="5280" y="91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18" name="Line 58"/>
            <p:cNvSpPr>
              <a:spLocks noChangeShapeType="1"/>
            </p:cNvSpPr>
            <p:nvPr/>
          </p:nvSpPr>
          <p:spPr bwMode="auto">
            <a:xfrm flipH="1">
              <a:off x="4560" y="148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19" name="Line 59"/>
            <p:cNvSpPr>
              <a:spLocks noChangeShapeType="1"/>
            </p:cNvSpPr>
            <p:nvPr/>
          </p:nvSpPr>
          <p:spPr bwMode="auto">
            <a:xfrm flipH="1">
              <a:off x="3360" y="148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0" name="Line 60"/>
            <p:cNvSpPr>
              <a:spLocks noChangeShapeType="1"/>
            </p:cNvSpPr>
            <p:nvPr/>
          </p:nvSpPr>
          <p:spPr bwMode="auto">
            <a:xfrm>
              <a:off x="4128" y="182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1" name="Line 61"/>
            <p:cNvSpPr>
              <a:spLocks noChangeShapeType="1"/>
            </p:cNvSpPr>
            <p:nvPr/>
          </p:nvSpPr>
          <p:spPr bwMode="auto">
            <a:xfrm>
              <a:off x="4560" y="230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2" name="Line 62"/>
            <p:cNvSpPr>
              <a:spLocks noChangeShapeType="1"/>
            </p:cNvSpPr>
            <p:nvPr/>
          </p:nvSpPr>
          <p:spPr bwMode="auto">
            <a:xfrm>
              <a:off x="5184" y="2592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3" name="Line 63"/>
            <p:cNvSpPr>
              <a:spLocks noChangeShapeType="1"/>
            </p:cNvSpPr>
            <p:nvPr/>
          </p:nvSpPr>
          <p:spPr bwMode="auto">
            <a:xfrm>
              <a:off x="4080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4" name="Line 64"/>
            <p:cNvSpPr>
              <a:spLocks noChangeShapeType="1"/>
            </p:cNvSpPr>
            <p:nvPr/>
          </p:nvSpPr>
          <p:spPr bwMode="auto">
            <a:xfrm flipH="1">
              <a:off x="4080" y="2736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5" name="Line 65"/>
            <p:cNvSpPr>
              <a:spLocks noChangeShapeType="1"/>
            </p:cNvSpPr>
            <p:nvPr/>
          </p:nvSpPr>
          <p:spPr bwMode="auto">
            <a:xfrm>
              <a:off x="5280" y="2736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6" name="Line 66"/>
            <p:cNvSpPr>
              <a:spLocks noChangeShapeType="1"/>
            </p:cNvSpPr>
            <p:nvPr/>
          </p:nvSpPr>
          <p:spPr bwMode="auto">
            <a:xfrm>
              <a:off x="5232" y="34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73827" name="Line 67"/>
            <p:cNvSpPr>
              <a:spLocks noChangeShapeType="1"/>
            </p:cNvSpPr>
            <p:nvPr/>
          </p:nvSpPr>
          <p:spPr bwMode="auto">
            <a:xfrm>
              <a:off x="4128" y="34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 sz="1200"/>
            </a:p>
          </p:txBody>
        </p:sp>
      </p:grpSp>
      <p:sp>
        <p:nvSpPr>
          <p:cNvPr id="373828" name="Text Box 68"/>
          <p:cNvSpPr txBox="1">
            <a:spLocks noChangeArrowheads="1"/>
          </p:cNvSpPr>
          <p:nvPr/>
        </p:nvSpPr>
        <p:spPr bwMode="auto">
          <a:xfrm>
            <a:off x="0" y="5791200"/>
            <a:ext cx="1447800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JO" sz="2000"/>
              <a:t>Original Flowchart</a:t>
            </a:r>
          </a:p>
        </p:txBody>
      </p:sp>
    </p:spTree>
    <p:extLst>
      <p:ext uri="{BB962C8B-B14F-4D97-AF65-F5344CB8AC3E}">
        <p14:creationId xmlns:p14="http://schemas.microsoft.com/office/powerpoint/2010/main" val="11023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3200"/>
              <a:t>QUIZ QUESTION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How is playing the piano like making DFDs and flowcharts?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You can’t learn to do it by just watching someone else.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You can’t learn to do it by just looking at examples.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Your first attempts are clumsy.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Practice leads to improvement and maybe even perfection.</a:t>
            </a:r>
          </a:p>
          <a:p>
            <a:pPr lvl="1"/>
            <a:endParaRPr lang="en-US" altLang="ar-JO">
              <a:solidFill>
                <a:schemeClr val="tx1"/>
              </a:solidFill>
            </a:endParaRPr>
          </a:p>
        </p:txBody>
      </p:sp>
      <p:pic>
        <p:nvPicPr>
          <p:cNvPr id="375812" name="Picture 4" descr="j03366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87" y="4080681"/>
            <a:ext cx="18970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 autoUpdateAnimBg="0"/>
      <p:bldP spid="375811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 dirty="0" smtClean="0">
                <a:solidFill>
                  <a:schemeClr val="tx1"/>
                </a:solidFill>
              </a:rPr>
              <a:t> </a:t>
            </a:r>
            <a:r>
              <a:rPr lang="en-US" altLang="ar-JO" dirty="0">
                <a:solidFill>
                  <a:schemeClr val="tx1"/>
                </a:solidFill>
              </a:rPr>
              <a:t>Which method should you use—flowcharts or DVDs?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62.5% of IS professionals use DFDs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97.6% use flowcharts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Both can be prepared relatively simply using available software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Both are tested on professional exams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CONCLUSION: You need to know them </a:t>
            </a:r>
            <a:r>
              <a:rPr lang="en-US" altLang="ar-JO" dirty="0" smtClean="0">
                <a:solidFill>
                  <a:schemeClr val="tx1"/>
                </a:solidFill>
              </a:rPr>
              <a:t>both</a:t>
            </a:r>
          </a:p>
          <a:p>
            <a:r>
              <a:rPr lang="en-US" altLang="ar-JO" dirty="0" smtClean="0">
                <a:solidFill>
                  <a:schemeClr val="tx1"/>
                </a:solidFill>
              </a:rPr>
              <a:t>A </a:t>
            </a:r>
            <a:r>
              <a:rPr lang="en-US" altLang="ar-JO" dirty="0">
                <a:solidFill>
                  <a:schemeClr val="tx1"/>
                </a:solidFill>
              </a:rPr>
              <a:t>data flow diagram (DFD) graphically describes the flow of data within an organization. It is used to: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Document existing systems</a:t>
            </a:r>
          </a:p>
          <a:p>
            <a:pPr lvl="1"/>
            <a:r>
              <a:rPr lang="en-US" altLang="ar-JO" dirty="0">
                <a:solidFill>
                  <a:schemeClr val="tx1"/>
                </a:solidFill>
              </a:rPr>
              <a:t>Plan and design new systems</a:t>
            </a:r>
          </a:p>
          <a:p>
            <a:r>
              <a:rPr lang="en-US" altLang="ar-JO" dirty="0">
                <a:solidFill>
                  <a:schemeClr val="tx1"/>
                </a:solidFill>
              </a:rPr>
              <a:t>There is no black-and-white approach to developing a DFD.</a:t>
            </a:r>
          </a:p>
        </p:txBody>
      </p:sp>
    </p:spTree>
    <p:extLst>
      <p:ext uri="{BB962C8B-B14F-4D97-AF65-F5344CB8AC3E}">
        <p14:creationId xmlns:p14="http://schemas.microsoft.com/office/powerpoint/2010/main" val="3957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 autoUpdateAnimBg="0"/>
      <p:bldP spid="21401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28600" y="3962400"/>
            <a:ext cx="11430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Customer</a:t>
            </a: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2819400" y="3886200"/>
            <a:ext cx="1295400" cy="1143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1.0</a:t>
            </a:r>
          </a:p>
          <a:p>
            <a:pPr algn="ctr"/>
            <a:r>
              <a:rPr lang="en-US" altLang="ar-JO" sz="1800"/>
              <a:t>Process</a:t>
            </a:r>
          </a:p>
          <a:p>
            <a:pPr algn="ctr"/>
            <a:r>
              <a:rPr lang="en-US" altLang="ar-JO" sz="1800"/>
              <a:t>Payment</a:t>
            </a:r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5257800" y="3886200"/>
            <a:ext cx="1295400" cy="1143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2.0</a:t>
            </a:r>
          </a:p>
          <a:p>
            <a:pPr algn="ctr"/>
            <a:r>
              <a:rPr lang="en-US" altLang="ar-JO" sz="1800"/>
              <a:t>Update</a:t>
            </a:r>
          </a:p>
          <a:p>
            <a:pPr algn="ctr"/>
            <a:r>
              <a:rPr lang="en-US" altLang="ar-JO" sz="1800"/>
              <a:t>A/R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7696200" y="4038600"/>
            <a:ext cx="11430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Credit</a:t>
            </a:r>
          </a:p>
          <a:p>
            <a:pPr algn="ctr"/>
            <a:r>
              <a:rPr lang="en-US" altLang="ar-JO" sz="1800"/>
              <a:t>Manager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2971800" y="5562600"/>
            <a:ext cx="1143000" cy="914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JO" sz="1800"/>
              <a:t>Bank</a:t>
            </a:r>
          </a:p>
        </p:txBody>
      </p:sp>
      <p:grpSp>
        <p:nvGrpSpPr>
          <p:cNvPr id="216090" name="Group 26"/>
          <p:cNvGrpSpPr>
            <a:grpSpLocks/>
          </p:cNvGrpSpPr>
          <p:nvPr/>
        </p:nvGrpSpPr>
        <p:grpSpPr bwMode="auto">
          <a:xfrm>
            <a:off x="5181600" y="2133600"/>
            <a:ext cx="1371600" cy="914400"/>
            <a:chOff x="3168" y="1008"/>
            <a:chExt cx="864" cy="576"/>
          </a:xfrm>
        </p:grpSpPr>
        <p:sp>
          <p:nvSpPr>
            <p:cNvPr id="216087" name="Rectangle 23"/>
            <p:cNvSpPr>
              <a:spLocks noChangeArrowheads="1"/>
            </p:cNvSpPr>
            <p:nvPr/>
          </p:nvSpPr>
          <p:spPr bwMode="auto">
            <a:xfrm>
              <a:off x="3168" y="1008"/>
              <a:ext cx="864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ar-JO" sz="1800"/>
                <a:t>Accounts</a:t>
              </a:r>
            </a:p>
            <a:p>
              <a:pPr algn="ctr"/>
              <a:r>
                <a:rPr lang="en-US" altLang="ar-JO" sz="1800"/>
                <a:t>Receivable</a:t>
              </a:r>
            </a:p>
          </p:txBody>
        </p:sp>
        <p:sp>
          <p:nvSpPr>
            <p:cNvPr id="216088" name="Line 24"/>
            <p:cNvSpPr>
              <a:spLocks noChangeShapeType="1"/>
            </p:cNvSpPr>
            <p:nvPr/>
          </p:nvSpPr>
          <p:spPr bwMode="auto">
            <a:xfrm>
              <a:off x="3168" y="100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16089" name="Line 25"/>
            <p:cNvSpPr>
              <a:spLocks noChangeShapeType="1"/>
            </p:cNvSpPr>
            <p:nvPr/>
          </p:nvSpPr>
          <p:spPr bwMode="auto">
            <a:xfrm>
              <a:off x="3168" y="1584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1524000" y="4419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4191000" y="4495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6705600" y="4495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 flipV="1">
            <a:off x="5867400" y="30480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6095" name="Line 31"/>
          <p:cNvSpPr>
            <a:spLocks noChangeShapeType="1"/>
          </p:cNvSpPr>
          <p:nvPr/>
        </p:nvSpPr>
        <p:spPr bwMode="auto">
          <a:xfrm>
            <a:off x="3505200" y="5105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6096" name="Text Box 32"/>
          <p:cNvSpPr txBox="1">
            <a:spLocks noChangeArrowheads="1"/>
          </p:cNvSpPr>
          <p:nvPr/>
        </p:nvSpPr>
        <p:spPr bwMode="auto">
          <a:xfrm>
            <a:off x="1524000" y="3902075"/>
            <a:ext cx="1012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/>
              <a:t>Customer</a:t>
            </a:r>
          </a:p>
          <a:p>
            <a:pPr algn="ctr"/>
            <a:r>
              <a:rPr lang="en-US" altLang="ar-JO"/>
              <a:t>payment</a:t>
            </a:r>
          </a:p>
        </p:txBody>
      </p:sp>
      <p:sp>
        <p:nvSpPr>
          <p:cNvPr id="216097" name="Text Box 33"/>
          <p:cNvSpPr txBox="1">
            <a:spLocks noChangeArrowheads="1"/>
          </p:cNvSpPr>
          <p:nvPr/>
        </p:nvSpPr>
        <p:spPr bwMode="auto">
          <a:xfrm>
            <a:off x="4052888" y="3978275"/>
            <a:ext cx="113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/>
              <a:t>Remittance</a:t>
            </a:r>
          </a:p>
          <a:p>
            <a:pPr algn="ctr"/>
            <a:r>
              <a:rPr lang="en-US" altLang="ar-JO"/>
              <a:t>data</a:t>
            </a:r>
          </a:p>
        </p:txBody>
      </p:sp>
      <p:sp>
        <p:nvSpPr>
          <p:cNvPr id="216098" name="Text Box 34"/>
          <p:cNvSpPr txBox="1">
            <a:spLocks noChangeArrowheads="1"/>
          </p:cNvSpPr>
          <p:nvPr/>
        </p:nvSpPr>
        <p:spPr bwMode="auto">
          <a:xfrm>
            <a:off x="6519863" y="3962400"/>
            <a:ext cx="12080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/>
              <a:t>Receivables</a:t>
            </a:r>
          </a:p>
          <a:p>
            <a:pPr algn="ctr"/>
            <a:r>
              <a:rPr lang="en-US" altLang="ar-JO"/>
              <a:t>Information</a:t>
            </a:r>
          </a:p>
        </p:txBody>
      </p:sp>
      <p:sp>
        <p:nvSpPr>
          <p:cNvPr id="216099" name="Text Box 35"/>
          <p:cNvSpPr txBox="1">
            <a:spLocks noChangeArrowheads="1"/>
          </p:cNvSpPr>
          <p:nvPr/>
        </p:nvSpPr>
        <p:spPr bwMode="auto">
          <a:xfrm>
            <a:off x="3505200" y="5029200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JO"/>
              <a:t>Deposit</a:t>
            </a:r>
          </a:p>
        </p:txBody>
      </p:sp>
      <p:sp>
        <p:nvSpPr>
          <p:cNvPr id="216102" name="Rectangle 38"/>
          <p:cNvSpPr>
            <a:spLocks noChangeArrowheads="1"/>
          </p:cNvSpPr>
          <p:nvPr/>
        </p:nvSpPr>
        <p:spPr bwMode="auto">
          <a:xfrm>
            <a:off x="457200" y="1600200"/>
            <a:ext cx="3657600" cy="112935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itchFamily="34" charset="0"/>
              </a:defRPr>
            </a:lvl9pPr>
          </a:lstStyle>
          <a:p>
            <a:r>
              <a:rPr lang="en-US" altLang="ar-JO" sz="2000" dirty="0">
                <a:solidFill>
                  <a:schemeClr val="tx1"/>
                </a:solidFill>
              </a:rPr>
              <a:t>Example of a data flow diagram of the customer payment process </a:t>
            </a:r>
          </a:p>
        </p:txBody>
      </p:sp>
    </p:spTree>
    <p:extLst>
      <p:ext uri="{BB962C8B-B14F-4D97-AF65-F5344CB8AC3E}">
        <p14:creationId xmlns:p14="http://schemas.microsoft.com/office/powerpoint/2010/main" val="40056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nimBg="1" autoUpdateAnimBg="0"/>
      <p:bldP spid="2161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/>
              <a:t>DATA FLOW DIAGRAMS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ar-JO">
                <a:solidFill>
                  <a:schemeClr val="tx1"/>
                </a:solidFill>
              </a:rPr>
              <a:t>A data flow diagram consists of four basic elements: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Data sources and destinations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Data flows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Transformation processes</a:t>
            </a:r>
          </a:p>
          <a:p>
            <a:pPr lvl="1"/>
            <a:r>
              <a:rPr lang="en-US" altLang="ar-JO">
                <a:solidFill>
                  <a:schemeClr val="tx1"/>
                </a:solidFill>
              </a:rPr>
              <a:t>Data stores</a:t>
            </a:r>
          </a:p>
        </p:txBody>
      </p:sp>
    </p:spTree>
    <p:extLst>
      <p:ext uri="{BB962C8B-B14F-4D97-AF65-F5344CB8AC3E}">
        <p14:creationId xmlns:p14="http://schemas.microsoft.com/office/powerpoint/2010/main" val="38472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bldLvl="5" autoUpdateAnimBg="0"/>
    </p:bldLst>
  </p:timing>
</p:sld>
</file>

<file path=ppt/theme/theme1.xml><?xml version="1.0" encoding="utf-8"?>
<a:theme xmlns:a="http://schemas.openxmlformats.org/drawingml/2006/main" name="pears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pearson.thmx</Template>
  <TotalTime>645</TotalTime>
  <Words>3607</Words>
  <Application>Microsoft Office PowerPoint</Application>
  <PresentationFormat>On-screen Show (4:3)</PresentationFormat>
  <Paragraphs>645</Paragraphs>
  <Slides>64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pearson</vt:lpstr>
      <vt:lpstr>Chapter 3</vt:lpstr>
      <vt:lpstr>Learning Objectives</vt:lpstr>
      <vt:lpstr>What Is Documentation?</vt:lpstr>
      <vt:lpstr>Why accountants should learn documentation techniques?</vt:lpstr>
      <vt:lpstr>Why Should You Learn Documentation?</vt:lpstr>
      <vt:lpstr>Data flow diagrams and Flowcharts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DATA FLOW DIAGRAMS</vt:lpstr>
      <vt:lpstr>FLOWCHARTS</vt:lpstr>
      <vt:lpstr>FLOWCHARTS</vt:lpstr>
      <vt:lpstr>FLOWCHARTS</vt:lpstr>
      <vt:lpstr>Flowchart Symbol Categories</vt:lpstr>
      <vt:lpstr>Flow Chart Symbol Categories</vt:lpstr>
      <vt:lpstr>INPUT/OUTPUT SYMBOLS</vt:lpstr>
      <vt:lpstr>PROCESSING SYMBOLS</vt:lpstr>
      <vt:lpstr>STORAGE SYMBOLS</vt:lpstr>
      <vt:lpstr>FLOW AND MISCELLANEOUS SYMBOLS</vt:lpstr>
      <vt:lpstr>FLOW AND MISCELLANEOUS SYMBOLS</vt:lpstr>
      <vt:lpstr>FLOW AND MISCELLANEOUS SYMBOLS</vt:lpstr>
      <vt:lpstr>FLOW AND MISCELLANEOUS SYMBOLS</vt:lpstr>
      <vt:lpstr>FLOW AND MISCELLANEOUS SYMBOLS</vt:lpstr>
      <vt:lpstr>DOCUMENT FLOWCHARTS</vt:lpstr>
      <vt:lpstr>PowerPoint Presentation</vt:lpstr>
      <vt:lpstr>Document Flowchart (cont’d)</vt:lpstr>
      <vt:lpstr>GUIDELINES FOR PREPARING FLOWCHARTS</vt:lpstr>
      <vt:lpstr>PowerPoint Presentation</vt:lpstr>
      <vt:lpstr>GUIDELINES FOR PREPARING FLOWCHARTS</vt:lpstr>
      <vt:lpstr>PowerPoint Presentation</vt:lpstr>
      <vt:lpstr>PowerPoint Presentation</vt:lpstr>
      <vt:lpstr>GUIDELINES FOR PREPARING FLOWCHARTS</vt:lpstr>
      <vt:lpstr>PowerPoint Presentation</vt:lpstr>
      <vt:lpstr>GUIDELINES FOR PREPARING FLOWCHARTS</vt:lpstr>
      <vt:lpstr>PowerPoint Presentation</vt:lpstr>
      <vt:lpstr>Document Flowchart (cont’d)</vt:lpstr>
      <vt:lpstr>GUIDELINES FOR PREPARING FLOWCHARTS</vt:lpstr>
      <vt:lpstr>SYSTEM FLOWCHARTS</vt:lpstr>
      <vt:lpstr>PowerPoint Presentation</vt:lpstr>
      <vt:lpstr>PROGRAM FLOWCHARTS</vt:lpstr>
      <vt:lpstr>PowerPoint Presentation</vt:lpstr>
      <vt:lpstr>FLOWCHARTS VS. DFDs</vt:lpstr>
      <vt:lpstr>PowerPoint Presentation</vt:lpstr>
      <vt:lpstr>FLOWCHARTS VS. DFDs</vt:lpstr>
      <vt:lpstr>PowerPoint Presentation</vt:lpstr>
      <vt:lpstr>PowerPoint Presentation</vt:lpstr>
      <vt:lpstr>QUIZ QUESTION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Hornik</dc:creator>
  <cp:lastModifiedBy>vostro</cp:lastModifiedBy>
  <cp:revision>87</cp:revision>
  <dcterms:created xsi:type="dcterms:W3CDTF">2010-12-02T17:56:44Z</dcterms:created>
  <dcterms:modified xsi:type="dcterms:W3CDTF">2014-03-08T16:46:07Z</dcterms:modified>
</cp:coreProperties>
</file>