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Layouts/slideLayout15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31" r:id="rId1"/>
  </p:sldMasterIdLst>
  <p:notesMasterIdLst>
    <p:notesMasterId r:id="rId72"/>
  </p:notesMasterIdLst>
  <p:handoutMasterIdLst>
    <p:handoutMasterId r:id="rId73"/>
  </p:handoutMasterIdLst>
  <p:sldIdLst>
    <p:sldId id="259" r:id="rId2"/>
    <p:sldId id="257" r:id="rId3"/>
    <p:sldId id="273" r:id="rId4"/>
    <p:sldId id="376" r:id="rId5"/>
    <p:sldId id="274" r:id="rId6"/>
    <p:sldId id="275" r:id="rId7"/>
    <p:sldId id="276" r:id="rId8"/>
    <p:sldId id="277" r:id="rId9"/>
    <p:sldId id="278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1" r:id="rId21"/>
    <p:sldId id="292" r:id="rId22"/>
    <p:sldId id="294" r:id="rId23"/>
    <p:sldId id="295" r:id="rId24"/>
    <p:sldId id="296" r:id="rId25"/>
    <p:sldId id="297" r:id="rId26"/>
    <p:sldId id="298" r:id="rId27"/>
    <p:sldId id="301" r:id="rId28"/>
    <p:sldId id="303" r:id="rId29"/>
    <p:sldId id="305" r:id="rId30"/>
    <p:sldId id="306" r:id="rId31"/>
    <p:sldId id="308" r:id="rId32"/>
    <p:sldId id="309" r:id="rId33"/>
    <p:sldId id="311" r:id="rId34"/>
    <p:sldId id="317" r:id="rId35"/>
    <p:sldId id="318" r:id="rId36"/>
    <p:sldId id="320" r:id="rId37"/>
    <p:sldId id="321" r:id="rId38"/>
    <p:sldId id="381" r:id="rId39"/>
    <p:sldId id="323" r:id="rId40"/>
    <p:sldId id="380" r:id="rId41"/>
    <p:sldId id="328" r:id="rId42"/>
    <p:sldId id="329" r:id="rId43"/>
    <p:sldId id="332" r:id="rId44"/>
    <p:sldId id="334" r:id="rId45"/>
    <p:sldId id="335" r:id="rId46"/>
    <p:sldId id="336" r:id="rId47"/>
    <p:sldId id="337" r:id="rId48"/>
    <p:sldId id="338" r:id="rId49"/>
    <p:sldId id="339" r:id="rId50"/>
    <p:sldId id="378" r:id="rId51"/>
    <p:sldId id="342" r:id="rId52"/>
    <p:sldId id="343" r:id="rId53"/>
    <p:sldId id="344" r:id="rId54"/>
    <p:sldId id="379" r:id="rId55"/>
    <p:sldId id="345" r:id="rId56"/>
    <p:sldId id="348" r:id="rId57"/>
    <p:sldId id="350" r:id="rId58"/>
    <p:sldId id="351" r:id="rId59"/>
    <p:sldId id="352" r:id="rId60"/>
    <p:sldId id="355" r:id="rId61"/>
    <p:sldId id="356" r:id="rId62"/>
    <p:sldId id="358" r:id="rId63"/>
    <p:sldId id="359" r:id="rId64"/>
    <p:sldId id="365" r:id="rId65"/>
    <p:sldId id="377" r:id="rId66"/>
    <p:sldId id="367" r:id="rId67"/>
    <p:sldId id="368" r:id="rId68"/>
    <p:sldId id="371" r:id="rId69"/>
    <p:sldId id="373" r:id="rId70"/>
    <p:sldId id="375" r:id="rId7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even Hornik" initials="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2" autoAdjust="0"/>
    <p:restoredTop sz="94606" autoAdjust="0"/>
  </p:normalViewPr>
  <p:slideViewPr>
    <p:cSldViewPr snapToGrid="0" snapToObjects="1">
      <p:cViewPr varScale="1">
        <p:scale>
          <a:sx n="55" d="100"/>
          <a:sy n="55" d="100"/>
        </p:scale>
        <p:origin x="-13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handoutMaster" Target="handoutMasters/handoutMaster1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E44411-FC2B-8848-93EE-055D712AABFF}" type="doc">
      <dgm:prSet loTypeId="urn:microsoft.com/office/officeart/2005/8/layout/radial4" loCatId="relationship" qsTypeId="urn:microsoft.com/office/officeart/2005/8/quickstyle/3D5" qsCatId="3D" csTypeId="urn:microsoft.com/office/officeart/2005/8/colors/accent1_2#2" csCatId="accent1" phldr="1"/>
      <dgm:spPr/>
      <dgm:t>
        <a:bodyPr/>
        <a:lstStyle/>
        <a:p>
          <a:endParaRPr lang="en-US"/>
        </a:p>
      </dgm:t>
    </dgm:pt>
    <dgm:pt modelId="{36667816-E41D-A140-8CFF-F09A19C515BD}">
      <dgm:prSet phldrT="[Text]"/>
      <dgm:spPr/>
      <dgm:t>
        <a:bodyPr/>
        <a:lstStyle/>
        <a:p>
          <a:r>
            <a:rPr lang="en-US" dirty="0" smtClean="0"/>
            <a:t>Employee</a:t>
          </a:r>
          <a:endParaRPr lang="en-US" dirty="0"/>
        </a:p>
      </dgm:t>
    </dgm:pt>
    <dgm:pt modelId="{8FE5FDAC-E22E-F94D-B134-FA26B781CFAB}" type="parTrans" cxnId="{2AD50524-D6D8-B148-8FE4-5A94B006FF0C}">
      <dgm:prSet/>
      <dgm:spPr/>
      <dgm:t>
        <a:bodyPr/>
        <a:lstStyle/>
        <a:p>
          <a:endParaRPr lang="en-US"/>
        </a:p>
      </dgm:t>
    </dgm:pt>
    <dgm:pt modelId="{79E3742A-C78A-9046-9844-22F54A1C34DE}" type="sibTrans" cxnId="{2AD50524-D6D8-B148-8FE4-5A94B006FF0C}">
      <dgm:prSet/>
      <dgm:spPr/>
      <dgm:t>
        <a:bodyPr/>
        <a:lstStyle/>
        <a:p>
          <a:endParaRPr lang="en-US"/>
        </a:p>
      </dgm:t>
    </dgm:pt>
    <dgm:pt modelId="{50914DB8-6CD9-934F-A470-775D612BC4CF}">
      <dgm:prSet phldrT="[Text]"/>
      <dgm:spPr/>
      <dgm:t>
        <a:bodyPr/>
        <a:lstStyle/>
        <a:p>
          <a:r>
            <a:rPr lang="en-US" dirty="0" smtClean="0"/>
            <a:t>Financial</a:t>
          </a:r>
          <a:endParaRPr lang="en-US" dirty="0"/>
        </a:p>
      </dgm:t>
    </dgm:pt>
    <dgm:pt modelId="{C2F1D33E-C744-8149-A028-923AF6E234C1}" type="parTrans" cxnId="{296937B5-9392-CE4B-B680-B9B523BA1106}">
      <dgm:prSet/>
      <dgm:spPr/>
      <dgm:t>
        <a:bodyPr/>
        <a:lstStyle/>
        <a:p>
          <a:endParaRPr lang="en-US"/>
        </a:p>
      </dgm:t>
    </dgm:pt>
    <dgm:pt modelId="{B07916C8-E724-F846-A5A7-3705B0ACEA70}" type="sibTrans" cxnId="{296937B5-9392-CE4B-B680-B9B523BA1106}">
      <dgm:prSet/>
      <dgm:spPr/>
      <dgm:t>
        <a:bodyPr/>
        <a:lstStyle/>
        <a:p>
          <a:endParaRPr lang="en-US"/>
        </a:p>
      </dgm:t>
    </dgm:pt>
    <dgm:pt modelId="{F32898ED-A13D-4346-9BCA-A8B2CB265C2C}">
      <dgm:prSet phldrT="[Text]"/>
      <dgm:spPr/>
      <dgm:t>
        <a:bodyPr/>
        <a:lstStyle/>
        <a:p>
          <a:r>
            <a:rPr lang="en-US" dirty="0" smtClean="0"/>
            <a:t>Emotional</a:t>
          </a:r>
          <a:endParaRPr lang="en-US" dirty="0"/>
        </a:p>
      </dgm:t>
    </dgm:pt>
    <dgm:pt modelId="{401CFAC1-6399-E84B-B4BE-02834EF2C01D}" type="parTrans" cxnId="{E317500A-1A1E-FE43-B0F6-79AF81750C83}">
      <dgm:prSet/>
      <dgm:spPr/>
      <dgm:t>
        <a:bodyPr/>
        <a:lstStyle/>
        <a:p>
          <a:endParaRPr lang="en-US"/>
        </a:p>
      </dgm:t>
    </dgm:pt>
    <dgm:pt modelId="{9E6301F7-14D7-8F49-9D78-CA8AA7EBC7B8}" type="sibTrans" cxnId="{E317500A-1A1E-FE43-B0F6-79AF81750C83}">
      <dgm:prSet/>
      <dgm:spPr/>
      <dgm:t>
        <a:bodyPr/>
        <a:lstStyle/>
        <a:p>
          <a:endParaRPr lang="en-US"/>
        </a:p>
      </dgm:t>
    </dgm:pt>
    <dgm:pt modelId="{EA7C11A8-2A66-F247-8FE0-46ECDB1C55D8}">
      <dgm:prSet phldrT="[Text]"/>
      <dgm:spPr/>
      <dgm:t>
        <a:bodyPr/>
        <a:lstStyle/>
        <a:p>
          <a:r>
            <a:rPr lang="en-US" dirty="0" smtClean="0"/>
            <a:t>Lifestyle</a:t>
          </a:r>
          <a:endParaRPr lang="en-US" dirty="0"/>
        </a:p>
      </dgm:t>
    </dgm:pt>
    <dgm:pt modelId="{BCC4266B-FB70-2843-AC17-ADD555861AE6}" type="parTrans" cxnId="{3A3F8654-FC1A-214F-9D81-C76B04DAE77F}">
      <dgm:prSet/>
      <dgm:spPr/>
      <dgm:t>
        <a:bodyPr/>
        <a:lstStyle/>
        <a:p>
          <a:endParaRPr lang="en-US"/>
        </a:p>
      </dgm:t>
    </dgm:pt>
    <dgm:pt modelId="{BBACC77E-3E61-A04E-AC37-1BBC31B444DA}" type="sibTrans" cxnId="{3A3F8654-FC1A-214F-9D81-C76B04DAE77F}">
      <dgm:prSet/>
      <dgm:spPr/>
      <dgm:t>
        <a:bodyPr/>
        <a:lstStyle/>
        <a:p>
          <a:endParaRPr lang="en-US"/>
        </a:p>
      </dgm:t>
    </dgm:pt>
    <dgm:pt modelId="{A62E753F-B3A7-9A4C-B49A-A44FD47BDE4E}" type="pres">
      <dgm:prSet presAssocID="{18E44411-FC2B-8848-93EE-055D712AABF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70B3215-1C3A-2048-9242-C470301B2EC7}" type="pres">
      <dgm:prSet presAssocID="{36667816-E41D-A140-8CFF-F09A19C515BD}" presName="centerShape" presStyleLbl="node0" presStyleIdx="0" presStyleCnt="1"/>
      <dgm:spPr/>
      <dgm:t>
        <a:bodyPr/>
        <a:lstStyle/>
        <a:p>
          <a:endParaRPr lang="en-US"/>
        </a:p>
      </dgm:t>
    </dgm:pt>
    <dgm:pt modelId="{EBF5C212-BB64-164B-A6A7-8D7CBC2A76BE}" type="pres">
      <dgm:prSet presAssocID="{C2F1D33E-C744-8149-A028-923AF6E234C1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5EC77B0C-74DC-7946-9187-186BE2FDF4B7}" type="pres">
      <dgm:prSet presAssocID="{50914DB8-6CD9-934F-A470-775D612BC4C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B3C1EF-C7C3-0D4A-A55F-CD770AC11246}" type="pres">
      <dgm:prSet presAssocID="{401CFAC1-6399-E84B-B4BE-02834EF2C01D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029F8AC6-E119-BE40-9A51-7371E6D1A7C7}" type="pres">
      <dgm:prSet presAssocID="{F32898ED-A13D-4346-9BCA-A8B2CB265C2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3C16DA-69F7-D749-B7EC-D5943930FAE1}" type="pres">
      <dgm:prSet presAssocID="{BCC4266B-FB70-2843-AC17-ADD555861AE6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F9A5F542-A445-BB43-9E45-2270E24BF923}" type="pres">
      <dgm:prSet presAssocID="{EA7C11A8-2A66-F247-8FE0-46ECDB1C55D8}" presName="node" presStyleLbl="node1" presStyleIdx="2" presStyleCnt="3" custRadScaleRad="129448" custRadScaleInc="-205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58EC448-C80F-414E-8A71-A2E67DA42B4F}" type="presOf" srcId="{50914DB8-6CD9-934F-A470-775D612BC4CF}" destId="{5EC77B0C-74DC-7946-9187-186BE2FDF4B7}" srcOrd="0" destOrd="0" presId="urn:microsoft.com/office/officeart/2005/8/layout/radial4"/>
    <dgm:cxn modelId="{DA3B904E-F722-416E-A08C-0BB95D5B4F51}" type="presOf" srcId="{BCC4266B-FB70-2843-AC17-ADD555861AE6}" destId="{1D3C16DA-69F7-D749-B7EC-D5943930FAE1}" srcOrd="0" destOrd="0" presId="urn:microsoft.com/office/officeart/2005/8/layout/radial4"/>
    <dgm:cxn modelId="{296937B5-9392-CE4B-B680-B9B523BA1106}" srcId="{36667816-E41D-A140-8CFF-F09A19C515BD}" destId="{50914DB8-6CD9-934F-A470-775D612BC4CF}" srcOrd="0" destOrd="0" parTransId="{C2F1D33E-C744-8149-A028-923AF6E234C1}" sibTransId="{B07916C8-E724-F846-A5A7-3705B0ACEA70}"/>
    <dgm:cxn modelId="{076D346C-A591-4AAD-BBE5-3E90C1F040E0}" type="presOf" srcId="{EA7C11A8-2A66-F247-8FE0-46ECDB1C55D8}" destId="{F9A5F542-A445-BB43-9E45-2270E24BF923}" srcOrd="0" destOrd="0" presId="urn:microsoft.com/office/officeart/2005/8/layout/radial4"/>
    <dgm:cxn modelId="{E317500A-1A1E-FE43-B0F6-79AF81750C83}" srcId="{36667816-E41D-A140-8CFF-F09A19C515BD}" destId="{F32898ED-A13D-4346-9BCA-A8B2CB265C2C}" srcOrd="1" destOrd="0" parTransId="{401CFAC1-6399-E84B-B4BE-02834EF2C01D}" sibTransId="{9E6301F7-14D7-8F49-9D78-CA8AA7EBC7B8}"/>
    <dgm:cxn modelId="{6376209F-75BA-4E14-BE4F-6FF6DE55FB0A}" type="presOf" srcId="{C2F1D33E-C744-8149-A028-923AF6E234C1}" destId="{EBF5C212-BB64-164B-A6A7-8D7CBC2A76BE}" srcOrd="0" destOrd="0" presId="urn:microsoft.com/office/officeart/2005/8/layout/radial4"/>
    <dgm:cxn modelId="{630ECBDA-F43E-4981-9D31-FE3FB0F67667}" type="presOf" srcId="{36667816-E41D-A140-8CFF-F09A19C515BD}" destId="{070B3215-1C3A-2048-9242-C470301B2EC7}" srcOrd="0" destOrd="0" presId="urn:microsoft.com/office/officeart/2005/8/layout/radial4"/>
    <dgm:cxn modelId="{BF82CB77-F3B8-49A3-B888-5218E72BE9B8}" type="presOf" srcId="{F32898ED-A13D-4346-9BCA-A8B2CB265C2C}" destId="{029F8AC6-E119-BE40-9A51-7371E6D1A7C7}" srcOrd="0" destOrd="0" presId="urn:microsoft.com/office/officeart/2005/8/layout/radial4"/>
    <dgm:cxn modelId="{F30F96D1-2130-41E9-865E-AA889EBE7694}" type="presOf" srcId="{401CFAC1-6399-E84B-B4BE-02834EF2C01D}" destId="{F2B3C1EF-C7C3-0D4A-A55F-CD770AC11246}" srcOrd="0" destOrd="0" presId="urn:microsoft.com/office/officeart/2005/8/layout/radial4"/>
    <dgm:cxn modelId="{3A3F8654-FC1A-214F-9D81-C76B04DAE77F}" srcId="{36667816-E41D-A140-8CFF-F09A19C515BD}" destId="{EA7C11A8-2A66-F247-8FE0-46ECDB1C55D8}" srcOrd="2" destOrd="0" parTransId="{BCC4266B-FB70-2843-AC17-ADD555861AE6}" sibTransId="{BBACC77E-3E61-A04E-AC37-1BBC31B444DA}"/>
    <dgm:cxn modelId="{2AD50524-D6D8-B148-8FE4-5A94B006FF0C}" srcId="{18E44411-FC2B-8848-93EE-055D712AABFF}" destId="{36667816-E41D-A140-8CFF-F09A19C515BD}" srcOrd="0" destOrd="0" parTransId="{8FE5FDAC-E22E-F94D-B134-FA26B781CFAB}" sibTransId="{79E3742A-C78A-9046-9844-22F54A1C34DE}"/>
    <dgm:cxn modelId="{D92C5D59-E37D-43F1-8111-6870B6B31874}" type="presOf" srcId="{18E44411-FC2B-8848-93EE-055D712AABFF}" destId="{A62E753F-B3A7-9A4C-B49A-A44FD47BDE4E}" srcOrd="0" destOrd="0" presId="urn:microsoft.com/office/officeart/2005/8/layout/radial4"/>
    <dgm:cxn modelId="{905BAB10-D9CF-4E6D-AB6C-28F617E200C9}" type="presParOf" srcId="{A62E753F-B3A7-9A4C-B49A-A44FD47BDE4E}" destId="{070B3215-1C3A-2048-9242-C470301B2EC7}" srcOrd="0" destOrd="0" presId="urn:microsoft.com/office/officeart/2005/8/layout/radial4"/>
    <dgm:cxn modelId="{AD68F17C-3E48-4AA8-AC9D-0ED1A82466B0}" type="presParOf" srcId="{A62E753F-B3A7-9A4C-B49A-A44FD47BDE4E}" destId="{EBF5C212-BB64-164B-A6A7-8D7CBC2A76BE}" srcOrd="1" destOrd="0" presId="urn:microsoft.com/office/officeart/2005/8/layout/radial4"/>
    <dgm:cxn modelId="{D3EB5B6F-29B0-4D40-AC16-4FA9F69E58D7}" type="presParOf" srcId="{A62E753F-B3A7-9A4C-B49A-A44FD47BDE4E}" destId="{5EC77B0C-74DC-7946-9187-186BE2FDF4B7}" srcOrd="2" destOrd="0" presId="urn:microsoft.com/office/officeart/2005/8/layout/radial4"/>
    <dgm:cxn modelId="{921A1927-D0BF-4F74-8E8E-ECDB3EF590C3}" type="presParOf" srcId="{A62E753F-B3A7-9A4C-B49A-A44FD47BDE4E}" destId="{F2B3C1EF-C7C3-0D4A-A55F-CD770AC11246}" srcOrd="3" destOrd="0" presId="urn:microsoft.com/office/officeart/2005/8/layout/radial4"/>
    <dgm:cxn modelId="{88AB92CD-0693-4CED-88D6-34603E32CA92}" type="presParOf" srcId="{A62E753F-B3A7-9A4C-B49A-A44FD47BDE4E}" destId="{029F8AC6-E119-BE40-9A51-7371E6D1A7C7}" srcOrd="4" destOrd="0" presId="urn:microsoft.com/office/officeart/2005/8/layout/radial4"/>
    <dgm:cxn modelId="{9FE1DDDF-C813-4C0E-BE17-E078366F7270}" type="presParOf" srcId="{A62E753F-B3A7-9A4C-B49A-A44FD47BDE4E}" destId="{1D3C16DA-69F7-D749-B7EC-D5943930FAE1}" srcOrd="5" destOrd="0" presId="urn:microsoft.com/office/officeart/2005/8/layout/radial4"/>
    <dgm:cxn modelId="{93C25C19-0037-46E0-84CB-D717E3FE0048}" type="presParOf" srcId="{A62E753F-B3A7-9A4C-B49A-A44FD47BDE4E}" destId="{F9A5F542-A445-BB43-9E45-2270E24BF923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F59EAB-BE96-0B47-AC09-6DE8411A075B}" type="doc">
      <dgm:prSet loTypeId="urn:microsoft.com/office/officeart/2005/8/layout/radial4" loCatId="relationship" qsTypeId="urn:microsoft.com/office/officeart/2005/8/quickstyle/3D5" qsCatId="3D" csTypeId="urn:microsoft.com/office/officeart/2005/8/colors/accent1_2#3" csCatId="accent1" phldr="1"/>
      <dgm:spPr/>
      <dgm:t>
        <a:bodyPr/>
        <a:lstStyle/>
        <a:p>
          <a:endParaRPr lang="en-US"/>
        </a:p>
      </dgm:t>
    </dgm:pt>
    <dgm:pt modelId="{EE4B4290-D6CE-AA43-B4FB-D45F0CD0BDAD}">
      <dgm:prSet phldrT="[Text]"/>
      <dgm:spPr/>
      <dgm:t>
        <a:bodyPr/>
        <a:lstStyle/>
        <a:p>
          <a:r>
            <a:rPr lang="en-US" dirty="0" smtClean="0"/>
            <a:t>Financial Reporting</a:t>
          </a:r>
          <a:endParaRPr lang="en-US" dirty="0"/>
        </a:p>
      </dgm:t>
    </dgm:pt>
    <dgm:pt modelId="{70D25A46-39F2-F641-8CC7-78AEAB3FDE5F}" type="parTrans" cxnId="{0D5B83EB-E375-D647-B727-3CB8100B1BF3}">
      <dgm:prSet/>
      <dgm:spPr/>
      <dgm:t>
        <a:bodyPr/>
        <a:lstStyle/>
        <a:p>
          <a:endParaRPr lang="en-US"/>
        </a:p>
      </dgm:t>
    </dgm:pt>
    <dgm:pt modelId="{9AF8AC4E-7B9F-6944-868D-A520E60A7F03}" type="sibTrans" cxnId="{0D5B83EB-E375-D647-B727-3CB8100B1BF3}">
      <dgm:prSet/>
      <dgm:spPr/>
      <dgm:t>
        <a:bodyPr/>
        <a:lstStyle/>
        <a:p>
          <a:endParaRPr lang="en-US"/>
        </a:p>
      </dgm:t>
    </dgm:pt>
    <dgm:pt modelId="{52A28D1D-D44C-644E-850B-1E25F5A6636B}">
      <dgm:prSet phldrT="[Text]"/>
      <dgm:spPr/>
      <dgm:t>
        <a:bodyPr/>
        <a:lstStyle/>
        <a:p>
          <a:r>
            <a:rPr lang="en-US" dirty="0" smtClean="0"/>
            <a:t>Industry Conditions</a:t>
          </a:r>
          <a:endParaRPr lang="en-US" dirty="0"/>
        </a:p>
      </dgm:t>
    </dgm:pt>
    <dgm:pt modelId="{9E317A31-9E18-F34E-901D-CB1ADFEE1861}" type="parTrans" cxnId="{3903451E-F979-1F47-BC38-39230E16E943}">
      <dgm:prSet/>
      <dgm:spPr/>
      <dgm:t>
        <a:bodyPr/>
        <a:lstStyle/>
        <a:p>
          <a:endParaRPr lang="en-US"/>
        </a:p>
      </dgm:t>
    </dgm:pt>
    <dgm:pt modelId="{6D5DCA34-F01D-1A44-BB47-C3529A91EBF9}" type="sibTrans" cxnId="{3903451E-F979-1F47-BC38-39230E16E943}">
      <dgm:prSet/>
      <dgm:spPr/>
      <dgm:t>
        <a:bodyPr/>
        <a:lstStyle/>
        <a:p>
          <a:endParaRPr lang="en-US"/>
        </a:p>
      </dgm:t>
    </dgm:pt>
    <dgm:pt modelId="{2338E7F5-41F2-B14D-899B-46B22AE57BE8}">
      <dgm:prSet phldrT="[Text]"/>
      <dgm:spPr/>
      <dgm:t>
        <a:bodyPr/>
        <a:lstStyle/>
        <a:p>
          <a:r>
            <a:rPr lang="en-US" dirty="0" smtClean="0"/>
            <a:t>Mgmt Characteristics</a:t>
          </a:r>
          <a:endParaRPr lang="en-US" dirty="0"/>
        </a:p>
      </dgm:t>
    </dgm:pt>
    <dgm:pt modelId="{3CB4CFB0-249B-B941-B2A2-E27B1F98F5A3}" type="parTrans" cxnId="{5D4117D7-E3B4-6941-99A8-9F3074EEB050}">
      <dgm:prSet/>
      <dgm:spPr/>
      <dgm:t>
        <a:bodyPr/>
        <a:lstStyle/>
        <a:p>
          <a:endParaRPr lang="en-US"/>
        </a:p>
      </dgm:t>
    </dgm:pt>
    <dgm:pt modelId="{20B839AC-A4C6-CA48-B6F1-819566506EAB}" type="sibTrans" cxnId="{5D4117D7-E3B4-6941-99A8-9F3074EEB050}">
      <dgm:prSet/>
      <dgm:spPr/>
      <dgm:t>
        <a:bodyPr/>
        <a:lstStyle/>
        <a:p>
          <a:endParaRPr lang="en-US"/>
        </a:p>
      </dgm:t>
    </dgm:pt>
    <dgm:pt modelId="{66A8B19B-69BE-944B-99BB-CEB3475459ED}">
      <dgm:prSet phldrT="[Text]"/>
      <dgm:spPr/>
      <dgm:t>
        <a:bodyPr/>
        <a:lstStyle/>
        <a:p>
          <a:endParaRPr lang="en-US" dirty="0"/>
        </a:p>
      </dgm:t>
    </dgm:pt>
    <dgm:pt modelId="{0CB0159C-B280-CA4E-B7ED-8395C27589F6}" type="parTrans" cxnId="{FD602E33-B506-BE46-B75A-9A59AB40B9A7}">
      <dgm:prSet/>
      <dgm:spPr/>
      <dgm:t>
        <a:bodyPr/>
        <a:lstStyle/>
        <a:p>
          <a:endParaRPr lang="en-US"/>
        </a:p>
      </dgm:t>
    </dgm:pt>
    <dgm:pt modelId="{3F1E24B4-3885-C740-8EC7-6A49A6AF978A}" type="sibTrans" cxnId="{FD602E33-B506-BE46-B75A-9A59AB40B9A7}">
      <dgm:prSet/>
      <dgm:spPr/>
      <dgm:t>
        <a:bodyPr/>
        <a:lstStyle/>
        <a:p>
          <a:endParaRPr lang="en-US"/>
        </a:p>
      </dgm:t>
    </dgm:pt>
    <dgm:pt modelId="{848B86B4-1F4C-DB4E-A5CD-3F6C9DADE182}" type="pres">
      <dgm:prSet presAssocID="{A5F59EAB-BE96-0B47-AC09-6DE8411A075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E6E022E-DDAC-514E-B2BD-79E97B4D9BF9}" type="pres">
      <dgm:prSet presAssocID="{EE4B4290-D6CE-AA43-B4FB-D45F0CD0BDAD}" presName="centerShape" presStyleLbl="node0" presStyleIdx="0" presStyleCnt="1"/>
      <dgm:spPr/>
      <dgm:t>
        <a:bodyPr/>
        <a:lstStyle/>
        <a:p>
          <a:endParaRPr lang="en-US"/>
        </a:p>
      </dgm:t>
    </dgm:pt>
    <dgm:pt modelId="{3C2C4E65-7D6B-2C44-932D-4601051286FA}" type="pres">
      <dgm:prSet presAssocID="{9E317A31-9E18-F34E-901D-CB1ADFEE1861}" presName="parTrans" presStyleLbl="bgSibTrans2D1" presStyleIdx="0" presStyleCnt="2"/>
      <dgm:spPr/>
      <dgm:t>
        <a:bodyPr/>
        <a:lstStyle/>
        <a:p>
          <a:endParaRPr lang="en-US"/>
        </a:p>
      </dgm:t>
    </dgm:pt>
    <dgm:pt modelId="{B82F9ECA-BFF6-E846-B60F-12E0A2CF5EE7}" type="pres">
      <dgm:prSet presAssocID="{52A28D1D-D44C-644E-850B-1E25F5A6636B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2F9D08-5578-094D-850C-9F11C34AA1B2}" type="pres">
      <dgm:prSet presAssocID="{3CB4CFB0-249B-B941-B2A2-E27B1F98F5A3}" presName="parTrans" presStyleLbl="bgSibTrans2D1" presStyleIdx="1" presStyleCnt="2"/>
      <dgm:spPr/>
      <dgm:t>
        <a:bodyPr/>
        <a:lstStyle/>
        <a:p>
          <a:endParaRPr lang="en-US"/>
        </a:p>
      </dgm:t>
    </dgm:pt>
    <dgm:pt modelId="{B2FB67E0-4317-FB4C-9181-12E8C425BAE8}" type="pres">
      <dgm:prSet presAssocID="{2338E7F5-41F2-B14D-899B-46B22AE57BE8}" presName="node" presStyleLbl="node1" presStyleIdx="1" presStyleCnt="2" custRadScaleRad="98511" custRadScaleInc="-231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40520A4-3EE8-497F-B3EA-3601941CFF79}" type="presOf" srcId="{9E317A31-9E18-F34E-901D-CB1ADFEE1861}" destId="{3C2C4E65-7D6B-2C44-932D-4601051286FA}" srcOrd="0" destOrd="0" presId="urn:microsoft.com/office/officeart/2005/8/layout/radial4"/>
    <dgm:cxn modelId="{97BD4097-C681-4BF7-A125-DCD0664E9749}" type="presOf" srcId="{3CB4CFB0-249B-B941-B2A2-E27B1F98F5A3}" destId="{A02F9D08-5578-094D-850C-9F11C34AA1B2}" srcOrd="0" destOrd="0" presId="urn:microsoft.com/office/officeart/2005/8/layout/radial4"/>
    <dgm:cxn modelId="{0D5B83EB-E375-D647-B727-3CB8100B1BF3}" srcId="{A5F59EAB-BE96-0B47-AC09-6DE8411A075B}" destId="{EE4B4290-D6CE-AA43-B4FB-D45F0CD0BDAD}" srcOrd="0" destOrd="0" parTransId="{70D25A46-39F2-F641-8CC7-78AEAB3FDE5F}" sibTransId="{9AF8AC4E-7B9F-6944-868D-A520E60A7F03}"/>
    <dgm:cxn modelId="{1DC58D28-A116-4907-91D5-2BEE0A432ADD}" type="presOf" srcId="{EE4B4290-D6CE-AA43-B4FB-D45F0CD0BDAD}" destId="{5E6E022E-DDAC-514E-B2BD-79E97B4D9BF9}" srcOrd="0" destOrd="0" presId="urn:microsoft.com/office/officeart/2005/8/layout/radial4"/>
    <dgm:cxn modelId="{4A99C965-A8BD-4F39-8F90-75C79F9B399E}" type="presOf" srcId="{A5F59EAB-BE96-0B47-AC09-6DE8411A075B}" destId="{848B86B4-1F4C-DB4E-A5CD-3F6C9DADE182}" srcOrd="0" destOrd="0" presId="urn:microsoft.com/office/officeart/2005/8/layout/radial4"/>
    <dgm:cxn modelId="{3903451E-F979-1F47-BC38-39230E16E943}" srcId="{EE4B4290-D6CE-AA43-B4FB-D45F0CD0BDAD}" destId="{52A28D1D-D44C-644E-850B-1E25F5A6636B}" srcOrd="0" destOrd="0" parTransId="{9E317A31-9E18-F34E-901D-CB1ADFEE1861}" sibTransId="{6D5DCA34-F01D-1A44-BB47-C3529A91EBF9}"/>
    <dgm:cxn modelId="{FD602E33-B506-BE46-B75A-9A59AB40B9A7}" srcId="{A5F59EAB-BE96-0B47-AC09-6DE8411A075B}" destId="{66A8B19B-69BE-944B-99BB-CEB3475459ED}" srcOrd="1" destOrd="0" parTransId="{0CB0159C-B280-CA4E-B7ED-8395C27589F6}" sibTransId="{3F1E24B4-3885-C740-8EC7-6A49A6AF978A}"/>
    <dgm:cxn modelId="{7086698E-70E5-485B-B364-6B902369737C}" type="presOf" srcId="{52A28D1D-D44C-644E-850B-1E25F5A6636B}" destId="{B82F9ECA-BFF6-E846-B60F-12E0A2CF5EE7}" srcOrd="0" destOrd="0" presId="urn:microsoft.com/office/officeart/2005/8/layout/radial4"/>
    <dgm:cxn modelId="{6759AD95-8C79-40A5-A774-EB6181FF4E45}" type="presOf" srcId="{2338E7F5-41F2-B14D-899B-46B22AE57BE8}" destId="{B2FB67E0-4317-FB4C-9181-12E8C425BAE8}" srcOrd="0" destOrd="0" presId="urn:microsoft.com/office/officeart/2005/8/layout/radial4"/>
    <dgm:cxn modelId="{5D4117D7-E3B4-6941-99A8-9F3074EEB050}" srcId="{EE4B4290-D6CE-AA43-B4FB-D45F0CD0BDAD}" destId="{2338E7F5-41F2-B14D-899B-46B22AE57BE8}" srcOrd="1" destOrd="0" parTransId="{3CB4CFB0-249B-B941-B2A2-E27B1F98F5A3}" sibTransId="{20B839AC-A4C6-CA48-B6F1-819566506EAB}"/>
    <dgm:cxn modelId="{4D89A4AB-2C3B-475D-80EE-16B4C40493D3}" type="presParOf" srcId="{848B86B4-1F4C-DB4E-A5CD-3F6C9DADE182}" destId="{5E6E022E-DDAC-514E-B2BD-79E97B4D9BF9}" srcOrd="0" destOrd="0" presId="urn:microsoft.com/office/officeart/2005/8/layout/radial4"/>
    <dgm:cxn modelId="{EBDB4790-949C-4D72-B280-D9522DC77471}" type="presParOf" srcId="{848B86B4-1F4C-DB4E-A5CD-3F6C9DADE182}" destId="{3C2C4E65-7D6B-2C44-932D-4601051286FA}" srcOrd="1" destOrd="0" presId="urn:microsoft.com/office/officeart/2005/8/layout/radial4"/>
    <dgm:cxn modelId="{16DB1ED5-F371-40B2-88C3-4851F0FBFC67}" type="presParOf" srcId="{848B86B4-1F4C-DB4E-A5CD-3F6C9DADE182}" destId="{B82F9ECA-BFF6-E846-B60F-12E0A2CF5EE7}" srcOrd="2" destOrd="0" presId="urn:microsoft.com/office/officeart/2005/8/layout/radial4"/>
    <dgm:cxn modelId="{74AC01BF-6075-4258-827E-3B700C4BE228}" type="presParOf" srcId="{848B86B4-1F4C-DB4E-A5CD-3F6C9DADE182}" destId="{A02F9D08-5578-094D-850C-9F11C34AA1B2}" srcOrd="3" destOrd="0" presId="urn:microsoft.com/office/officeart/2005/8/layout/radial4"/>
    <dgm:cxn modelId="{AAB8891C-BAFB-4EF1-862D-AFAF701B71AC}" type="presParOf" srcId="{848B86B4-1F4C-DB4E-A5CD-3F6C9DADE182}" destId="{B2FB67E0-4317-FB4C-9181-12E8C425BAE8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8E44411-FC2B-8848-93EE-055D712AABFF}" type="doc">
      <dgm:prSet loTypeId="urn:microsoft.com/office/officeart/2005/8/layout/radial4" loCatId="relationship" qsTypeId="urn:microsoft.com/office/officeart/2005/8/quickstyle/3D5" qsCatId="3D" csTypeId="urn:microsoft.com/office/officeart/2005/8/colors/accent1_2#4" csCatId="accent1" phldr="1"/>
      <dgm:spPr/>
      <dgm:t>
        <a:bodyPr/>
        <a:lstStyle/>
        <a:p>
          <a:endParaRPr lang="en-US"/>
        </a:p>
      </dgm:t>
    </dgm:pt>
    <dgm:pt modelId="{36667816-E41D-A140-8CFF-F09A19C515BD}">
      <dgm:prSet phldrT="[Text]"/>
      <dgm:spPr/>
      <dgm:t>
        <a:bodyPr/>
        <a:lstStyle/>
        <a:p>
          <a:r>
            <a:rPr lang="en-US" dirty="0" smtClean="0"/>
            <a:t>Opportunity</a:t>
          </a:r>
          <a:endParaRPr lang="en-US" dirty="0"/>
        </a:p>
      </dgm:t>
    </dgm:pt>
    <dgm:pt modelId="{8FE5FDAC-E22E-F94D-B134-FA26B781CFAB}" type="parTrans" cxnId="{2AD50524-D6D8-B148-8FE4-5A94B006FF0C}">
      <dgm:prSet/>
      <dgm:spPr/>
      <dgm:t>
        <a:bodyPr/>
        <a:lstStyle/>
        <a:p>
          <a:endParaRPr lang="en-US"/>
        </a:p>
      </dgm:t>
    </dgm:pt>
    <dgm:pt modelId="{79E3742A-C78A-9046-9844-22F54A1C34DE}" type="sibTrans" cxnId="{2AD50524-D6D8-B148-8FE4-5A94B006FF0C}">
      <dgm:prSet/>
      <dgm:spPr/>
      <dgm:t>
        <a:bodyPr/>
        <a:lstStyle/>
        <a:p>
          <a:endParaRPr lang="en-US"/>
        </a:p>
      </dgm:t>
    </dgm:pt>
    <dgm:pt modelId="{50914DB8-6CD9-934F-A470-775D612BC4CF}">
      <dgm:prSet phldrT="[Text]"/>
      <dgm:spPr/>
      <dgm:t>
        <a:bodyPr/>
        <a:lstStyle/>
        <a:p>
          <a:r>
            <a:rPr lang="en-US" dirty="0" smtClean="0"/>
            <a:t>Commit</a:t>
          </a:r>
          <a:endParaRPr lang="en-US" dirty="0"/>
        </a:p>
      </dgm:t>
    </dgm:pt>
    <dgm:pt modelId="{C2F1D33E-C744-8149-A028-923AF6E234C1}" type="parTrans" cxnId="{296937B5-9392-CE4B-B680-B9B523BA1106}">
      <dgm:prSet/>
      <dgm:spPr/>
      <dgm:t>
        <a:bodyPr/>
        <a:lstStyle/>
        <a:p>
          <a:endParaRPr lang="en-US"/>
        </a:p>
      </dgm:t>
    </dgm:pt>
    <dgm:pt modelId="{B07916C8-E724-F846-A5A7-3705B0ACEA70}" type="sibTrans" cxnId="{296937B5-9392-CE4B-B680-B9B523BA1106}">
      <dgm:prSet/>
      <dgm:spPr/>
      <dgm:t>
        <a:bodyPr/>
        <a:lstStyle/>
        <a:p>
          <a:endParaRPr lang="en-US"/>
        </a:p>
      </dgm:t>
    </dgm:pt>
    <dgm:pt modelId="{F32898ED-A13D-4346-9BCA-A8B2CB265C2C}">
      <dgm:prSet phldrT="[Text]"/>
      <dgm:spPr/>
      <dgm:t>
        <a:bodyPr/>
        <a:lstStyle/>
        <a:p>
          <a:r>
            <a:rPr lang="en-US" dirty="0" smtClean="0"/>
            <a:t>Conceal</a:t>
          </a:r>
          <a:endParaRPr lang="en-US" dirty="0"/>
        </a:p>
      </dgm:t>
    </dgm:pt>
    <dgm:pt modelId="{401CFAC1-6399-E84B-B4BE-02834EF2C01D}" type="parTrans" cxnId="{E317500A-1A1E-FE43-B0F6-79AF81750C83}">
      <dgm:prSet/>
      <dgm:spPr/>
      <dgm:t>
        <a:bodyPr/>
        <a:lstStyle/>
        <a:p>
          <a:endParaRPr lang="en-US"/>
        </a:p>
      </dgm:t>
    </dgm:pt>
    <dgm:pt modelId="{9E6301F7-14D7-8F49-9D78-CA8AA7EBC7B8}" type="sibTrans" cxnId="{E317500A-1A1E-FE43-B0F6-79AF81750C83}">
      <dgm:prSet/>
      <dgm:spPr/>
      <dgm:t>
        <a:bodyPr/>
        <a:lstStyle/>
        <a:p>
          <a:endParaRPr lang="en-US"/>
        </a:p>
      </dgm:t>
    </dgm:pt>
    <dgm:pt modelId="{EA7C11A8-2A66-F247-8FE0-46ECDB1C55D8}">
      <dgm:prSet phldrT="[Text]"/>
      <dgm:spPr/>
      <dgm:t>
        <a:bodyPr/>
        <a:lstStyle/>
        <a:p>
          <a:r>
            <a:rPr lang="en-US" dirty="0" smtClean="0"/>
            <a:t>Convert</a:t>
          </a:r>
          <a:endParaRPr lang="en-US" dirty="0"/>
        </a:p>
      </dgm:t>
    </dgm:pt>
    <dgm:pt modelId="{BCC4266B-FB70-2843-AC17-ADD555861AE6}" type="parTrans" cxnId="{3A3F8654-FC1A-214F-9D81-C76B04DAE77F}">
      <dgm:prSet/>
      <dgm:spPr/>
      <dgm:t>
        <a:bodyPr/>
        <a:lstStyle/>
        <a:p>
          <a:endParaRPr lang="en-US"/>
        </a:p>
      </dgm:t>
    </dgm:pt>
    <dgm:pt modelId="{BBACC77E-3E61-A04E-AC37-1BBC31B444DA}" type="sibTrans" cxnId="{3A3F8654-FC1A-214F-9D81-C76B04DAE77F}">
      <dgm:prSet/>
      <dgm:spPr/>
      <dgm:t>
        <a:bodyPr/>
        <a:lstStyle/>
        <a:p>
          <a:endParaRPr lang="en-US"/>
        </a:p>
      </dgm:t>
    </dgm:pt>
    <dgm:pt modelId="{A62E753F-B3A7-9A4C-B49A-A44FD47BDE4E}" type="pres">
      <dgm:prSet presAssocID="{18E44411-FC2B-8848-93EE-055D712AABF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70B3215-1C3A-2048-9242-C470301B2EC7}" type="pres">
      <dgm:prSet presAssocID="{36667816-E41D-A140-8CFF-F09A19C515BD}" presName="centerShape" presStyleLbl="node0" presStyleIdx="0" presStyleCnt="1" custLinFactNeighborY="440"/>
      <dgm:spPr/>
      <dgm:t>
        <a:bodyPr/>
        <a:lstStyle/>
        <a:p>
          <a:endParaRPr lang="en-US"/>
        </a:p>
      </dgm:t>
    </dgm:pt>
    <dgm:pt modelId="{EBF5C212-BB64-164B-A6A7-8D7CBC2A76BE}" type="pres">
      <dgm:prSet presAssocID="{C2F1D33E-C744-8149-A028-923AF6E234C1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5EC77B0C-74DC-7946-9187-186BE2FDF4B7}" type="pres">
      <dgm:prSet presAssocID="{50914DB8-6CD9-934F-A470-775D612BC4C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B3C1EF-C7C3-0D4A-A55F-CD770AC11246}" type="pres">
      <dgm:prSet presAssocID="{401CFAC1-6399-E84B-B4BE-02834EF2C01D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029F8AC6-E119-BE40-9A51-7371E6D1A7C7}" type="pres">
      <dgm:prSet presAssocID="{F32898ED-A13D-4346-9BCA-A8B2CB265C2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3C16DA-69F7-D749-B7EC-D5943930FAE1}" type="pres">
      <dgm:prSet presAssocID="{BCC4266B-FB70-2843-AC17-ADD555861AE6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F9A5F542-A445-BB43-9E45-2270E24BF923}" type="pres">
      <dgm:prSet presAssocID="{EA7C11A8-2A66-F247-8FE0-46ECDB1C55D8}" presName="node" presStyleLbl="node1" presStyleIdx="2" presStyleCnt="3" custRadScaleRad="110338" custRadScaleInc="-115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B098829-7B37-413F-B038-9A1C8F018D08}" type="presOf" srcId="{401CFAC1-6399-E84B-B4BE-02834EF2C01D}" destId="{F2B3C1EF-C7C3-0D4A-A55F-CD770AC11246}" srcOrd="0" destOrd="0" presId="urn:microsoft.com/office/officeart/2005/8/layout/radial4"/>
    <dgm:cxn modelId="{D4541D6D-DA78-4482-97C2-E62938EB70EF}" type="presOf" srcId="{C2F1D33E-C744-8149-A028-923AF6E234C1}" destId="{EBF5C212-BB64-164B-A6A7-8D7CBC2A76BE}" srcOrd="0" destOrd="0" presId="urn:microsoft.com/office/officeart/2005/8/layout/radial4"/>
    <dgm:cxn modelId="{296937B5-9392-CE4B-B680-B9B523BA1106}" srcId="{36667816-E41D-A140-8CFF-F09A19C515BD}" destId="{50914DB8-6CD9-934F-A470-775D612BC4CF}" srcOrd="0" destOrd="0" parTransId="{C2F1D33E-C744-8149-A028-923AF6E234C1}" sibTransId="{B07916C8-E724-F846-A5A7-3705B0ACEA70}"/>
    <dgm:cxn modelId="{E317500A-1A1E-FE43-B0F6-79AF81750C83}" srcId="{36667816-E41D-A140-8CFF-F09A19C515BD}" destId="{F32898ED-A13D-4346-9BCA-A8B2CB265C2C}" srcOrd="1" destOrd="0" parTransId="{401CFAC1-6399-E84B-B4BE-02834EF2C01D}" sibTransId="{9E6301F7-14D7-8F49-9D78-CA8AA7EBC7B8}"/>
    <dgm:cxn modelId="{70E24E4F-8CC5-41A1-AF55-899EECFC2D5A}" type="presOf" srcId="{EA7C11A8-2A66-F247-8FE0-46ECDB1C55D8}" destId="{F9A5F542-A445-BB43-9E45-2270E24BF923}" srcOrd="0" destOrd="0" presId="urn:microsoft.com/office/officeart/2005/8/layout/radial4"/>
    <dgm:cxn modelId="{F389F414-E516-4155-A727-2868BB9BEA1D}" type="presOf" srcId="{50914DB8-6CD9-934F-A470-775D612BC4CF}" destId="{5EC77B0C-74DC-7946-9187-186BE2FDF4B7}" srcOrd="0" destOrd="0" presId="urn:microsoft.com/office/officeart/2005/8/layout/radial4"/>
    <dgm:cxn modelId="{C0472345-286E-42A7-9CF8-21BE817A9532}" type="presOf" srcId="{36667816-E41D-A140-8CFF-F09A19C515BD}" destId="{070B3215-1C3A-2048-9242-C470301B2EC7}" srcOrd="0" destOrd="0" presId="urn:microsoft.com/office/officeart/2005/8/layout/radial4"/>
    <dgm:cxn modelId="{69B0708B-98C7-410F-812F-509A62509157}" type="presOf" srcId="{BCC4266B-FB70-2843-AC17-ADD555861AE6}" destId="{1D3C16DA-69F7-D749-B7EC-D5943930FAE1}" srcOrd="0" destOrd="0" presId="urn:microsoft.com/office/officeart/2005/8/layout/radial4"/>
    <dgm:cxn modelId="{2AD50524-D6D8-B148-8FE4-5A94B006FF0C}" srcId="{18E44411-FC2B-8848-93EE-055D712AABFF}" destId="{36667816-E41D-A140-8CFF-F09A19C515BD}" srcOrd="0" destOrd="0" parTransId="{8FE5FDAC-E22E-F94D-B134-FA26B781CFAB}" sibTransId="{79E3742A-C78A-9046-9844-22F54A1C34DE}"/>
    <dgm:cxn modelId="{3A3F8654-FC1A-214F-9D81-C76B04DAE77F}" srcId="{36667816-E41D-A140-8CFF-F09A19C515BD}" destId="{EA7C11A8-2A66-F247-8FE0-46ECDB1C55D8}" srcOrd="2" destOrd="0" parTransId="{BCC4266B-FB70-2843-AC17-ADD555861AE6}" sibTransId="{BBACC77E-3E61-A04E-AC37-1BBC31B444DA}"/>
    <dgm:cxn modelId="{89DA2E6F-C0CC-4377-97EF-0423ECB24936}" type="presOf" srcId="{F32898ED-A13D-4346-9BCA-A8B2CB265C2C}" destId="{029F8AC6-E119-BE40-9A51-7371E6D1A7C7}" srcOrd="0" destOrd="0" presId="urn:microsoft.com/office/officeart/2005/8/layout/radial4"/>
    <dgm:cxn modelId="{B84F3CEB-4505-4539-A58A-91B8F2641F8E}" type="presOf" srcId="{18E44411-FC2B-8848-93EE-055D712AABFF}" destId="{A62E753F-B3A7-9A4C-B49A-A44FD47BDE4E}" srcOrd="0" destOrd="0" presId="urn:microsoft.com/office/officeart/2005/8/layout/radial4"/>
    <dgm:cxn modelId="{9D977006-6197-471F-BC44-3E091D210FAD}" type="presParOf" srcId="{A62E753F-B3A7-9A4C-B49A-A44FD47BDE4E}" destId="{070B3215-1C3A-2048-9242-C470301B2EC7}" srcOrd="0" destOrd="0" presId="urn:microsoft.com/office/officeart/2005/8/layout/radial4"/>
    <dgm:cxn modelId="{A6CFBBE0-F2EA-4234-B44E-81664CA8DF80}" type="presParOf" srcId="{A62E753F-B3A7-9A4C-B49A-A44FD47BDE4E}" destId="{EBF5C212-BB64-164B-A6A7-8D7CBC2A76BE}" srcOrd="1" destOrd="0" presId="urn:microsoft.com/office/officeart/2005/8/layout/radial4"/>
    <dgm:cxn modelId="{C62EF1BF-44E1-4E72-BEA4-332A701B1F0C}" type="presParOf" srcId="{A62E753F-B3A7-9A4C-B49A-A44FD47BDE4E}" destId="{5EC77B0C-74DC-7946-9187-186BE2FDF4B7}" srcOrd="2" destOrd="0" presId="urn:microsoft.com/office/officeart/2005/8/layout/radial4"/>
    <dgm:cxn modelId="{D2722D16-C63A-40C3-87D6-23A2771422D2}" type="presParOf" srcId="{A62E753F-B3A7-9A4C-B49A-A44FD47BDE4E}" destId="{F2B3C1EF-C7C3-0D4A-A55F-CD770AC11246}" srcOrd="3" destOrd="0" presId="urn:microsoft.com/office/officeart/2005/8/layout/radial4"/>
    <dgm:cxn modelId="{C58E3EFD-E606-40B5-8955-95E3E66BAABA}" type="presParOf" srcId="{A62E753F-B3A7-9A4C-B49A-A44FD47BDE4E}" destId="{029F8AC6-E119-BE40-9A51-7371E6D1A7C7}" srcOrd="4" destOrd="0" presId="urn:microsoft.com/office/officeart/2005/8/layout/radial4"/>
    <dgm:cxn modelId="{58A73B26-476E-49B6-83C6-91F47FC9A882}" type="presParOf" srcId="{A62E753F-B3A7-9A4C-B49A-A44FD47BDE4E}" destId="{1D3C16DA-69F7-D749-B7EC-D5943930FAE1}" srcOrd="5" destOrd="0" presId="urn:microsoft.com/office/officeart/2005/8/layout/radial4"/>
    <dgm:cxn modelId="{7E79A89B-E44D-40FE-9AD3-120DB691DD6B}" type="presParOf" srcId="{A62E753F-B3A7-9A4C-B49A-A44FD47BDE4E}" destId="{F9A5F542-A445-BB43-9E45-2270E24BF923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C10D50F-3F51-8F4D-81B9-BDE3C7C17073}" type="doc">
      <dgm:prSet loTypeId="urn:microsoft.com/office/officeart/2005/8/layout/pyramid2" loCatId="pyramid" qsTypeId="urn:microsoft.com/office/officeart/2005/8/quickstyle/simple4" qsCatId="simple" csTypeId="urn:microsoft.com/office/officeart/2005/8/colors/accent1_2#1" csCatId="accent1" phldr="1"/>
      <dgm:spPr/>
    </dgm:pt>
    <dgm:pt modelId="{83EB4FF6-DC0E-9C4E-A90F-5FDCEF653A18}">
      <dgm:prSet phldrT="[Text]"/>
      <dgm:spPr/>
      <dgm:t>
        <a:bodyPr/>
        <a:lstStyle/>
        <a:p>
          <a:r>
            <a:rPr lang="en-US" dirty="0" smtClean="0"/>
            <a:t>Pressure</a:t>
          </a:r>
          <a:endParaRPr lang="en-US" dirty="0"/>
        </a:p>
      </dgm:t>
    </dgm:pt>
    <dgm:pt modelId="{FA51F426-D04C-5A4C-8030-7B09C24AEA07}" type="parTrans" cxnId="{CA88D60C-5C6F-1044-86AD-772B664E19BC}">
      <dgm:prSet/>
      <dgm:spPr/>
      <dgm:t>
        <a:bodyPr/>
        <a:lstStyle/>
        <a:p>
          <a:endParaRPr lang="en-US"/>
        </a:p>
      </dgm:t>
    </dgm:pt>
    <dgm:pt modelId="{5C862D34-856E-E44B-BB63-30BED3226D65}" type="sibTrans" cxnId="{CA88D60C-5C6F-1044-86AD-772B664E19BC}">
      <dgm:prSet/>
      <dgm:spPr/>
      <dgm:t>
        <a:bodyPr/>
        <a:lstStyle/>
        <a:p>
          <a:endParaRPr lang="en-US"/>
        </a:p>
      </dgm:t>
    </dgm:pt>
    <dgm:pt modelId="{1A22DA70-CC7E-834C-A888-68FFF15AF276}">
      <dgm:prSet phldrT="[Text]"/>
      <dgm:spPr/>
      <dgm:t>
        <a:bodyPr/>
        <a:lstStyle/>
        <a:p>
          <a:r>
            <a:rPr lang="en-US" dirty="0" smtClean="0"/>
            <a:t>Opportunity</a:t>
          </a:r>
          <a:endParaRPr lang="en-US" dirty="0"/>
        </a:p>
      </dgm:t>
    </dgm:pt>
    <dgm:pt modelId="{C44966AB-9E81-FB42-84B4-5ACF2119EF59}" type="parTrans" cxnId="{DC4D9160-BAFA-514D-A72B-FCFDE14FBCFE}">
      <dgm:prSet/>
      <dgm:spPr/>
      <dgm:t>
        <a:bodyPr/>
        <a:lstStyle/>
        <a:p>
          <a:endParaRPr lang="en-US"/>
        </a:p>
      </dgm:t>
    </dgm:pt>
    <dgm:pt modelId="{48EB5CB5-C9BB-2E41-A9C5-3DB88D638DCC}" type="sibTrans" cxnId="{DC4D9160-BAFA-514D-A72B-FCFDE14FBCFE}">
      <dgm:prSet/>
      <dgm:spPr/>
      <dgm:t>
        <a:bodyPr/>
        <a:lstStyle/>
        <a:p>
          <a:endParaRPr lang="en-US"/>
        </a:p>
      </dgm:t>
    </dgm:pt>
    <dgm:pt modelId="{1437FF05-AD0C-414C-98EC-C646E2C8A054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Rationalization</a:t>
          </a:r>
          <a:endParaRPr lang="en-US" b="1" dirty="0">
            <a:solidFill>
              <a:schemeClr val="tx1"/>
            </a:solidFill>
          </a:endParaRPr>
        </a:p>
      </dgm:t>
    </dgm:pt>
    <dgm:pt modelId="{EDA1A424-AC7D-3A4B-9B9F-D2B10E05C878}" type="parTrans" cxnId="{0A1343BC-E68C-2842-B3CA-54469B55F012}">
      <dgm:prSet/>
      <dgm:spPr/>
      <dgm:t>
        <a:bodyPr/>
        <a:lstStyle/>
        <a:p>
          <a:endParaRPr lang="en-US"/>
        </a:p>
      </dgm:t>
    </dgm:pt>
    <dgm:pt modelId="{39FDE88F-797B-CB47-AD54-ACD49C10D575}" type="sibTrans" cxnId="{0A1343BC-E68C-2842-B3CA-54469B55F012}">
      <dgm:prSet/>
      <dgm:spPr/>
      <dgm:t>
        <a:bodyPr/>
        <a:lstStyle/>
        <a:p>
          <a:endParaRPr lang="en-US"/>
        </a:p>
      </dgm:t>
    </dgm:pt>
    <dgm:pt modelId="{2593054D-4479-1A44-943E-2F9AA40BD5BA}" type="pres">
      <dgm:prSet presAssocID="{6C10D50F-3F51-8F4D-81B9-BDE3C7C17073}" presName="compositeShape" presStyleCnt="0">
        <dgm:presLayoutVars>
          <dgm:dir/>
          <dgm:resizeHandles/>
        </dgm:presLayoutVars>
      </dgm:prSet>
      <dgm:spPr/>
    </dgm:pt>
    <dgm:pt modelId="{C8BDFAF1-BE57-E645-A370-1024D28597E7}" type="pres">
      <dgm:prSet presAssocID="{6C10D50F-3F51-8F4D-81B9-BDE3C7C17073}" presName="pyramid" presStyleLbl="node1" presStyleIdx="0" presStyleCnt="1" custLinFactNeighborX="-621" custLinFactNeighborY="668"/>
      <dgm:spPr/>
      <dgm:t>
        <a:bodyPr/>
        <a:lstStyle/>
        <a:p>
          <a:endParaRPr lang="en-GB"/>
        </a:p>
      </dgm:t>
    </dgm:pt>
    <dgm:pt modelId="{B4C1BE8A-A6B7-5C49-B1BE-B3505252DF60}" type="pres">
      <dgm:prSet presAssocID="{6C10D50F-3F51-8F4D-81B9-BDE3C7C17073}" presName="theList" presStyleCnt="0"/>
      <dgm:spPr/>
    </dgm:pt>
    <dgm:pt modelId="{81789577-C556-AD48-B058-62D29112F2C3}" type="pres">
      <dgm:prSet presAssocID="{83EB4FF6-DC0E-9C4E-A90F-5FDCEF653A18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34D864-1F4A-0049-89AF-028453E4CE63}" type="pres">
      <dgm:prSet presAssocID="{83EB4FF6-DC0E-9C4E-A90F-5FDCEF653A18}" presName="aSpace" presStyleCnt="0"/>
      <dgm:spPr/>
    </dgm:pt>
    <dgm:pt modelId="{12C0B5BB-B966-2D4F-9D4E-BE7DD7BDC5BF}" type="pres">
      <dgm:prSet presAssocID="{1A22DA70-CC7E-834C-A888-68FFF15AF276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C599BD-020C-D84B-803B-B190DBA53CB5}" type="pres">
      <dgm:prSet presAssocID="{1A22DA70-CC7E-834C-A888-68FFF15AF276}" presName="aSpace" presStyleCnt="0"/>
      <dgm:spPr/>
    </dgm:pt>
    <dgm:pt modelId="{7719E80A-7846-4D4C-AD3D-7013A99B1F79}" type="pres">
      <dgm:prSet presAssocID="{1437FF05-AD0C-414C-98EC-C646E2C8A054}" presName="aNode" presStyleLbl="fgAcc1" presStyleIdx="2" presStyleCnt="3" custLinFactNeighborX="1432" custLinFactNeighborY="-618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4E0850-44E0-6A4A-BD2C-51A4688C3378}" type="pres">
      <dgm:prSet presAssocID="{1437FF05-AD0C-414C-98EC-C646E2C8A054}" presName="aSpace" presStyleCnt="0"/>
      <dgm:spPr/>
    </dgm:pt>
  </dgm:ptLst>
  <dgm:cxnLst>
    <dgm:cxn modelId="{21CB435F-99AA-49E0-B83E-F82EEF2DB85F}" type="presOf" srcId="{6C10D50F-3F51-8F4D-81B9-BDE3C7C17073}" destId="{2593054D-4479-1A44-943E-2F9AA40BD5BA}" srcOrd="0" destOrd="0" presId="urn:microsoft.com/office/officeart/2005/8/layout/pyramid2"/>
    <dgm:cxn modelId="{0933CD29-7052-4745-A9DC-0F1BA278C544}" type="presOf" srcId="{83EB4FF6-DC0E-9C4E-A90F-5FDCEF653A18}" destId="{81789577-C556-AD48-B058-62D29112F2C3}" srcOrd="0" destOrd="0" presId="urn:microsoft.com/office/officeart/2005/8/layout/pyramid2"/>
    <dgm:cxn modelId="{0A1343BC-E68C-2842-B3CA-54469B55F012}" srcId="{6C10D50F-3F51-8F4D-81B9-BDE3C7C17073}" destId="{1437FF05-AD0C-414C-98EC-C646E2C8A054}" srcOrd="2" destOrd="0" parTransId="{EDA1A424-AC7D-3A4B-9B9F-D2B10E05C878}" sibTransId="{39FDE88F-797B-CB47-AD54-ACD49C10D575}"/>
    <dgm:cxn modelId="{928F7B00-3EE8-47E4-B556-47199E8B7FAA}" type="presOf" srcId="{1A22DA70-CC7E-834C-A888-68FFF15AF276}" destId="{12C0B5BB-B966-2D4F-9D4E-BE7DD7BDC5BF}" srcOrd="0" destOrd="0" presId="urn:microsoft.com/office/officeart/2005/8/layout/pyramid2"/>
    <dgm:cxn modelId="{DC4D9160-BAFA-514D-A72B-FCFDE14FBCFE}" srcId="{6C10D50F-3F51-8F4D-81B9-BDE3C7C17073}" destId="{1A22DA70-CC7E-834C-A888-68FFF15AF276}" srcOrd="1" destOrd="0" parTransId="{C44966AB-9E81-FB42-84B4-5ACF2119EF59}" sibTransId="{48EB5CB5-C9BB-2E41-A9C5-3DB88D638DCC}"/>
    <dgm:cxn modelId="{C3B3607A-2D2A-4312-933F-A4499BD935E1}" type="presOf" srcId="{1437FF05-AD0C-414C-98EC-C646E2C8A054}" destId="{7719E80A-7846-4D4C-AD3D-7013A99B1F79}" srcOrd="0" destOrd="0" presId="urn:microsoft.com/office/officeart/2005/8/layout/pyramid2"/>
    <dgm:cxn modelId="{CA88D60C-5C6F-1044-86AD-772B664E19BC}" srcId="{6C10D50F-3F51-8F4D-81B9-BDE3C7C17073}" destId="{83EB4FF6-DC0E-9C4E-A90F-5FDCEF653A18}" srcOrd="0" destOrd="0" parTransId="{FA51F426-D04C-5A4C-8030-7B09C24AEA07}" sibTransId="{5C862D34-856E-E44B-BB63-30BED3226D65}"/>
    <dgm:cxn modelId="{66E5F146-722B-4C13-83CC-81F5BAE9EACF}" type="presParOf" srcId="{2593054D-4479-1A44-943E-2F9AA40BD5BA}" destId="{C8BDFAF1-BE57-E645-A370-1024D28597E7}" srcOrd="0" destOrd="0" presId="urn:microsoft.com/office/officeart/2005/8/layout/pyramid2"/>
    <dgm:cxn modelId="{0F3D814A-235C-4C0F-81A8-0DE65CACD3FB}" type="presParOf" srcId="{2593054D-4479-1A44-943E-2F9AA40BD5BA}" destId="{B4C1BE8A-A6B7-5C49-B1BE-B3505252DF60}" srcOrd="1" destOrd="0" presId="urn:microsoft.com/office/officeart/2005/8/layout/pyramid2"/>
    <dgm:cxn modelId="{F2341C0D-DED6-4C07-9D6B-8588F74730C9}" type="presParOf" srcId="{B4C1BE8A-A6B7-5C49-B1BE-B3505252DF60}" destId="{81789577-C556-AD48-B058-62D29112F2C3}" srcOrd="0" destOrd="0" presId="urn:microsoft.com/office/officeart/2005/8/layout/pyramid2"/>
    <dgm:cxn modelId="{D7121B0A-5B83-43DC-9633-8FC25310C9E9}" type="presParOf" srcId="{B4C1BE8A-A6B7-5C49-B1BE-B3505252DF60}" destId="{1034D864-1F4A-0049-89AF-028453E4CE63}" srcOrd="1" destOrd="0" presId="urn:microsoft.com/office/officeart/2005/8/layout/pyramid2"/>
    <dgm:cxn modelId="{A6607B1C-6588-4112-A039-B35092B62A5D}" type="presParOf" srcId="{B4C1BE8A-A6B7-5C49-B1BE-B3505252DF60}" destId="{12C0B5BB-B966-2D4F-9D4E-BE7DD7BDC5BF}" srcOrd="2" destOrd="0" presId="urn:microsoft.com/office/officeart/2005/8/layout/pyramid2"/>
    <dgm:cxn modelId="{2688D742-2A1F-4F11-BA4F-B8D507DE7245}" type="presParOf" srcId="{B4C1BE8A-A6B7-5C49-B1BE-B3505252DF60}" destId="{F9C599BD-020C-D84B-803B-B190DBA53CB5}" srcOrd="3" destOrd="0" presId="urn:microsoft.com/office/officeart/2005/8/layout/pyramid2"/>
    <dgm:cxn modelId="{53ABBB50-7E94-403E-8718-0F6C0DA460E7}" type="presParOf" srcId="{B4C1BE8A-A6B7-5C49-B1BE-B3505252DF60}" destId="{7719E80A-7846-4D4C-AD3D-7013A99B1F79}" srcOrd="4" destOrd="0" presId="urn:microsoft.com/office/officeart/2005/8/layout/pyramid2"/>
    <dgm:cxn modelId="{338AA862-0774-4280-9230-9C87FE0DC779}" type="presParOf" srcId="{B4C1BE8A-A6B7-5C49-B1BE-B3505252DF60}" destId="{AC4E0850-44E0-6A4A-BD2C-51A4688C3378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8E44411-FC2B-8848-93EE-055D712AABFF}" type="doc">
      <dgm:prSet loTypeId="urn:microsoft.com/office/officeart/2005/8/layout/radial4" loCatId="relationship" qsTypeId="urn:microsoft.com/office/officeart/2005/8/quickstyle/3D5" qsCatId="3D" csTypeId="urn:microsoft.com/office/officeart/2005/8/colors/accent1_2#5" csCatId="accent1" phldr="1"/>
      <dgm:spPr/>
      <dgm:t>
        <a:bodyPr/>
        <a:lstStyle/>
        <a:p>
          <a:endParaRPr lang="en-US"/>
        </a:p>
      </dgm:t>
    </dgm:pt>
    <dgm:pt modelId="{36667816-E41D-A140-8CFF-F09A19C515BD}">
      <dgm:prSet phldrT="[Text]"/>
      <dgm:spPr/>
      <dgm:t>
        <a:bodyPr/>
        <a:lstStyle/>
        <a:p>
          <a:r>
            <a:rPr lang="en-US" dirty="0" smtClean="0"/>
            <a:t>Rationalization</a:t>
          </a:r>
          <a:endParaRPr lang="en-US" dirty="0"/>
        </a:p>
      </dgm:t>
    </dgm:pt>
    <dgm:pt modelId="{8FE5FDAC-E22E-F94D-B134-FA26B781CFAB}" type="parTrans" cxnId="{2AD50524-D6D8-B148-8FE4-5A94B006FF0C}">
      <dgm:prSet/>
      <dgm:spPr/>
      <dgm:t>
        <a:bodyPr/>
        <a:lstStyle/>
        <a:p>
          <a:endParaRPr lang="en-US"/>
        </a:p>
      </dgm:t>
    </dgm:pt>
    <dgm:pt modelId="{79E3742A-C78A-9046-9844-22F54A1C34DE}" type="sibTrans" cxnId="{2AD50524-D6D8-B148-8FE4-5A94B006FF0C}">
      <dgm:prSet/>
      <dgm:spPr/>
      <dgm:t>
        <a:bodyPr/>
        <a:lstStyle/>
        <a:p>
          <a:endParaRPr lang="en-US"/>
        </a:p>
      </dgm:t>
    </dgm:pt>
    <dgm:pt modelId="{50914DB8-6CD9-934F-A470-775D612BC4CF}">
      <dgm:prSet phldrT="[Text]"/>
      <dgm:spPr/>
      <dgm:t>
        <a:bodyPr/>
        <a:lstStyle/>
        <a:p>
          <a:r>
            <a:rPr lang="en-US" dirty="0" smtClean="0"/>
            <a:t>Justification</a:t>
          </a:r>
          <a:endParaRPr lang="en-US" dirty="0"/>
        </a:p>
      </dgm:t>
    </dgm:pt>
    <dgm:pt modelId="{C2F1D33E-C744-8149-A028-923AF6E234C1}" type="parTrans" cxnId="{296937B5-9392-CE4B-B680-B9B523BA1106}">
      <dgm:prSet/>
      <dgm:spPr/>
      <dgm:t>
        <a:bodyPr/>
        <a:lstStyle/>
        <a:p>
          <a:endParaRPr lang="en-US"/>
        </a:p>
      </dgm:t>
    </dgm:pt>
    <dgm:pt modelId="{B07916C8-E724-F846-A5A7-3705B0ACEA70}" type="sibTrans" cxnId="{296937B5-9392-CE4B-B680-B9B523BA1106}">
      <dgm:prSet/>
      <dgm:spPr/>
      <dgm:t>
        <a:bodyPr/>
        <a:lstStyle/>
        <a:p>
          <a:endParaRPr lang="en-US"/>
        </a:p>
      </dgm:t>
    </dgm:pt>
    <dgm:pt modelId="{F32898ED-A13D-4346-9BCA-A8B2CB265C2C}">
      <dgm:prSet phldrT="[Text]"/>
      <dgm:spPr/>
      <dgm:t>
        <a:bodyPr/>
        <a:lstStyle/>
        <a:p>
          <a:r>
            <a:rPr lang="en-US" dirty="0" smtClean="0"/>
            <a:t>Attitude</a:t>
          </a:r>
          <a:endParaRPr lang="en-US" dirty="0"/>
        </a:p>
      </dgm:t>
    </dgm:pt>
    <dgm:pt modelId="{401CFAC1-6399-E84B-B4BE-02834EF2C01D}" type="parTrans" cxnId="{E317500A-1A1E-FE43-B0F6-79AF81750C83}">
      <dgm:prSet/>
      <dgm:spPr/>
      <dgm:t>
        <a:bodyPr/>
        <a:lstStyle/>
        <a:p>
          <a:endParaRPr lang="en-US"/>
        </a:p>
      </dgm:t>
    </dgm:pt>
    <dgm:pt modelId="{9E6301F7-14D7-8F49-9D78-CA8AA7EBC7B8}" type="sibTrans" cxnId="{E317500A-1A1E-FE43-B0F6-79AF81750C83}">
      <dgm:prSet/>
      <dgm:spPr/>
      <dgm:t>
        <a:bodyPr/>
        <a:lstStyle/>
        <a:p>
          <a:endParaRPr lang="en-US"/>
        </a:p>
      </dgm:t>
    </dgm:pt>
    <dgm:pt modelId="{EA7C11A8-2A66-F247-8FE0-46ECDB1C55D8}">
      <dgm:prSet phldrT="[Text]"/>
      <dgm:spPr/>
      <dgm:t>
        <a:bodyPr/>
        <a:lstStyle/>
        <a:p>
          <a:r>
            <a:rPr lang="en-US" dirty="0" smtClean="0"/>
            <a:t>Lack of </a:t>
          </a:r>
          <a:r>
            <a:rPr lang="en-US" dirty="0" err="1" smtClean="0"/>
            <a:t>Peronal</a:t>
          </a:r>
          <a:r>
            <a:rPr lang="en-US" dirty="0" smtClean="0"/>
            <a:t> Integrity</a:t>
          </a:r>
          <a:endParaRPr lang="en-US" dirty="0"/>
        </a:p>
      </dgm:t>
    </dgm:pt>
    <dgm:pt modelId="{BCC4266B-FB70-2843-AC17-ADD555861AE6}" type="parTrans" cxnId="{3A3F8654-FC1A-214F-9D81-C76B04DAE77F}">
      <dgm:prSet/>
      <dgm:spPr/>
      <dgm:t>
        <a:bodyPr/>
        <a:lstStyle/>
        <a:p>
          <a:endParaRPr lang="en-US"/>
        </a:p>
      </dgm:t>
    </dgm:pt>
    <dgm:pt modelId="{BBACC77E-3E61-A04E-AC37-1BBC31B444DA}" type="sibTrans" cxnId="{3A3F8654-FC1A-214F-9D81-C76B04DAE77F}">
      <dgm:prSet/>
      <dgm:spPr/>
      <dgm:t>
        <a:bodyPr/>
        <a:lstStyle/>
        <a:p>
          <a:endParaRPr lang="en-US"/>
        </a:p>
      </dgm:t>
    </dgm:pt>
    <dgm:pt modelId="{A62E753F-B3A7-9A4C-B49A-A44FD47BDE4E}" type="pres">
      <dgm:prSet presAssocID="{18E44411-FC2B-8848-93EE-055D712AABF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70B3215-1C3A-2048-9242-C470301B2EC7}" type="pres">
      <dgm:prSet presAssocID="{36667816-E41D-A140-8CFF-F09A19C515BD}" presName="centerShape" presStyleLbl="node0" presStyleIdx="0" presStyleCnt="1" custLinFactNeighborY="440"/>
      <dgm:spPr/>
      <dgm:t>
        <a:bodyPr/>
        <a:lstStyle/>
        <a:p>
          <a:endParaRPr lang="en-US"/>
        </a:p>
      </dgm:t>
    </dgm:pt>
    <dgm:pt modelId="{EBF5C212-BB64-164B-A6A7-8D7CBC2A76BE}" type="pres">
      <dgm:prSet presAssocID="{C2F1D33E-C744-8149-A028-923AF6E234C1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5EC77B0C-74DC-7946-9187-186BE2FDF4B7}" type="pres">
      <dgm:prSet presAssocID="{50914DB8-6CD9-934F-A470-775D612BC4C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B3C1EF-C7C3-0D4A-A55F-CD770AC11246}" type="pres">
      <dgm:prSet presAssocID="{401CFAC1-6399-E84B-B4BE-02834EF2C01D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029F8AC6-E119-BE40-9A51-7371E6D1A7C7}" type="pres">
      <dgm:prSet presAssocID="{F32898ED-A13D-4346-9BCA-A8B2CB265C2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3C16DA-69F7-D749-B7EC-D5943930FAE1}" type="pres">
      <dgm:prSet presAssocID="{BCC4266B-FB70-2843-AC17-ADD555861AE6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F9A5F542-A445-BB43-9E45-2270E24BF923}" type="pres">
      <dgm:prSet presAssocID="{EA7C11A8-2A66-F247-8FE0-46ECDB1C55D8}" presName="node" presStyleLbl="node1" presStyleIdx="2" presStyleCnt="3" custRadScaleRad="106877" custRadScaleInc="-30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DE3CA98-2D3E-4A23-B1B7-A21996ADDE1A}" type="presOf" srcId="{F32898ED-A13D-4346-9BCA-A8B2CB265C2C}" destId="{029F8AC6-E119-BE40-9A51-7371E6D1A7C7}" srcOrd="0" destOrd="0" presId="urn:microsoft.com/office/officeart/2005/8/layout/radial4"/>
    <dgm:cxn modelId="{F5F3644F-D13F-4BFC-8A03-B829A95FED29}" type="presOf" srcId="{EA7C11A8-2A66-F247-8FE0-46ECDB1C55D8}" destId="{F9A5F542-A445-BB43-9E45-2270E24BF923}" srcOrd="0" destOrd="0" presId="urn:microsoft.com/office/officeart/2005/8/layout/radial4"/>
    <dgm:cxn modelId="{296937B5-9392-CE4B-B680-B9B523BA1106}" srcId="{36667816-E41D-A140-8CFF-F09A19C515BD}" destId="{50914DB8-6CD9-934F-A470-775D612BC4CF}" srcOrd="0" destOrd="0" parTransId="{C2F1D33E-C744-8149-A028-923AF6E234C1}" sibTransId="{B07916C8-E724-F846-A5A7-3705B0ACEA70}"/>
    <dgm:cxn modelId="{51DF0C08-1921-40BD-9BCF-65D505465CBB}" type="presOf" srcId="{C2F1D33E-C744-8149-A028-923AF6E234C1}" destId="{EBF5C212-BB64-164B-A6A7-8D7CBC2A76BE}" srcOrd="0" destOrd="0" presId="urn:microsoft.com/office/officeart/2005/8/layout/radial4"/>
    <dgm:cxn modelId="{E317500A-1A1E-FE43-B0F6-79AF81750C83}" srcId="{36667816-E41D-A140-8CFF-F09A19C515BD}" destId="{F32898ED-A13D-4346-9BCA-A8B2CB265C2C}" srcOrd="1" destOrd="0" parTransId="{401CFAC1-6399-E84B-B4BE-02834EF2C01D}" sibTransId="{9E6301F7-14D7-8F49-9D78-CA8AA7EBC7B8}"/>
    <dgm:cxn modelId="{27EF4B06-1A9B-49F0-9D23-B87136F18223}" type="presOf" srcId="{401CFAC1-6399-E84B-B4BE-02834EF2C01D}" destId="{F2B3C1EF-C7C3-0D4A-A55F-CD770AC11246}" srcOrd="0" destOrd="0" presId="urn:microsoft.com/office/officeart/2005/8/layout/radial4"/>
    <dgm:cxn modelId="{4907B836-D0EC-428F-B35C-B1B54F585D2F}" type="presOf" srcId="{50914DB8-6CD9-934F-A470-775D612BC4CF}" destId="{5EC77B0C-74DC-7946-9187-186BE2FDF4B7}" srcOrd="0" destOrd="0" presId="urn:microsoft.com/office/officeart/2005/8/layout/radial4"/>
    <dgm:cxn modelId="{D8457BBC-2A35-41B0-B8F1-8E59017BB5A9}" type="presOf" srcId="{36667816-E41D-A140-8CFF-F09A19C515BD}" destId="{070B3215-1C3A-2048-9242-C470301B2EC7}" srcOrd="0" destOrd="0" presId="urn:microsoft.com/office/officeart/2005/8/layout/radial4"/>
    <dgm:cxn modelId="{6809E4AD-672D-4248-87C0-0C3BAB3D0844}" type="presOf" srcId="{18E44411-FC2B-8848-93EE-055D712AABFF}" destId="{A62E753F-B3A7-9A4C-B49A-A44FD47BDE4E}" srcOrd="0" destOrd="0" presId="urn:microsoft.com/office/officeart/2005/8/layout/radial4"/>
    <dgm:cxn modelId="{2AD50524-D6D8-B148-8FE4-5A94B006FF0C}" srcId="{18E44411-FC2B-8848-93EE-055D712AABFF}" destId="{36667816-E41D-A140-8CFF-F09A19C515BD}" srcOrd="0" destOrd="0" parTransId="{8FE5FDAC-E22E-F94D-B134-FA26B781CFAB}" sibTransId="{79E3742A-C78A-9046-9844-22F54A1C34DE}"/>
    <dgm:cxn modelId="{3A3F8654-FC1A-214F-9D81-C76B04DAE77F}" srcId="{36667816-E41D-A140-8CFF-F09A19C515BD}" destId="{EA7C11A8-2A66-F247-8FE0-46ECDB1C55D8}" srcOrd="2" destOrd="0" parTransId="{BCC4266B-FB70-2843-AC17-ADD555861AE6}" sibTransId="{BBACC77E-3E61-A04E-AC37-1BBC31B444DA}"/>
    <dgm:cxn modelId="{E4678696-DEB3-4B9A-A619-1F38CAE89AD6}" type="presOf" srcId="{BCC4266B-FB70-2843-AC17-ADD555861AE6}" destId="{1D3C16DA-69F7-D749-B7EC-D5943930FAE1}" srcOrd="0" destOrd="0" presId="urn:microsoft.com/office/officeart/2005/8/layout/radial4"/>
    <dgm:cxn modelId="{555D68FB-7420-47C6-8CCA-69A1BF2F5950}" type="presParOf" srcId="{A62E753F-B3A7-9A4C-B49A-A44FD47BDE4E}" destId="{070B3215-1C3A-2048-9242-C470301B2EC7}" srcOrd="0" destOrd="0" presId="urn:microsoft.com/office/officeart/2005/8/layout/radial4"/>
    <dgm:cxn modelId="{252269C2-753C-4D76-8C9A-5DEFA6CE8064}" type="presParOf" srcId="{A62E753F-B3A7-9A4C-B49A-A44FD47BDE4E}" destId="{EBF5C212-BB64-164B-A6A7-8D7CBC2A76BE}" srcOrd="1" destOrd="0" presId="urn:microsoft.com/office/officeart/2005/8/layout/radial4"/>
    <dgm:cxn modelId="{240437E8-15EB-48F4-B34C-9EAEBED90563}" type="presParOf" srcId="{A62E753F-B3A7-9A4C-B49A-A44FD47BDE4E}" destId="{5EC77B0C-74DC-7946-9187-186BE2FDF4B7}" srcOrd="2" destOrd="0" presId="urn:microsoft.com/office/officeart/2005/8/layout/radial4"/>
    <dgm:cxn modelId="{0EA4EE82-F1C4-4E21-B9FC-EC51ED55C40E}" type="presParOf" srcId="{A62E753F-B3A7-9A4C-B49A-A44FD47BDE4E}" destId="{F2B3C1EF-C7C3-0D4A-A55F-CD770AC11246}" srcOrd="3" destOrd="0" presId="urn:microsoft.com/office/officeart/2005/8/layout/radial4"/>
    <dgm:cxn modelId="{8E81448C-3580-497C-A146-ED2142EF089C}" type="presParOf" srcId="{A62E753F-B3A7-9A4C-B49A-A44FD47BDE4E}" destId="{029F8AC6-E119-BE40-9A51-7371E6D1A7C7}" srcOrd="4" destOrd="0" presId="urn:microsoft.com/office/officeart/2005/8/layout/radial4"/>
    <dgm:cxn modelId="{2D523D26-719A-4FD9-BDC6-225F7BFAC466}" type="presParOf" srcId="{A62E753F-B3A7-9A4C-B49A-A44FD47BDE4E}" destId="{1D3C16DA-69F7-D749-B7EC-D5943930FAE1}" srcOrd="5" destOrd="0" presId="urn:microsoft.com/office/officeart/2005/8/layout/radial4"/>
    <dgm:cxn modelId="{CCAD9011-5EE5-4B8A-8463-CC8F6593368B}" type="presParOf" srcId="{A62E753F-B3A7-9A4C-B49A-A44FD47BDE4E}" destId="{F9A5F542-A445-BB43-9E45-2270E24BF923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F7AAA5E-29C1-4B92-957D-4943E4D2BE56}" type="datetimeFigureOut">
              <a:rPr lang="en-US"/>
              <a:pPr>
                <a:defRPr/>
              </a:pPr>
              <a:t>5/6/2014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7045E9F-1AD6-4ECA-8BCE-7AD03A28C8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08320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D559750-F376-4CEE-8E87-9A1F346F5819}" type="datetimeFigureOut">
              <a:rPr lang="en-US"/>
              <a:pPr>
                <a:defRPr/>
              </a:pPr>
              <a:t>5/6/2014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4475B1C-5A5D-414B-A13F-E5E6B6C60A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37708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475B1C-5A5D-414B-A13F-E5E6B6C60A3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1418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188" y="188913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2012 Pearson Education, Inc. publishing as Prentice Hall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5-</a:t>
            </a:r>
            <a:fld id="{93AE36BE-6B63-4255-8E4B-BD3D4F80F1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274320" rIns="274320" bIns="274320" rtlCol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188" y="188913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2012 Pearson Education, Inc. publishing as Prentice Hall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E1DD5-5F35-4AFB-A545-9BDD07454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>
            <a:normAutofit/>
          </a:bodyPr>
          <a:lstStyle>
            <a:lvl1pPr marL="0" indent="0" algn="l" defTabSz="914400" rtl="0" eaLnBrk="1" latinLnBrk="0" hangingPunct="1"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>
          <a:xfrm>
            <a:off x="6580188" y="188913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2012 Pearson Education, Inc. publishing as Prentice Hall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>
            <a:normAutofit/>
          </a:bodyPr>
          <a:lstStyle>
            <a:lvl1pPr marL="0" indent="0" algn="l" defTabSz="914400" rtl="0" eaLnBrk="1" latinLnBrk="0" hangingPunct="1"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>
          <a:xfrm>
            <a:off x="6580188" y="188913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2012 Pearson Education, Inc. publishing as Prentice Hall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>
            <a:normAutofit/>
          </a:bodyPr>
          <a:lstStyle>
            <a:lvl1pPr marL="0" indent="0" algn="l" defTabSz="914400" rtl="0" eaLnBrk="1" latinLnBrk="0" hangingPunct="1"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6"/>
          </p:nvPr>
        </p:nvSpPr>
        <p:spPr>
          <a:xfrm>
            <a:off x="6580188" y="188913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2012 Pearson Education, Inc. publishing as Prentice Hall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188" y="188913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2012 Pearson Education, Inc. publishing as Prentice Hall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BEFC2-5C39-46A0-9E67-D2469EB4CA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188" y="188913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2012 Pearson Education, Inc. publishing as Prentice Hall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6BBB2-FD94-4944-98AB-DA144CE099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2012 Pearson Education, Inc. publishing as Prentice Hall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5-</a:t>
            </a:r>
            <a:fld id="{A4A9576E-8C44-4841-9C47-2631AE9168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2012 Pearson Education, Inc. publishing as Prentice Hall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rtlCol="0" anchor="b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ctr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188" y="188913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2012 Pearson Education, Inc. publishing as Prentice Hall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172DA-9ACE-46DF-A3FA-35DE8A7CF6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2012 Pearson Education, Inc. publishing as Prentice Hall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8C6CA-FD63-436B-B90C-EC01ECF800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>
            <a:off x="1211263" y="2905125"/>
            <a:ext cx="338455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1"/>
          <p:cNvCxnSpPr/>
          <p:nvPr/>
        </p:nvCxnSpPr>
        <p:spPr>
          <a:xfrm>
            <a:off x="5238750" y="2905125"/>
            <a:ext cx="3382963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12"/>
          <p:cNvCxnSpPr/>
          <p:nvPr/>
        </p:nvCxnSpPr>
        <p:spPr>
          <a:xfrm>
            <a:off x="1211263" y="2905125"/>
            <a:ext cx="338455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3"/>
          <p:cNvCxnSpPr/>
          <p:nvPr/>
        </p:nvCxnSpPr>
        <p:spPr>
          <a:xfrm>
            <a:off x="5238750" y="2905125"/>
            <a:ext cx="3382963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4"/>
          <p:cNvCxnSpPr/>
          <p:nvPr/>
        </p:nvCxnSpPr>
        <p:spPr>
          <a:xfrm>
            <a:off x="1211263" y="2905125"/>
            <a:ext cx="338455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5"/>
          <p:cNvCxnSpPr/>
          <p:nvPr/>
        </p:nvCxnSpPr>
        <p:spPr>
          <a:xfrm>
            <a:off x="5238750" y="2905125"/>
            <a:ext cx="3382963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188" y="188913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775" y="188913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2012 Pearson Education, Inc. publishing as Prentice Hall</a:t>
            </a:r>
            <a:endParaRPr lang="en-US"/>
          </a:p>
        </p:txBody>
      </p:sp>
      <p:sp>
        <p:nvSpPr>
          <p:cNvPr id="15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D0916-62EE-4175-A99E-1B09049CAD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0188" y="188913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2012 Pearson Education, Inc. publishing as Prentice Hall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5FF94-D272-4216-9831-0912E185F2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580188" y="188913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2012 Pearson Education, Inc. publishing as Prentice Hall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A4F67-5449-42C3-8FCB-DD626077E1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274320" rIns="274320" bIns="2743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188" y="188913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2012 Pearson Education, Inc. publishing as Prentice Hall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6093F-5672-4A84-BE44-3BBA623BE4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209550"/>
            <a:ext cx="8913813" cy="9144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vert="horz" wrap="square" lIns="1188720" tIns="45720" rIns="2743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1519238"/>
            <a:ext cx="7610475" cy="435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688" y="6310313"/>
            <a:ext cx="5503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Copyright © 2012 Pearson Education, Inc. publishing as Prentice Hall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713" y="6310313"/>
            <a:ext cx="673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5-</a:t>
            </a:r>
            <a:fld id="{4E074146-6348-4154-BBCC-0BE209A234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563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438"/>
            <a:ext cx="7999413" cy="18256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  <p:sldLayoutId id="2147483759" r:id="rId13"/>
    <p:sldLayoutId id="2147483760" r:id="rId14"/>
    <p:sldLayoutId id="2147483761" r:id="rId1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Font typeface="Wingdings 2" pitchFamily="18" charset="2"/>
        <a:buChar char=""/>
        <a:defRPr sz="2000" kern="1200">
          <a:solidFill>
            <a:srgbClr val="595959"/>
          </a:solidFill>
          <a:latin typeface="+mn-lt"/>
          <a:ea typeface="+mn-ea"/>
          <a:cs typeface="+mn-cs"/>
        </a:defRPr>
      </a:lvl1pPr>
      <a:lvl2pPr marL="685800" indent="-336550" algn="l" rtl="0" eaLnBrk="0" fontAlgn="base" hangingPunct="0">
        <a:spcBef>
          <a:spcPts val="600"/>
        </a:spcBef>
        <a:spcAft>
          <a:spcPct val="0"/>
        </a:spcAft>
        <a:buClr>
          <a:srgbClr val="163E50"/>
        </a:buClr>
        <a:buFont typeface="Wingdings 2" pitchFamily="18" charset="2"/>
        <a:buChar char=""/>
        <a:defRPr kern="1200">
          <a:solidFill>
            <a:srgbClr val="595959"/>
          </a:solidFill>
          <a:latin typeface="+mn-lt"/>
          <a:ea typeface="+mn-ea"/>
          <a:cs typeface="+mn-cs"/>
        </a:defRPr>
      </a:lvl2pPr>
      <a:lvl3pPr marL="1035050" indent="-3492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Font typeface="Wingdings 2" pitchFamily="18" charset="2"/>
        <a:buChar char=""/>
        <a:defRPr kern="1200">
          <a:solidFill>
            <a:srgbClr val="595959"/>
          </a:solidFill>
          <a:latin typeface="+mn-lt"/>
          <a:ea typeface="+mn-ea"/>
          <a:cs typeface="+mn-cs"/>
        </a:defRPr>
      </a:lvl3pPr>
      <a:lvl4pPr marL="1371600" indent="-336550" algn="l" rtl="0" eaLnBrk="0" fontAlgn="base" hangingPunct="0">
        <a:spcBef>
          <a:spcPts val="600"/>
        </a:spcBef>
        <a:spcAft>
          <a:spcPct val="0"/>
        </a:spcAft>
        <a:buClr>
          <a:srgbClr val="163E50"/>
        </a:buClr>
        <a:buFont typeface="Wingdings 2" pitchFamily="18" charset="2"/>
        <a:buChar char=""/>
        <a:defRPr kern="1200">
          <a:solidFill>
            <a:srgbClr val="595959"/>
          </a:solidFill>
          <a:latin typeface="+mn-lt"/>
          <a:ea typeface="+mn-ea"/>
          <a:cs typeface="+mn-cs"/>
        </a:defRPr>
      </a:lvl4pPr>
      <a:lvl5pPr marL="1720850" indent="-3492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Font typeface="Wingdings 2" pitchFamily="18" charset="2"/>
        <a:buChar char=""/>
        <a:defRPr kern="1200">
          <a:solidFill>
            <a:srgbClr val="59595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openxmlformats.org/officeDocument/2006/relationships/diagramData" Target="../diagrams/data2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microsoft.com/office/2007/relationships/diagramDrawing" Target="../diagrams/drawing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5"/>
          <p:cNvSpPr>
            <a:spLocks noGrp="1"/>
          </p:cNvSpPr>
          <p:nvPr>
            <p:ph type="ctrTitle"/>
          </p:nvPr>
        </p:nvSpPr>
        <p:spPr>
          <a:xfrm>
            <a:off x="504967" y="791570"/>
            <a:ext cx="8352431" cy="2402005"/>
          </a:xfrm>
        </p:spPr>
        <p:txBody>
          <a:bodyPr/>
          <a:lstStyle/>
          <a:p>
            <a:pPr eaLnBrk="1" hangingPunct="1"/>
            <a:r>
              <a:rPr lang="en-US" dirty="0" smtClean="0"/>
              <a:t>Studies in Accounting Information Systems 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66688" y="3309582"/>
            <a:ext cx="8001000" cy="9144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1"/>
                </a:solidFill>
              </a:rPr>
              <a:t>Computer Fraud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211888"/>
            <a:ext cx="2133600" cy="301625"/>
          </a:xfrm>
        </p:spPr>
        <p:txBody>
          <a:bodyPr/>
          <a:lstStyle/>
          <a:p>
            <a:pPr>
              <a:defRPr/>
            </a:pPr>
            <a:fld id="{BC421240-AE42-4A2B-92AA-BCB8A6F960F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 b="1" dirty="0" err="1" smtClean="0"/>
              <a:t>Dr</a:t>
            </a:r>
            <a:r>
              <a:rPr lang="en-US" sz="1400" b="1" dirty="0" smtClean="0"/>
              <a:t>: Mohammed </a:t>
            </a:r>
            <a:r>
              <a:rPr lang="en-US" sz="1400" b="1" dirty="0" err="1" smtClean="0"/>
              <a:t>Shanikat</a:t>
            </a:r>
            <a:r>
              <a:rPr lang="en-US" sz="1400" b="1" dirty="0" smtClean="0"/>
              <a:t> , www.mohammedshanikat.synthasite.com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/>
              <a:t>THE FRAUD PROCESS</a:t>
            </a:r>
          </a:p>
        </p:txBody>
      </p:sp>
      <p:sp>
        <p:nvSpPr>
          <p:cNvPr id="167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altLang="ar-JO" b="1" i="1" dirty="0">
                <a:solidFill>
                  <a:schemeClr val="tx1"/>
                </a:solidFill>
              </a:rPr>
              <a:t>Fraud </a:t>
            </a:r>
            <a:r>
              <a:rPr lang="en-US" altLang="ar-JO" dirty="0">
                <a:solidFill>
                  <a:schemeClr val="tx1"/>
                </a:solidFill>
              </a:rPr>
              <a:t>is any and all means a person uses to gain an unfair advantage over another person.</a:t>
            </a:r>
          </a:p>
          <a:p>
            <a:r>
              <a:rPr lang="en-US" altLang="ar-JO" dirty="0">
                <a:solidFill>
                  <a:schemeClr val="tx1"/>
                </a:solidFill>
              </a:rPr>
              <a:t>In most cases, to be considered fraudulent, an act must involve:</a:t>
            </a:r>
          </a:p>
          <a:p>
            <a:pPr lvl="1"/>
            <a:r>
              <a:rPr lang="en-US" altLang="ar-JO" sz="2000" dirty="0">
                <a:solidFill>
                  <a:schemeClr val="tx1"/>
                </a:solidFill>
              </a:rPr>
              <a:t>A false statement (oral or in writing)</a:t>
            </a:r>
          </a:p>
          <a:p>
            <a:pPr lvl="1"/>
            <a:r>
              <a:rPr lang="en-US" altLang="ar-JO" sz="2000" dirty="0">
                <a:solidFill>
                  <a:schemeClr val="tx1"/>
                </a:solidFill>
              </a:rPr>
              <a:t>About a material fact</a:t>
            </a:r>
          </a:p>
          <a:p>
            <a:pPr lvl="1"/>
            <a:r>
              <a:rPr lang="en-US" altLang="ar-JO" sz="2000" dirty="0">
                <a:solidFill>
                  <a:schemeClr val="tx1"/>
                </a:solidFill>
              </a:rPr>
              <a:t>Knowledge that the statement was false when it was uttered (which implies an intent to deceive)</a:t>
            </a:r>
          </a:p>
          <a:p>
            <a:pPr lvl="1"/>
            <a:r>
              <a:rPr lang="en-US" altLang="ar-JO" sz="2000" dirty="0">
                <a:solidFill>
                  <a:schemeClr val="tx1"/>
                </a:solidFill>
              </a:rPr>
              <a:t>A victim relies on the statement</a:t>
            </a:r>
          </a:p>
          <a:p>
            <a:pPr lvl="1"/>
            <a:r>
              <a:rPr lang="en-US" altLang="ar-JO" sz="2000" dirty="0">
                <a:solidFill>
                  <a:schemeClr val="tx1"/>
                </a:solidFill>
              </a:rPr>
              <a:t>And suffers </a:t>
            </a:r>
            <a:r>
              <a:rPr lang="en-US" altLang="ar-JO" sz="2000" dirty="0" smtClean="0">
                <a:solidFill>
                  <a:schemeClr val="tx1"/>
                </a:solidFill>
              </a:rPr>
              <a:t>injury  </a:t>
            </a:r>
            <a:r>
              <a:rPr lang="en-US" altLang="ar-JO" sz="2000" dirty="0">
                <a:solidFill>
                  <a:schemeClr val="tx1"/>
                </a:solidFill>
              </a:rPr>
              <a:t>or loss as a result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53907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79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79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679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679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679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679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679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679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679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62" grpId="0" animBg="1" autoUpdateAnimBg="0"/>
      <p:bldP spid="1679363" grpId="0" build="p" bldLvl="5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/>
              <a:t>THE FRAUD PROCESS</a:t>
            </a:r>
          </a:p>
        </p:txBody>
      </p:sp>
      <p:sp>
        <p:nvSpPr>
          <p:cNvPr id="1681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ar-JO" sz="1800" dirty="0">
                <a:solidFill>
                  <a:schemeClr val="tx1"/>
                </a:solidFill>
              </a:rPr>
              <a:t>Because fraudsters don’t make journal entries to record their frauds, we can only estimate the amount of losses caused by fraudulent acts:</a:t>
            </a:r>
          </a:p>
          <a:p>
            <a:pPr lvl="1">
              <a:lnSpc>
                <a:spcPct val="80000"/>
              </a:lnSpc>
            </a:pPr>
            <a:r>
              <a:rPr lang="en-US" altLang="ar-JO" dirty="0">
                <a:solidFill>
                  <a:schemeClr val="tx1"/>
                </a:solidFill>
              </a:rPr>
              <a:t>The Association of Certified Fraud Examiners (ACFE) estimates that total fraud losses in the United States run around 6% of annual revenues or approximately $660 billion in 2004.</a:t>
            </a:r>
          </a:p>
          <a:p>
            <a:pPr lvl="2">
              <a:lnSpc>
                <a:spcPct val="80000"/>
              </a:lnSpc>
            </a:pPr>
            <a:r>
              <a:rPr lang="en-US" altLang="ar-JO" dirty="0">
                <a:solidFill>
                  <a:schemeClr val="tx1"/>
                </a:solidFill>
              </a:rPr>
              <a:t>More than we spend on education and roads in a year.</a:t>
            </a:r>
          </a:p>
          <a:p>
            <a:pPr lvl="2">
              <a:lnSpc>
                <a:spcPct val="80000"/>
              </a:lnSpc>
            </a:pPr>
            <a:r>
              <a:rPr lang="en-US" altLang="ar-JO" dirty="0">
                <a:solidFill>
                  <a:schemeClr val="tx1"/>
                </a:solidFill>
              </a:rPr>
              <a:t>Six times what we pay for the criminal justice system.</a:t>
            </a:r>
          </a:p>
          <a:p>
            <a:pPr lvl="1">
              <a:lnSpc>
                <a:spcPct val="80000"/>
              </a:lnSpc>
            </a:pPr>
            <a:r>
              <a:rPr lang="en-US" altLang="ar-JO" dirty="0">
                <a:solidFill>
                  <a:schemeClr val="tx1"/>
                </a:solidFill>
              </a:rPr>
              <a:t>Income tax fraud (the difference between what taxpayers owe and what they pay to the government) is estimated to be over $200 billion per year.</a:t>
            </a:r>
          </a:p>
          <a:p>
            <a:pPr lvl="1">
              <a:lnSpc>
                <a:spcPct val="80000"/>
              </a:lnSpc>
            </a:pPr>
            <a:r>
              <a:rPr lang="en-US" altLang="ar-JO" dirty="0">
                <a:solidFill>
                  <a:schemeClr val="tx1"/>
                </a:solidFill>
              </a:rPr>
              <a:t>Fraud in the healthcare industry is estimated to exceed $100 billion a year.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11376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1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81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1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81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1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81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1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81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1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81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1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681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1411" grpId="0" build="p" bldLvl="5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/>
              <a:t>THE FRAUD PROCESS</a:t>
            </a:r>
          </a:p>
        </p:txBody>
      </p:sp>
      <p:sp>
        <p:nvSpPr>
          <p:cNvPr id="1683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Fraud against companies may be committed by an employee or an external party.</a:t>
            </a:r>
          </a:p>
          <a:p>
            <a:pPr lvl="1">
              <a:lnSpc>
                <a:spcPct val="90000"/>
              </a:lnSpc>
            </a:pPr>
            <a:r>
              <a:rPr lang="en-US" altLang="ar-JO" sz="2000" dirty="0">
                <a:solidFill>
                  <a:schemeClr val="tx1"/>
                </a:solidFill>
              </a:rPr>
              <a:t>Former and current employees (called </a:t>
            </a:r>
            <a:r>
              <a:rPr lang="en-US" altLang="ar-JO" sz="2000" b="1" i="1" dirty="0">
                <a:solidFill>
                  <a:schemeClr val="tx1"/>
                </a:solidFill>
              </a:rPr>
              <a:t>knowledgeable insiders</a:t>
            </a:r>
            <a:r>
              <a:rPr lang="en-US" altLang="ar-JO" sz="2000" dirty="0">
                <a:solidFill>
                  <a:schemeClr val="tx1"/>
                </a:solidFill>
              </a:rPr>
              <a:t>) are much more likely than non-employees to perpetrate frauds (and big ones) against companies.</a:t>
            </a:r>
          </a:p>
          <a:p>
            <a:pPr lvl="2">
              <a:lnSpc>
                <a:spcPct val="90000"/>
              </a:lnSpc>
            </a:pPr>
            <a:r>
              <a:rPr lang="en-US" altLang="ar-JO" sz="2000" dirty="0">
                <a:solidFill>
                  <a:schemeClr val="tx1"/>
                </a:solidFill>
              </a:rPr>
              <a:t>Largely owing to their understanding of the company’s systems and its weaknesses, which enables them to commit the fraud and cover their tracks.</a:t>
            </a:r>
          </a:p>
          <a:p>
            <a:pPr lvl="1">
              <a:lnSpc>
                <a:spcPct val="90000"/>
              </a:lnSpc>
            </a:pPr>
            <a:r>
              <a:rPr lang="en-US" altLang="ar-JO" sz="2000" dirty="0">
                <a:solidFill>
                  <a:schemeClr val="tx1"/>
                </a:solidFill>
              </a:rPr>
              <a:t>Organizations must utilize controls to make it difficult for both insiders and outsiders to steal from the company.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92104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3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83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3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83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3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83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3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83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3459" grpId="0" build="p" bldLvl="5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/>
              <a:t>THE FRAUD PROCESS</a:t>
            </a:r>
          </a:p>
        </p:txBody>
      </p:sp>
      <p:sp>
        <p:nvSpPr>
          <p:cNvPr id="1684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altLang="ar-JO" dirty="0">
                <a:solidFill>
                  <a:schemeClr val="tx1"/>
                </a:solidFill>
              </a:rPr>
              <a:t>Fraud perpetrators are often referred to as </a:t>
            </a:r>
            <a:r>
              <a:rPr lang="en-US" altLang="ar-JO" b="1" i="1" dirty="0">
                <a:solidFill>
                  <a:schemeClr val="tx1"/>
                </a:solidFill>
              </a:rPr>
              <a:t>white-collar criminals</a:t>
            </a:r>
            <a:r>
              <a:rPr lang="en-US" altLang="ar-JO" dirty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Distinguishes them from </a:t>
            </a:r>
            <a:r>
              <a:rPr lang="en-US" altLang="ar-JO" b="1" dirty="0">
                <a:solidFill>
                  <a:schemeClr val="tx1"/>
                </a:solidFill>
              </a:rPr>
              <a:t>violent criminals</a:t>
            </a:r>
            <a:r>
              <a:rPr lang="en-US" altLang="ar-JO" dirty="0">
                <a:solidFill>
                  <a:schemeClr val="tx1"/>
                </a:solidFill>
              </a:rPr>
              <a:t>, although some white-collar crime can ultimately have violent outcomes, such as:</a:t>
            </a:r>
          </a:p>
          <a:p>
            <a:pPr lvl="2"/>
            <a:r>
              <a:rPr lang="en-US" altLang="ar-JO" dirty="0">
                <a:solidFill>
                  <a:schemeClr val="tx1"/>
                </a:solidFill>
              </a:rPr>
              <a:t>Perpetrators or their victims committing suicide.</a:t>
            </a:r>
          </a:p>
          <a:p>
            <a:pPr lvl="2"/>
            <a:r>
              <a:rPr lang="en-US" altLang="ar-JO" dirty="0">
                <a:solidFill>
                  <a:schemeClr val="tx1"/>
                </a:solidFill>
              </a:rPr>
              <a:t>Healthcare patients killed because of alteration of information, etc., that can result in their deaths.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14624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4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84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4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84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4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84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4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84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4483" grpId="0" build="p" bldLvl="5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5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/>
          <a:lstStyle/>
          <a:p>
            <a:r>
              <a:rPr lang="en-US" altLang="ar-JO" b="0"/>
              <a:t>Types of Frauds</a:t>
            </a:r>
          </a:p>
        </p:txBody>
      </p:sp>
      <p:sp>
        <p:nvSpPr>
          <p:cNvPr id="1685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4267200" cy="4865688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ar-JO" sz="2400" b="1">
                <a:solidFill>
                  <a:schemeClr val="tx1"/>
                </a:solidFill>
              </a:rPr>
              <a:t>OCCUPATIONAL</a:t>
            </a:r>
          </a:p>
          <a:p>
            <a:pPr>
              <a:lnSpc>
                <a:spcPct val="90000"/>
              </a:lnSpc>
            </a:pPr>
            <a:r>
              <a:rPr lang="en-US" altLang="ar-JO" sz="2000">
                <a:solidFill>
                  <a:schemeClr val="tx1"/>
                </a:solidFill>
              </a:rPr>
              <a:t>Fraudulent Statements</a:t>
            </a:r>
          </a:p>
          <a:p>
            <a:pPr lvl="1">
              <a:lnSpc>
                <a:spcPct val="90000"/>
              </a:lnSpc>
            </a:pPr>
            <a:r>
              <a:rPr lang="en-US" altLang="ar-JO" sz="1800">
                <a:solidFill>
                  <a:schemeClr val="tx1"/>
                </a:solidFill>
              </a:rPr>
              <a:t>Financial</a:t>
            </a:r>
          </a:p>
          <a:p>
            <a:pPr lvl="1">
              <a:lnSpc>
                <a:spcPct val="90000"/>
              </a:lnSpc>
            </a:pPr>
            <a:r>
              <a:rPr lang="en-US" altLang="ar-JO" sz="1800">
                <a:solidFill>
                  <a:schemeClr val="tx1"/>
                </a:solidFill>
              </a:rPr>
              <a:t>Non-financial</a:t>
            </a:r>
          </a:p>
          <a:p>
            <a:pPr>
              <a:lnSpc>
                <a:spcPct val="90000"/>
              </a:lnSpc>
            </a:pPr>
            <a:r>
              <a:rPr lang="en-US" altLang="ar-JO" sz="2000">
                <a:solidFill>
                  <a:schemeClr val="tx1"/>
                </a:solidFill>
              </a:rPr>
              <a:t>Asset Misappropriation</a:t>
            </a:r>
          </a:p>
          <a:p>
            <a:pPr lvl="1">
              <a:lnSpc>
                <a:spcPct val="90000"/>
              </a:lnSpc>
            </a:pPr>
            <a:r>
              <a:rPr lang="en-US" altLang="ar-JO" sz="1800">
                <a:solidFill>
                  <a:schemeClr val="tx1"/>
                </a:solidFill>
              </a:rPr>
              <a:t>Theft of cash</a:t>
            </a:r>
          </a:p>
          <a:p>
            <a:pPr lvl="1">
              <a:lnSpc>
                <a:spcPct val="90000"/>
              </a:lnSpc>
            </a:pPr>
            <a:r>
              <a:rPr lang="en-US" altLang="ar-JO" sz="1800">
                <a:solidFill>
                  <a:schemeClr val="tx1"/>
                </a:solidFill>
              </a:rPr>
              <a:t>Fraudulent disbursements</a:t>
            </a:r>
          </a:p>
          <a:p>
            <a:pPr lvl="1">
              <a:lnSpc>
                <a:spcPct val="90000"/>
              </a:lnSpc>
            </a:pPr>
            <a:r>
              <a:rPr lang="en-US" altLang="ar-JO" sz="1800">
                <a:solidFill>
                  <a:schemeClr val="tx1"/>
                </a:solidFill>
              </a:rPr>
              <a:t>Inventory and other assets</a:t>
            </a:r>
          </a:p>
          <a:p>
            <a:pPr>
              <a:lnSpc>
                <a:spcPct val="90000"/>
              </a:lnSpc>
            </a:pPr>
            <a:r>
              <a:rPr lang="en-US" altLang="ar-JO" sz="2000">
                <a:solidFill>
                  <a:schemeClr val="tx1"/>
                </a:solidFill>
              </a:rPr>
              <a:t>Bribery and Corruption</a:t>
            </a:r>
          </a:p>
          <a:p>
            <a:pPr lvl="1">
              <a:lnSpc>
                <a:spcPct val="90000"/>
              </a:lnSpc>
            </a:pPr>
            <a:r>
              <a:rPr lang="en-US" altLang="ar-JO" sz="1800">
                <a:solidFill>
                  <a:schemeClr val="tx1"/>
                </a:solidFill>
              </a:rPr>
              <a:t>Bribery</a:t>
            </a:r>
          </a:p>
          <a:p>
            <a:pPr lvl="1">
              <a:lnSpc>
                <a:spcPct val="90000"/>
              </a:lnSpc>
            </a:pPr>
            <a:r>
              <a:rPr lang="en-US" altLang="ar-JO" sz="1800">
                <a:solidFill>
                  <a:schemeClr val="tx1"/>
                </a:solidFill>
              </a:rPr>
              <a:t>Illegal gratuities</a:t>
            </a:r>
          </a:p>
          <a:p>
            <a:pPr lvl="1">
              <a:lnSpc>
                <a:spcPct val="90000"/>
              </a:lnSpc>
            </a:pPr>
            <a:r>
              <a:rPr lang="en-US" altLang="ar-JO" sz="1800">
                <a:solidFill>
                  <a:schemeClr val="tx1"/>
                </a:solidFill>
              </a:rPr>
              <a:t>Economic extortion</a:t>
            </a:r>
          </a:p>
          <a:p>
            <a:pPr lvl="1">
              <a:lnSpc>
                <a:spcPct val="90000"/>
              </a:lnSpc>
            </a:pPr>
            <a:r>
              <a:rPr lang="en-US" altLang="ar-JO" sz="1800">
                <a:solidFill>
                  <a:schemeClr val="tx1"/>
                </a:solidFill>
              </a:rPr>
              <a:t>Conflict of interest</a:t>
            </a:r>
          </a:p>
        </p:txBody>
      </p:sp>
      <p:sp>
        <p:nvSpPr>
          <p:cNvPr id="168550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22825" y="1201738"/>
            <a:ext cx="3810000" cy="486568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ar-JO" sz="2400" b="1" dirty="0">
                <a:solidFill>
                  <a:schemeClr val="tx1"/>
                </a:solidFill>
              </a:rPr>
              <a:t>OTHER</a:t>
            </a:r>
          </a:p>
          <a:p>
            <a:pPr>
              <a:lnSpc>
                <a:spcPct val="90000"/>
              </a:lnSpc>
            </a:pPr>
            <a:r>
              <a:rPr lang="en-US" altLang="ar-JO" sz="2000" dirty="0">
                <a:solidFill>
                  <a:schemeClr val="tx1"/>
                </a:solidFill>
              </a:rPr>
              <a:t>Intellectual property theft</a:t>
            </a:r>
          </a:p>
          <a:p>
            <a:pPr>
              <a:lnSpc>
                <a:spcPct val="90000"/>
              </a:lnSpc>
            </a:pPr>
            <a:r>
              <a:rPr lang="en-US" altLang="ar-JO" sz="2000" dirty="0">
                <a:solidFill>
                  <a:schemeClr val="tx1"/>
                </a:solidFill>
              </a:rPr>
              <a:t>Financial institution fraud</a:t>
            </a:r>
          </a:p>
          <a:p>
            <a:pPr>
              <a:lnSpc>
                <a:spcPct val="90000"/>
              </a:lnSpc>
            </a:pPr>
            <a:r>
              <a:rPr lang="en-US" altLang="ar-JO" sz="2000" dirty="0">
                <a:solidFill>
                  <a:schemeClr val="tx1"/>
                </a:solidFill>
              </a:rPr>
              <a:t>Check and credit card fraud</a:t>
            </a:r>
          </a:p>
          <a:p>
            <a:pPr>
              <a:lnSpc>
                <a:spcPct val="90000"/>
              </a:lnSpc>
            </a:pPr>
            <a:r>
              <a:rPr lang="en-US" altLang="ar-JO" sz="2000" dirty="0">
                <a:solidFill>
                  <a:schemeClr val="tx1"/>
                </a:solidFill>
              </a:rPr>
              <a:t>Insurance fraud</a:t>
            </a:r>
          </a:p>
          <a:p>
            <a:pPr>
              <a:lnSpc>
                <a:spcPct val="90000"/>
              </a:lnSpc>
            </a:pPr>
            <a:r>
              <a:rPr lang="en-US" altLang="ar-JO" sz="2000" dirty="0">
                <a:solidFill>
                  <a:schemeClr val="tx1"/>
                </a:solidFill>
              </a:rPr>
              <a:t>Healthcare fraud</a:t>
            </a:r>
          </a:p>
          <a:p>
            <a:pPr>
              <a:lnSpc>
                <a:spcPct val="90000"/>
              </a:lnSpc>
            </a:pPr>
            <a:r>
              <a:rPr lang="en-US" altLang="ar-JO" sz="2000" dirty="0">
                <a:solidFill>
                  <a:schemeClr val="tx1"/>
                </a:solidFill>
              </a:rPr>
              <a:t>Bankruptcy fraud</a:t>
            </a:r>
          </a:p>
          <a:p>
            <a:pPr>
              <a:lnSpc>
                <a:spcPct val="90000"/>
              </a:lnSpc>
            </a:pPr>
            <a:r>
              <a:rPr lang="en-US" altLang="ar-JO" sz="2000" dirty="0">
                <a:solidFill>
                  <a:schemeClr val="tx1"/>
                </a:solidFill>
              </a:rPr>
              <a:t>Tax fraud</a:t>
            </a:r>
          </a:p>
          <a:p>
            <a:pPr>
              <a:lnSpc>
                <a:spcPct val="90000"/>
              </a:lnSpc>
            </a:pPr>
            <a:r>
              <a:rPr lang="en-US" altLang="ar-JO" sz="2000" dirty="0">
                <a:solidFill>
                  <a:schemeClr val="tx1"/>
                </a:solidFill>
              </a:rPr>
              <a:t>Securities fraud</a:t>
            </a:r>
          </a:p>
          <a:p>
            <a:pPr>
              <a:lnSpc>
                <a:spcPct val="90000"/>
              </a:lnSpc>
            </a:pPr>
            <a:r>
              <a:rPr lang="en-US" altLang="ar-JO" sz="2000" dirty="0">
                <a:solidFill>
                  <a:schemeClr val="tx1"/>
                </a:solidFill>
              </a:rPr>
              <a:t>Money laundering</a:t>
            </a:r>
          </a:p>
          <a:p>
            <a:pPr>
              <a:lnSpc>
                <a:spcPct val="90000"/>
              </a:lnSpc>
            </a:pPr>
            <a:r>
              <a:rPr lang="en-US" altLang="ar-JO" sz="2000" dirty="0">
                <a:solidFill>
                  <a:schemeClr val="tx1"/>
                </a:solidFill>
              </a:rPr>
              <a:t>Consumer fraud</a:t>
            </a:r>
          </a:p>
          <a:p>
            <a:pPr>
              <a:lnSpc>
                <a:spcPct val="90000"/>
              </a:lnSpc>
            </a:pPr>
            <a:r>
              <a:rPr lang="en-US" altLang="ar-JO" sz="2000" dirty="0">
                <a:solidFill>
                  <a:schemeClr val="tx1"/>
                </a:solidFill>
              </a:rPr>
              <a:t>Computer and Internet fraud</a:t>
            </a:r>
          </a:p>
        </p:txBody>
      </p:sp>
      <p:sp>
        <p:nvSpPr>
          <p:cNvPr id="1685509" name="Text Box 5"/>
          <p:cNvSpPr txBox="1">
            <a:spLocks noChangeArrowheads="1"/>
          </p:cNvSpPr>
          <p:nvPr/>
        </p:nvSpPr>
        <p:spPr bwMode="auto">
          <a:xfrm>
            <a:off x="223838" y="6113463"/>
            <a:ext cx="84756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ar-JO" dirty="0"/>
              <a:t>Information is from the ACFE’s 2004 </a:t>
            </a:r>
            <a:r>
              <a:rPr lang="en-US" altLang="ar-JO" i="1" dirty="0"/>
              <a:t>Report to the Nation on Occupational Fraud and Abuse</a:t>
            </a:r>
            <a:r>
              <a:rPr lang="en-US" altLang="ar-JO" dirty="0"/>
              <a:t> and from the </a:t>
            </a:r>
            <a:r>
              <a:rPr lang="en-US" altLang="ar-JO" i="1" dirty="0"/>
              <a:t>Fraud Examiner’s Manual</a:t>
            </a:r>
            <a:r>
              <a:rPr lang="en-US" altLang="ar-JO" dirty="0"/>
              <a:t>, also published by the ACFE.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18C6CA-FD63-436B-B90C-EC01ECF8007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5205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5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85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85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5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685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5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685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5506" grpId="0" animBg="1"/>
      <p:bldP spid="1685507" grpId="0"/>
      <p:bldP spid="168550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/>
              <a:t>THE FRAUD PROCESS</a:t>
            </a:r>
          </a:p>
        </p:txBody>
      </p:sp>
      <p:sp>
        <p:nvSpPr>
          <p:cNvPr id="1689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altLang="ar-JO">
                <a:solidFill>
                  <a:schemeClr val="tx1"/>
                </a:solidFill>
              </a:rPr>
              <a:t>Three types of occupational fraud:</a:t>
            </a:r>
          </a:p>
          <a:p>
            <a:pPr lvl="1"/>
            <a:r>
              <a:rPr lang="en-US" altLang="ar-JO" b="1">
                <a:solidFill>
                  <a:schemeClr val="tx1"/>
                </a:solidFill>
              </a:rPr>
              <a:t>Misappropriation of assets</a:t>
            </a:r>
          </a:p>
        </p:txBody>
      </p:sp>
      <p:sp>
        <p:nvSpPr>
          <p:cNvPr id="1689604" name="Rectangle 4"/>
          <p:cNvSpPr>
            <a:spLocks noChangeArrowheads="1"/>
          </p:cNvSpPr>
          <p:nvPr/>
        </p:nvSpPr>
        <p:spPr bwMode="auto">
          <a:xfrm>
            <a:off x="859809" y="2689225"/>
            <a:ext cx="7474566" cy="2751138"/>
          </a:xfrm>
          <a:prstGeom prst="rect">
            <a:avLst/>
          </a:prstGeom>
          <a:solidFill>
            <a:schemeClr val="bg1"/>
          </a:solidFill>
          <a:ln w="5715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FFFF99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99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FFFF99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FFFF99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9pPr>
          </a:lstStyle>
          <a:p>
            <a:r>
              <a:rPr lang="en-US" altLang="ar-JO" sz="2000" dirty="0">
                <a:solidFill>
                  <a:schemeClr val="tx1"/>
                </a:solidFill>
              </a:rPr>
              <a:t>Involves theft, embezzlement, or misuse of company assets for personal gain.</a:t>
            </a:r>
          </a:p>
          <a:p>
            <a:r>
              <a:rPr lang="en-US" altLang="ar-JO" sz="2000" dirty="0">
                <a:solidFill>
                  <a:schemeClr val="tx1"/>
                </a:solidFill>
              </a:rPr>
              <a:t>Examples include billing </a:t>
            </a:r>
            <a:r>
              <a:rPr lang="en-US" altLang="ar-JO" sz="2000" dirty="0" smtClean="0">
                <a:solidFill>
                  <a:schemeClr val="tx1"/>
                </a:solidFill>
              </a:rPr>
              <a:t>schemes </a:t>
            </a:r>
            <a:r>
              <a:rPr lang="ar-JO" altLang="ar-JO" sz="2000" dirty="0" smtClean="0">
                <a:solidFill>
                  <a:schemeClr val="tx1"/>
                </a:solidFill>
              </a:rPr>
              <a:t>فواتير وهمية</a:t>
            </a:r>
            <a:r>
              <a:rPr lang="en-US" altLang="ar-JO" sz="2000" dirty="0" smtClean="0">
                <a:solidFill>
                  <a:schemeClr val="tx1"/>
                </a:solidFill>
              </a:rPr>
              <a:t>, </a:t>
            </a:r>
            <a:r>
              <a:rPr lang="en-US" altLang="ar-JO" sz="2000" dirty="0">
                <a:solidFill>
                  <a:schemeClr val="tx1"/>
                </a:solidFill>
              </a:rPr>
              <a:t>check </a:t>
            </a:r>
            <a:r>
              <a:rPr lang="en-US" altLang="ar-JO" sz="2000" dirty="0" smtClean="0">
                <a:solidFill>
                  <a:schemeClr val="tx1"/>
                </a:solidFill>
              </a:rPr>
              <a:t>tampering </a:t>
            </a:r>
            <a:r>
              <a:rPr lang="ar-JO" altLang="ar-JO" sz="2000" dirty="0" smtClean="0">
                <a:solidFill>
                  <a:schemeClr val="tx1"/>
                </a:solidFill>
              </a:rPr>
              <a:t>تجير الشكيات</a:t>
            </a:r>
            <a:r>
              <a:rPr lang="en-US" altLang="ar-JO" sz="2000" dirty="0" smtClean="0">
                <a:solidFill>
                  <a:schemeClr val="tx1"/>
                </a:solidFill>
              </a:rPr>
              <a:t>, skimming, </a:t>
            </a:r>
            <a:r>
              <a:rPr lang="en-US" altLang="ar-JO" sz="2000" dirty="0">
                <a:solidFill>
                  <a:schemeClr val="tx1"/>
                </a:solidFill>
              </a:rPr>
              <a:t>and theft of inventory.</a:t>
            </a:r>
          </a:p>
          <a:p>
            <a:r>
              <a:rPr lang="en-US" altLang="ar-JO" sz="2000" dirty="0">
                <a:solidFill>
                  <a:schemeClr val="tx1"/>
                </a:solidFill>
              </a:rPr>
              <a:t>In the 2004 </a:t>
            </a:r>
            <a:r>
              <a:rPr lang="en-US" altLang="ar-JO" sz="2000" i="1" dirty="0">
                <a:solidFill>
                  <a:schemeClr val="tx1"/>
                </a:solidFill>
              </a:rPr>
              <a:t>Report to the Nation on Occupational Fraud and Abuse</a:t>
            </a:r>
            <a:r>
              <a:rPr lang="en-US" altLang="ar-JO" sz="2000" dirty="0">
                <a:solidFill>
                  <a:schemeClr val="tx1"/>
                </a:solidFill>
              </a:rPr>
              <a:t>, 92.7% of occupational frauds involved asset misappropriation at a median cost of $93,000.</a:t>
            </a:r>
            <a:endParaRPr lang="en-US" altLang="ar-JO" sz="28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15651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89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89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0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8960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8960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89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89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89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89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89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89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03" grpId="0" build="p" bldLvl="5" autoUpdateAnimBg="0"/>
      <p:bldP spid="1689604" grpId="0" build="p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0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/>
              <a:t>THE FRAUD PROCESS</a:t>
            </a:r>
          </a:p>
        </p:txBody>
      </p:sp>
      <p:sp>
        <p:nvSpPr>
          <p:cNvPr id="1690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altLang="ar-JO">
                <a:solidFill>
                  <a:schemeClr val="tx1"/>
                </a:solidFill>
              </a:rPr>
              <a:t>Three types of occupational fraud:</a:t>
            </a:r>
          </a:p>
          <a:p>
            <a:pPr lvl="1"/>
            <a:r>
              <a:rPr lang="en-US" altLang="ar-JO">
                <a:solidFill>
                  <a:schemeClr val="tx1"/>
                </a:solidFill>
              </a:rPr>
              <a:t>Misappropriation of assets</a:t>
            </a:r>
          </a:p>
          <a:p>
            <a:pPr lvl="1"/>
            <a:r>
              <a:rPr lang="en-US" altLang="ar-JO" b="1">
                <a:solidFill>
                  <a:schemeClr val="tx1"/>
                </a:solidFill>
              </a:rPr>
              <a:t>Corruption</a:t>
            </a:r>
            <a:r>
              <a:rPr lang="en-US" altLang="ar-JO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690628" name="Rectangle 4"/>
          <p:cNvSpPr>
            <a:spLocks noChangeArrowheads="1"/>
          </p:cNvSpPr>
          <p:nvPr/>
        </p:nvSpPr>
        <p:spPr bwMode="auto">
          <a:xfrm>
            <a:off x="457200" y="2934269"/>
            <a:ext cx="8001000" cy="3033144"/>
          </a:xfrm>
          <a:prstGeom prst="rect">
            <a:avLst/>
          </a:prstGeom>
          <a:solidFill>
            <a:schemeClr val="bg1"/>
          </a:solidFill>
          <a:ln w="5715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FFFF99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99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FFFF99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FFFF99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9pPr>
          </a:lstStyle>
          <a:p>
            <a:r>
              <a:rPr lang="en-US" altLang="ar-JO" sz="2000" dirty="0">
                <a:solidFill>
                  <a:schemeClr val="tx1"/>
                </a:solidFill>
              </a:rPr>
              <a:t>Corruption involves the wrongful use of a position, contrary to the responsibilities of that position, to procure a benefit.</a:t>
            </a:r>
          </a:p>
          <a:p>
            <a:r>
              <a:rPr lang="en-US" altLang="ar-JO" sz="2000" dirty="0">
                <a:solidFill>
                  <a:schemeClr val="tx1"/>
                </a:solidFill>
              </a:rPr>
              <a:t>Examples include kickback schemes and conflict of interest schemes.</a:t>
            </a:r>
          </a:p>
          <a:p>
            <a:r>
              <a:rPr lang="en-US" altLang="ar-JO" sz="2000" dirty="0">
                <a:solidFill>
                  <a:schemeClr val="tx1"/>
                </a:solidFill>
              </a:rPr>
              <a:t>About 30.1% of occupational frauds include corruption schemes at a median cost of $250,000.</a:t>
            </a:r>
            <a:endParaRPr lang="en-US" altLang="ar-JO" sz="28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38412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06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9062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9062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0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90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90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0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90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90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0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90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90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0628" grpId="0" build="p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/>
              <a:t>THE FRAUD PROCESS</a:t>
            </a:r>
          </a:p>
        </p:txBody>
      </p:sp>
      <p:sp>
        <p:nvSpPr>
          <p:cNvPr id="1686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altLang="ar-JO" dirty="0">
                <a:solidFill>
                  <a:schemeClr val="tx1"/>
                </a:solidFill>
              </a:rPr>
              <a:t>Three types of occupational fraud:</a:t>
            </a: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Misappropriation of assets</a:t>
            </a: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Corruption </a:t>
            </a:r>
          </a:p>
          <a:p>
            <a:pPr lvl="1"/>
            <a:r>
              <a:rPr lang="en-US" altLang="ar-JO" b="1" dirty="0">
                <a:solidFill>
                  <a:schemeClr val="tx1"/>
                </a:solidFill>
              </a:rPr>
              <a:t>Fraudulent statements</a:t>
            </a:r>
          </a:p>
        </p:txBody>
      </p:sp>
      <p:sp>
        <p:nvSpPr>
          <p:cNvPr id="1686532" name="Rectangle 4"/>
          <p:cNvSpPr>
            <a:spLocks noChangeArrowheads="1"/>
          </p:cNvSpPr>
          <p:nvPr/>
        </p:nvSpPr>
        <p:spPr bwMode="auto">
          <a:xfrm>
            <a:off x="457200" y="3370003"/>
            <a:ext cx="8577618" cy="2995612"/>
          </a:xfrm>
          <a:prstGeom prst="rect">
            <a:avLst/>
          </a:prstGeom>
          <a:solidFill>
            <a:schemeClr val="bg1"/>
          </a:solidFill>
          <a:ln w="5715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FFFF99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99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FFFF99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FFFF99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9pPr>
          </a:lstStyle>
          <a:p>
            <a:r>
              <a:rPr lang="en-US" altLang="ar-JO" sz="2000" dirty="0">
                <a:solidFill>
                  <a:schemeClr val="tx1"/>
                </a:solidFill>
              </a:rPr>
              <a:t>Financial statement fraud involves misstating the financial condition of an entity by intentionally misstating amounts or disclosures in order to deceive users.</a:t>
            </a:r>
          </a:p>
          <a:p>
            <a:r>
              <a:rPr lang="en-US" altLang="ar-JO" sz="2000" dirty="0">
                <a:solidFill>
                  <a:schemeClr val="tx1"/>
                </a:solidFill>
              </a:rPr>
              <a:t>Financial statements can be misstated as a result of intentional efforts to deceive or as a result of undetected asset misappropriations that are so large that they cause misstatement.</a:t>
            </a:r>
          </a:p>
          <a:p>
            <a:r>
              <a:rPr lang="en-US" altLang="ar-JO" sz="2000" dirty="0">
                <a:solidFill>
                  <a:schemeClr val="tx1"/>
                </a:solidFill>
              </a:rPr>
              <a:t>About 7.9% of occupational frauds involve fraudulent statements at a median cost of $1 million. (The median pales in comparison to the maximum cost.)</a:t>
            </a:r>
            <a:endParaRPr lang="en-US" altLang="ar-JO" sz="28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48627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65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8653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8653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6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86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86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6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86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86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6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86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86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6532" grpId="0" build="p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1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/>
              <a:t>THE FRAUD PROCESS</a:t>
            </a:r>
          </a:p>
        </p:txBody>
      </p:sp>
      <p:sp>
        <p:nvSpPr>
          <p:cNvPr id="1691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ar-JO" sz="1800" dirty="0">
                <a:solidFill>
                  <a:schemeClr val="tx1"/>
                </a:solidFill>
              </a:rPr>
              <a:t>A typical employee fraud has a number of important elements or characteristics:</a:t>
            </a:r>
          </a:p>
          <a:p>
            <a:pPr lvl="1">
              <a:lnSpc>
                <a:spcPct val="80000"/>
              </a:lnSpc>
            </a:pPr>
            <a:r>
              <a:rPr lang="en-US" altLang="ar-JO" dirty="0">
                <a:solidFill>
                  <a:schemeClr val="tx1"/>
                </a:solidFill>
              </a:rPr>
              <a:t>The fraud perpetrator must gain the trust or confidence of the person or company being defrauded in order to commit and conceal the fraud.</a:t>
            </a:r>
          </a:p>
          <a:p>
            <a:pPr lvl="1">
              <a:lnSpc>
                <a:spcPct val="80000"/>
              </a:lnSpc>
            </a:pPr>
            <a:r>
              <a:rPr lang="en-US" altLang="ar-JO" dirty="0">
                <a:solidFill>
                  <a:schemeClr val="tx1"/>
                </a:solidFill>
              </a:rPr>
              <a:t>Instead of using a gun, knife, or physical force, fraudsters use weapons of deceit and misinformation.</a:t>
            </a:r>
          </a:p>
          <a:p>
            <a:pPr lvl="1">
              <a:lnSpc>
                <a:spcPct val="80000"/>
              </a:lnSpc>
            </a:pPr>
            <a:r>
              <a:rPr lang="en-US" altLang="ar-JO" dirty="0">
                <a:solidFill>
                  <a:schemeClr val="tx1"/>
                </a:solidFill>
              </a:rPr>
              <a:t>Frauds tend to start as the result of a perceived need on the part of the employee and then escalate from need to greed. Most fraudsters can’t stop once they get started, and their frauds grow in size.</a:t>
            </a:r>
          </a:p>
          <a:p>
            <a:pPr lvl="1">
              <a:lnSpc>
                <a:spcPct val="80000"/>
              </a:lnSpc>
            </a:pPr>
            <a:r>
              <a:rPr lang="en-US" altLang="ar-JO" dirty="0">
                <a:solidFill>
                  <a:schemeClr val="tx1"/>
                </a:solidFill>
              </a:rPr>
              <a:t>The fraudsters often </a:t>
            </a:r>
            <a:r>
              <a:rPr lang="en-US" altLang="ar-JO" dirty="0" smtClean="0">
                <a:solidFill>
                  <a:schemeClr val="tx1"/>
                </a:solidFill>
              </a:rPr>
              <a:t>grow</a:t>
            </a:r>
            <a:r>
              <a:rPr lang="ar-JO" altLang="ar-JO" dirty="0" smtClean="0">
                <a:solidFill>
                  <a:schemeClr val="tx1"/>
                </a:solidFill>
              </a:rPr>
              <a:t>ينشأ </a:t>
            </a:r>
            <a:r>
              <a:rPr lang="en-US" altLang="ar-JO" dirty="0" smtClean="0">
                <a:solidFill>
                  <a:schemeClr val="tx1"/>
                </a:solidFill>
              </a:rPr>
              <a:t> careless </a:t>
            </a:r>
            <a:r>
              <a:rPr lang="ar-JO" altLang="ar-JO" dirty="0" smtClean="0">
                <a:solidFill>
                  <a:schemeClr val="tx1"/>
                </a:solidFill>
              </a:rPr>
              <a:t>عدم مبالاة</a:t>
            </a:r>
            <a:r>
              <a:rPr lang="en-US" altLang="ar-JO" dirty="0" smtClean="0">
                <a:solidFill>
                  <a:schemeClr val="tx1"/>
                </a:solidFill>
              </a:rPr>
              <a:t> </a:t>
            </a:r>
            <a:r>
              <a:rPr lang="en-US" altLang="ar-JO" dirty="0">
                <a:solidFill>
                  <a:schemeClr val="tx1"/>
                </a:solidFill>
              </a:rPr>
              <a:t>or overconfident </a:t>
            </a:r>
            <a:r>
              <a:rPr lang="ar-JO" altLang="ar-JO" dirty="0" smtClean="0">
                <a:solidFill>
                  <a:schemeClr val="tx1"/>
                </a:solidFill>
              </a:rPr>
              <a:t>الثقة المفرطة </a:t>
            </a:r>
            <a:r>
              <a:rPr lang="en-US" altLang="ar-JO" dirty="0" smtClean="0">
                <a:solidFill>
                  <a:schemeClr val="tx1"/>
                </a:solidFill>
              </a:rPr>
              <a:t>over </a:t>
            </a:r>
            <a:r>
              <a:rPr lang="en-US" altLang="ar-JO" dirty="0">
                <a:solidFill>
                  <a:schemeClr val="tx1"/>
                </a:solidFill>
              </a:rPr>
              <a:t>time.</a:t>
            </a:r>
          </a:p>
          <a:p>
            <a:pPr lvl="1">
              <a:lnSpc>
                <a:spcPct val="80000"/>
              </a:lnSpc>
            </a:pPr>
            <a:r>
              <a:rPr lang="en-US" altLang="ar-JO" dirty="0">
                <a:solidFill>
                  <a:schemeClr val="tx1"/>
                </a:solidFill>
              </a:rPr>
              <a:t>Fraudsters tend to spend what they steal. Very few save it.</a:t>
            </a:r>
          </a:p>
          <a:p>
            <a:pPr lvl="1">
              <a:lnSpc>
                <a:spcPct val="80000"/>
              </a:lnSpc>
            </a:pPr>
            <a:r>
              <a:rPr lang="en-US" altLang="ar-JO" dirty="0">
                <a:solidFill>
                  <a:schemeClr val="tx1"/>
                </a:solidFill>
              </a:rPr>
              <a:t>In time, the sheer magnitude of the frauds may lead to detection.</a:t>
            </a:r>
          </a:p>
          <a:p>
            <a:pPr lvl="1">
              <a:lnSpc>
                <a:spcPct val="80000"/>
              </a:lnSpc>
            </a:pPr>
            <a:r>
              <a:rPr lang="en-US" altLang="ar-JO" dirty="0">
                <a:solidFill>
                  <a:schemeClr val="tx1"/>
                </a:solidFill>
              </a:rPr>
              <a:t>The most significant contributing factor in most employee frauds is the absence of </a:t>
            </a:r>
            <a:r>
              <a:rPr lang="en-US" altLang="ar-JO" b="1" dirty="0">
                <a:solidFill>
                  <a:schemeClr val="tx1"/>
                </a:solidFill>
              </a:rPr>
              <a:t>internal controls and/or the failure to enforce existing controls.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60323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1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91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1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91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1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91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1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91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1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91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1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691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1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691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1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691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1651" grpId="0" build="p" bldLvl="5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/>
              <a:t>THE FRAUD PROCESS</a:t>
            </a:r>
          </a:p>
        </p:txBody>
      </p:sp>
      <p:sp>
        <p:nvSpPr>
          <p:cNvPr id="1692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2955" y="1255594"/>
            <a:ext cx="8640858" cy="526803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ar-JO" dirty="0">
                <a:solidFill>
                  <a:schemeClr val="tx1"/>
                </a:solidFill>
              </a:rPr>
              <a:t>The National Commission on Fraudulent Financial Reporting (</a:t>
            </a:r>
            <a:r>
              <a:rPr lang="en-US" altLang="ar-JO" i="1" dirty="0">
                <a:solidFill>
                  <a:schemeClr val="tx1"/>
                </a:solidFill>
              </a:rPr>
              <a:t>aka,</a:t>
            </a:r>
            <a:r>
              <a:rPr lang="en-US" altLang="ar-JO" dirty="0">
                <a:solidFill>
                  <a:schemeClr val="tx1"/>
                </a:solidFill>
              </a:rPr>
              <a:t> the </a:t>
            </a:r>
            <a:r>
              <a:rPr lang="en-US" altLang="ar-JO" dirty="0" err="1">
                <a:solidFill>
                  <a:schemeClr val="tx1"/>
                </a:solidFill>
              </a:rPr>
              <a:t>Treadway</a:t>
            </a:r>
            <a:r>
              <a:rPr lang="en-US" altLang="ar-JO" dirty="0">
                <a:solidFill>
                  <a:schemeClr val="tx1"/>
                </a:solidFill>
              </a:rPr>
              <a:t> Commission) defined </a:t>
            </a:r>
            <a:r>
              <a:rPr lang="en-US" altLang="ar-JO" b="1" i="1" dirty="0">
                <a:solidFill>
                  <a:schemeClr val="tx1"/>
                </a:solidFill>
              </a:rPr>
              <a:t>fraudulent financial reporting</a:t>
            </a:r>
            <a:r>
              <a:rPr lang="en-US" altLang="ar-JO" dirty="0">
                <a:solidFill>
                  <a:schemeClr val="tx1"/>
                </a:solidFill>
              </a:rPr>
              <a:t> as intentional or reckless </a:t>
            </a:r>
            <a:r>
              <a:rPr lang="en-US" altLang="ar-JO" dirty="0" smtClean="0">
                <a:solidFill>
                  <a:schemeClr val="tx1"/>
                </a:solidFill>
              </a:rPr>
              <a:t>conduct </a:t>
            </a:r>
            <a:r>
              <a:rPr lang="ar-JO" altLang="ar-JO" dirty="0" smtClean="0">
                <a:solidFill>
                  <a:schemeClr val="tx1"/>
                </a:solidFill>
              </a:rPr>
              <a:t>سلوك غير مسؤؤل</a:t>
            </a:r>
            <a:r>
              <a:rPr lang="en-US" altLang="ar-JO" dirty="0" smtClean="0">
                <a:solidFill>
                  <a:schemeClr val="tx1"/>
                </a:solidFill>
              </a:rPr>
              <a:t>, </a:t>
            </a:r>
            <a:r>
              <a:rPr lang="en-US" altLang="ar-JO" dirty="0">
                <a:solidFill>
                  <a:schemeClr val="tx1"/>
                </a:solidFill>
              </a:rPr>
              <a:t>whether by act or omission, that results in materially misleading financial statements</a:t>
            </a:r>
            <a:r>
              <a:rPr lang="en-US" altLang="ar-JO" dirty="0" smtClean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n-US" altLang="ar-JO" dirty="0">
                <a:solidFill>
                  <a:schemeClr val="tx1"/>
                </a:solidFill>
              </a:rPr>
              <a:t> </a:t>
            </a:r>
            <a:r>
              <a:rPr lang="en-US" altLang="ar-JO" b="1" dirty="0">
                <a:solidFill>
                  <a:schemeClr val="tx1"/>
                </a:solidFill>
              </a:rPr>
              <a:t>Financial statements can be falsified </a:t>
            </a:r>
            <a:r>
              <a:rPr lang="en-US" altLang="ar-JO" dirty="0">
                <a:solidFill>
                  <a:schemeClr val="tx1"/>
                </a:solidFill>
              </a:rPr>
              <a:t>to:</a:t>
            </a:r>
          </a:p>
          <a:p>
            <a:pPr lvl="1">
              <a:lnSpc>
                <a:spcPct val="80000"/>
              </a:lnSpc>
            </a:pPr>
            <a:r>
              <a:rPr lang="en-US" altLang="ar-JO" sz="2000" dirty="0">
                <a:solidFill>
                  <a:schemeClr val="tx1"/>
                </a:solidFill>
              </a:rPr>
              <a:t>Deceive investors and creditors</a:t>
            </a:r>
          </a:p>
          <a:p>
            <a:pPr lvl="1">
              <a:lnSpc>
                <a:spcPct val="80000"/>
              </a:lnSpc>
            </a:pPr>
            <a:r>
              <a:rPr lang="en-US" altLang="ar-JO" sz="2000" dirty="0">
                <a:solidFill>
                  <a:schemeClr val="tx1"/>
                </a:solidFill>
              </a:rPr>
              <a:t>Cause a company’s stock price to rise</a:t>
            </a:r>
          </a:p>
          <a:p>
            <a:pPr lvl="1">
              <a:lnSpc>
                <a:spcPct val="80000"/>
              </a:lnSpc>
            </a:pPr>
            <a:r>
              <a:rPr lang="en-US" altLang="ar-JO" sz="2000" dirty="0">
                <a:solidFill>
                  <a:schemeClr val="tx1"/>
                </a:solidFill>
              </a:rPr>
              <a:t>Meet cash flow needs</a:t>
            </a:r>
          </a:p>
          <a:p>
            <a:pPr lvl="1">
              <a:lnSpc>
                <a:spcPct val="80000"/>
              </a:lnSpc>
            </a:pPr>
            <a:r>
              <a:rPr lang="en-US" altLang="ar-JO" sz="2000" dirty="0">
                <a:solidFill>
                  <a:schemeClr val="tx1"/>
                </a:solidFill>
              </a:rPr>
              <a:t>Hide company losses and </a:t>
            </a:r>
            <a:r>
              <a:rPr lang="en-US" altLang="ar-JO" sz="2000" dirty="0" smtClean="0">
                <a:solidFill>
                  <a:schemeClr val="tx1"/>
                </a:solidFill>
              </a:rPr>
              <a:t>problems</a:t>
            </a:r>
          </a:p>
          <a:p>
            <a:r>
              <a:rPr lang="en-US" altLang="ar-JO" dirty="0">
                <a:solidFill>
                  <a:schemeClr val="tx1"/>
                </a:solidFill>
              </a:rPr>
              <a:t> Fraudulent financial reporting is of great concern to independent auditors, because undetected frauds lead to half of the lawsuits against auditors.</a:t>
            </a:r>
          </a:p>
          <a:p>
            <a:r>
              <a:rPr lang="en-US" altLang="ar-JO" dirty="0">
                <a:solidFill>
                  <a:schemeClr val="tx1"/>
                </a:solidFill>
              </a:rPr>
              <a:t>In the case of Enron, a financial statement fraud led to the total elimination of Arthur Andersen, a premiere international public accounting firm</a:t>
            </a:r>
          </a:p>
          <a:p>
            <a:pPr marL="349250" lvl="1" indent="0">
              <a:lnSpc>
                <a:spcPct val="80000"/>
              </a:lnSpc>
              <a:buNone/>
            </a:pPr>
            <a:endParaRPr lang="en-US" altLang="ar-JO" sz="2000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55484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2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92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2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92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2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92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2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92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2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92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2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692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2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692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2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692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2675" grpId="0" build="p" bldLvl="5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Learning Objectives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552450" y="1733550"/>
            <a:ext cx="8134350" cy="3797300"/>
          </a:xfrm>
        </p:spPr>
        <p:txBody>
          <a:bodyPr/>
          <a:lstStyle/>
          <a:p>
            <a:pPr eaLnBrk="1">
              <a:lnSpc>
                <a:spcPct val="8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Explain the threats faced by modern information systems. </a:t>
            </a:r>
          </a:p>
          <a:p>
            <a:pPr eaLnBrk="1">
              <a:lnSpc>
                <a:spcPct val="8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Define fraud and describe the process one follows to perpetuate a fraud.</a:t>
            </a:r>
          </a:p>
          <a:p>
            <a:pPr eaLnBrk="1">
              <a:lnSpc>
                <a:spcPct val="8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Discuss who perpetrates fraud and why it occurs, including:</a:t>
            </a:r>
          </a:p>
          <a:p>
            <a:pPr lvl="1" eaLnBrk="1">
              <a:lnSpc>
                <a:spcPct val="8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the pressures, opportunities, and rationalizations that are present in most frauds.</a:t>
            </a:r>
          </a:p>
          <a:p>
            <a:pPr eaLnBrk="1">
              <a:lnSpc>
                <a:spcPct val="8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Define computer fraud and discuss the different computer fraud classifications.</a:t>
            </a:r>
          </a:p>
          <a:p>
            <a:pPr marL="0" indent="0" eaLnBrk="1">
              <a:lnSpc>
                <a:spcPct val="80000"/>
              </a:lnSpc>
              <a:buNone/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895CEEC-506B-4E1C-952B-96011298A79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4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/>
              <a:t>THE FRAUD PROCESS</a:t>
            </a:r>
          </a:p>
        </p:txBody>
      </p:sp>
      <p:sp>
        <p:nvSpPr>
          <p:cNvPr id="1694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6728" y="1600200"/>
            <a:ext cx="8229600" cy="4724400"/>
          </a:xfrm>
        </p:spPr>
        <p:txBody>
          <a:bodyPr/>
          <a:lstStyle/>
          <a:p>
            <a:r>
              <a:rPr lang="en-US" altLang="ar-JO" dirty="0">
                <a:solidFill>
                  <a:schemeClr val="tx1"/>
                </a:solidFill>
              </a:rPr>
              <a:t>Common approaches to “cooking the books” include:</a:t>
            </a: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Recording fictitious revenues</a:t>
            </a: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Recording revenues prematurely</a:t>
            </a: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Recording expenses in later periods</a:t>
            </a: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Overstating inventories or fixed assets (WorldCom)</a:t>
            </a: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Concealing losses and liabilities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28210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4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94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4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94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4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94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4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94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4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94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4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694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4723" grpId="0" build="p" bldLvl="5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/>
              <a:t>THE FRAUD PROCESS</a:t>
            </a:r>
          </a:p>
        </p:txBody>
      </p:sp>
      <p:sp>
        <p:nvSpPr>
          <p:cNvPr id="1695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ar-JO" sz="2800">
                <a:solidFill>
                  <a:schemeClr val="tx1"/>
                </a:solidFill>
              </a:rPr>
              <a:t>The Treadway Commission recommended four actions to reduce the possibility of fraudulent financial reporting:</a:t>
            </a:r>
          </a:p>
          <a:p>
            <a:pPr lvl="1">
              <a:lnSpc>
                <a:spcPct val="80000"/>
              </a:lnSpc>
            </a:pPr>
            <a:r>
              <a:rPr lang="en-US" altLang="ar-JO" sz="2400">
                <a:solidFill>
                  <a:schemeClr val="tx1"/>
                </a:solidFill>
              </a:rPr>
              <a:t>Establish an organizational environment that contributes to the integrity of the financial reporting process.</a:t>
            </a:r>
          </a:p>
          <a:p>
            <a:pPr lvl="1">
              <a:lnSpc>
                <a:spcPct val="80000"/>
              </a:lnSpc>
            </a:pPr>
            <a:r>
              <a:rPr lang="en-US" altLang="ar-JO" sz="2400">
                <a:solidFill>
                  <a:schemeClr val="tx1"/>
                </a:solidFill>
              </a:rPr>
              <a:t>Identify and understand the factors that lead to fraudulent financial reporting.</a:t>
            </a:r>
          </a:p>
          <a:p>
            <a:pPr lvl="1">
              <a:lnSpc>
                <a:spcPct val="80000"/>
              </a:lnSpc>
            </a:pPr>
            <a:r>
              <a:rPr lang="en-US" altLang="ar-JO" sz="2400">
                <a:solidFill>
                  <a:schemeClr val="tx1"/>
                </a:solidFill>
              </a:rPr>
              <a:t>Assess the risk of fraudulent financial reporting within the company.</a:t>
            </a:r>
          </a:p>
          <a:p>
            <a:pPr lvl="1">
              <a:lnSpc>
                <a:spcPct val="80000"/>
              </a:lnSpc>
            </a:pPr>
            <a:r>
              <a:rPr lang="en-US" altLang="ar-JO" sz="2400">
                <a:solidFill>
                  <a:schemeClr val="tx1"/>
                </a:solidFill>
              </a:rPr>
              <a:t>Design and implement internal controls to provide reasonable assurance that fraudulent financial reporting is prevented.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84063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5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95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5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95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5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95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5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95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5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95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5747" grpId="0" build="p" bldLvl="5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/>
              <a:t>THE FRAUD PROCESS</a:t>
            </a:r>
          </a:p>
        </p:txBody>
      </p:sp>
      <p:sp>
        <p:nvSpPr>
          <p:cNvPr id="1697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ar-JO" sz="2800" dirty="0" smtClean="0">
                <a:solidFill>
                  <a:schemeClr val="tx1"/>
                </a:solidFill>
              </a:rPr>
              <a:t> </a:t>
            </a:r>
            <a:r>
              <a:rPr lang="en-US" altLang="ar-JO" sz="1800" b="1" dirty="0">
                <a:solidFill>
                  <a:schemeClr val="tx1"/>
                </a:solidFill>
              </a:rPr>
              <a:t>SAS 99: The Auditor’s Responsibility to Detect Fraud</a:t>
            </a:r>
            <a:endParaRPr lang="en-US" altLang="ar-JO" sz="180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In 1997, SAS-82, </a:t>
            </a:r>
            <a:r>
              <a:rPr lang="en-US" altLang="ar-JO" i="1" dirty="0">
                <a:solidFill>
                  <a:schemeClr val="tx1"/>
                </a:solidFill>
              </a:rPr>
              <a:t>Consideration of Fraud in a Financial Statement Audit</a:t>
            </a:r>
            <a:r>
              <a:rPr lang="en-US" altLang="ar-JO" dirty="0">
                <a:solidFill>
                  <a:schemeClr val="tx1"/>
                </a:solidFill>
              </a:rPr>
              <a:t>, was issued to clarify the auditor’s responsibility to detect </a:t>
            </a:r>
            <a:r>
              <a:rPr lang="en-US" altLang="ar-JO" dirty="0" smtClean="0">
                <a:solidFill>
                  <a:schemeClr val="tx1"/>
                </a:solidFill>
              </a:rPr>
              <a:t>fraud</a:t>
            </a:r>
          </a:p>
          <a:p>
            <a:pPr lvl="1">
              <a:lnSpc>
                <a:spcPct val="90000"/>
              </a:lnSpc>
            </a:pPr>
            <a:r>
              <a:rPr lang="en-US" altLang="ar-JO" sz="1800" dirty="0" smtClean="0">
                <a:solidFill>
                  <a:schemeClr val="tx1"/>
                </a:solidFill>
              </a:rPr>
              <a:t>A </a:t>
            </a:r>
            <a:r>
              <a:rPr lang="en-US" altLang="ar-JO" sz="1800" dirty="0">
                <a:solidFill>
                  <a:schemeClr val="tx1"/>
                </a:solidFill>
              </a:rPr>
              <a:t>revision to</a:t>
            </a:r>
            <a:r>
              <a:rPr lang="en-US" altLang="ar-JO" sz="2800" dirty="0">
                <a:solidFill>
                  <a:schemeClr val="tx1"/>
                </a:solidFill>
              </a:rPr>
              <a:t> </a:t>
            </a:r>
            <a:r>
              <a:rPr lang="en-US" altLang="ar-JO" sz="2000" dirty="0">
                <a:solidFill>
                  <a:schemeClr val="tx1"/>
                </a:solidFill>
              </a:rPr>
              <a:t>SAS-82, SAS-99</a:t>
            </a:r>
            <a:r>
              <a:rPr lang="en-US" altLang="ar-JO" sz="2800" dirty="0">
                <a:solidFill>
                  <a:schemeClr val="tx1"/>
                </a:solidFill>
              </a:rPr>
              <a:t>, </a:t>
            </a:r>
            <a:r>
              <a:rPr lang="en-US" altLang="ar-JO" dirty="0">
                <a:solidFill>
                  <a:schemeClr val="tx1"/>
                </a:solidFill>
              </a:rPr>
              <a:t>was issued in December 2002.  SAS-99 requires auditors to:</a:t>
            </a:r>
          </a:p>
          <a:p>
            <a:pPr lvl="1">
              <a:lnSpc>
                <a:spcPct val="90000"/>
              </a:lnSpc>
            </a:pPr>
            <a:r>
              <a:rPr lang="en-US" altLang="ar-JO" sz="2000" b="1" dirty="0">
                <a:solidFill>
                  <a:schemeClr val="tx1"/>
                </a:solidFill>
              </a:rPr>
              <a:t>Understand fraud</a:t>
            </a:r>
          </a:p>
        </p:txBody>
      </p:sp>
      <p:sp>
        <p:nvSpPr>
          <p:cNvPr id="1697796" name="Rectangle 4"/>
          <p:cNvSpPr>
            <a:spLocks noChangeArrowheads="1"/>
          </p:cNvSpPr>
          <p:nvPr/>
        </p:nvSpPr>
        <p:spPr bwMode="auto">
          <a:xfrm>
            <a:off x="542925" y="4047084"/>
            <a:ext cx="8370887" cy="2544785"/>
          </a:xfrm>
          <a:prstGeom prst="rect">
            <a:avLst/>
          </a:prstGeom>
          <a:solidFill>
            <a:schemeClr val="bg1"/>
          </a:solidFill>
          <a:ln w="5715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FFFF99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99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FFFF99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FFFF99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9pPr>
          </a:lstStyle>
          <a:p>
            <a:r>
              <a:rPr lang="en-US" altLang="ar-JO" sz="1800" dirty="0">
                <a:solidFill>
                  <a:schemeClr val="tx1"/>
                </a:solidFill>
              </a:rPr>
              <a:t>Auditors can’t effectively audit something they don’t understand.</a:t>
            </a:r>
          </a:p>
          <a:p>
            <a:r>
              <a:rPr lang="en-US" altLang="ar-JO" sz="1800" dirty="0">
                <a:solidFill>
                  <a:schemeClr val="tx1"/>
                </a:solidFill>
              </a:rPr>
              <a:t>SAS-99 also indicated that auditors are not lawyers and “do not make legal determinations of whether fraud has occurred.”</a:t>
            </a:r>
          </a:p>
          <a:p>
            <a:r>
              <a:rPr lang="en-US" altLang="ar-JO" sz="1800" dirty="0">
                <a:solidFill>
                  <a:schemeClr val="tx1"/>
                </a:solidFill>
              </a:rPr>
              <a:t>The external auditor’s interest specifically relates to acts that result in a material misstatement of the financial statements.</a:t>
            </a:r>
          </a:p>
          <a:p>
            <a:r>
              <a:rPr lang="en-US" altLang="ar-JO" sz="1800" dirty="0">
                <a:solidFill>
                  <a:schemeClr val="tx1"/>
                </a:solidFill>
              </a:rPr>
              <a:t>Note that  SAS-99 relates to external auditors. Internal auditors will have a more extensive interest in fraud than just those that impact financial statements.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88092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97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97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97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97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79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9779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9779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97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97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97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97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97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97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97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97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7795" grpId="0" build="p" bldLvl="5" autoUpdateAnimBg="0"/>
      <p:bldP spid="1697796" grpId="0" build="p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8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/>
              <a:t>THE FRAUD PROCESS</a:t>
            </a:r>
          </a:p>
        </p:txBody>
      </p:sp>
      <p:sp>
        <p:nvSpPr>
          <p:cNvPr id="1698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ar-JO" sz="2800" dirty="0">
                <a:solidFill>
                  <a:schemeClr val="tx1"/>
                </a:solidFill>
              </a:rPr>
              <a:t>A revision to SAS-82, SAS-99, was issued in December 2002. SAS-99 requires auditors to:</a:t>
            </a:r>
          </a:p>
          <a:p>
            <a:pPr lvl="1">
              <a:lnSpc>
                <a:spcPct val="90000"/>
              </a:lnSpc>
            </a:pPr>
            <a:r>
              <a:rPr lang="en-US" altLang="ar-JO" sz="2400" dirty="0">
                <a:solidFill>
                  <a:schemeClr val="tx1"/>
                </a:solidFill>
              </a:rPr>
              <a:t>Understand fraud</a:t>
            </a:r>
          </a:p>
          <a:p>
            <a:pPr lvl="1">
              <a:lnSpc>
                <a:spcPct val="90000"/>
              </a:lnSpc>
            </a:pPr>
            <a:r>
              <a:rPr lang="en-US" altLang="ar-JO" sz="2400" b="1" dirty="0">
                <a:solidFill>
                  <a:schemeClr val="tx1"/>
                </a:solidFill>
              </a:rPr>
              <a:t>Discuss the risks of material fraudulent misstatements</a:t>
            </a:r>
          </a:p>
        </p:txBody>
      </p:sp>
      <p:sp>
        <p:nvSpPr>
          <p:cNvPr id="1698820" name="Rectangle 4"/>
          <p:cNvSpPr>
            <a:spLocks noChangeArrowheads="1"/>
          </p:cNvSpPr>
          <p:nvPr/>
        </p:nvSpPr>
        <p:spPr bwMode="auto">
          <a:xfrm>
            <a:off x="777923" y="3627437"/>
            <a:ext cx="8208916" cy="1258461"/>
          </a:xfrm>
          <a:prstGeom prst="rect">
            <a:avLst/>
          </a:prstGeom>
          <a:solidFill>
            <a:schemeClr val="bg1"/>
          </a:solidFill>
          <a:ln w="5715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FFFF99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99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FFFF99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FFFF99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9pPr>
          </a:lstStyle>
          <a:p>
            <a:r>
              <a:rPr lang="en-US" altLang="ar-JO" sz="2000">
                <a:solidFill>
                  <a:schemeClr val="tx1"/>
                </a:solidFill>
              </a:rPr>
              <a:t>While planning the audit, members of the audit team should discuss how and where the company’s financial statements might be susceptible to fraud.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78590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8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98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98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8820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/>
              <a:t>THE FRAUD PROCESS</a:t>
            </a:r>
          </a:p>
        </p:txBody>
      </p:sp>
      <p:sp>
        <p:nvSpPr>
          <p:cNvPr id="1699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ar-JO" sz="1800" dirty="0">
                <a:solidFill>
                  <a:schemeClr val="tx1"/>
                </a:solidFill>
              </a:rPr>
              <a:t>A revision to SAS-82, SAS-99, was issued in December 2002.  SAS-99 requires auditors to:</a:t>
            </a:r>
          </a:p>
          <a:p>
            <a:pPr lvl="1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Understand fraud</a:t>
            </a:r>
          </a:p>
          <a:p>
            <a:pPr lvl="1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Discuss the risks of material fraudulent misstatements</a:t>
            </a:r>
          </a:p>
          <a:p>
            <a:pPr lvl="1">
              <a:lnSpc>
                <a:spcPct val="90000"/>
              </a:lnSpc>
            </a:pPr>
            <a:r>
              <a:rPr lang="en-US" altLang="ar-JO" b="1" dirty="0">
                <a:solidFill>
                  <a:schemeClr val="tx1"/>
                </a:solidFill>
              </a:rPr>
              <a:t>Obtain information</a:t>
            </a:r>
          </a:p>
        </p:txBody>
      </p:sp>
      <p:sp>
        <p:nvSpPr>
          <p:cNvPr id="1699844" name="Rectangle 4"/>
          <p:cNvSpPr>
            <a:spLocks noChangeArrowheads="1"/>
          </p:cNvSpPr>
          <p:nvPr/>
        </p:nvSpPr>
        <p:spPr bwMode="auto">
          <a:xfrm>
            <a:off x="439738" y="3363203"/>
            <a:ext cx="8474075" cy="2961398"/>
          </a:xfrm>
          <a:prstGeom prst="rect">
            <a:avLst/>
          </a:prstGeom>
          <a:solidFill>
            <a:schemeClr val="bg1"/>
          </a:solidFill>
          <a:ln w="5715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FFFF99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99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FFFF99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FFFF99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9pPr>
          </a:lstStyle>
          <a:p>
            <a:r>
              <a:rPr lang="en-US" altLang="ar-JO" sz="2000">
                <a:solidFill>
                  <a:schemeClr val="tx1"/>
                </a:solidFill>
              </a:rPr>
              <a:t>The audit team must gather evidence about the existence of fraud by:</a:t>
            </a:r>
          </a:p>
          <a:p>
            <a:pPr lvl="1"/>
            <a:r>
              <a:rPr lang="en-US" altLang="ar-JO" sz="2000">
                <a:solidFill>
                  <a:schemeClr val="tx1"/>
                </a:solidFill>
              </a:rPr>
              <a:t>Looking for fraud risk factors</a:t>
            </a:r>
          </a:p>
          <a:p>
            <a:pPr lvl="1"/>
            <a:r>
              <a:rPr lang="en-US" altLang="ar-JO" sz="2000">
                <a:solidFill>
                  <a:schemeClr val="tx1"/>
                </a:solidFill>
              </a:rPr>
              <a:t>Testing company records</a:t>
            </a:r>
          </a:p>
          <a:p>
            <a:pPr lvl="1"/>
            <a:r>
              <a:rPr lang="en-US" altLang="ar-JO" sz="2000">
                <a:solidFill>
                  <a:schemeClr val="tx1"/>
                </a:solidFill>
              </a:rPr>
              <a:t>Asking management, the audit committee, and others if they know of any past or current fraud or of fraud risks the organization faces.</a:t>
            </a:r>
          </a:p>
          <a:p>
            <a:r>
              <a:rPr lang="en-US" altLang="ar-JO" sz="2000">
                <a:solidFill>
                  <a:schemeClr val="tx1"/>
                </a:solidFill>
              </a:rPr>
              <a:t>Special care needs to be exercised in examining revenue accounts, since they are particularly popular fraud targets.</a:t>
            </a:r>
            <a:endParaRPr lang="en-US" altLang="ar-JO" sz="280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08588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4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9984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9984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99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99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99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99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99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99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99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99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998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998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44" grpId="0" build="p" bldLvl="2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0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/>
              <a:t>THE FRAUD PROCESS</a:t>
            </a:r>
          </a:p>
        </p:txBody>
      </p:sp>
      <p:sp>
        <p:nvSpPr>
          <p:cNvPr id="1700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ar-JO" sz="1800" dirty="0">
                <a:solidFill>
                  <a:schemeClr val="tx1"/>
                </a:solidFill>
              </a:rPr>
              <a:t>A revision to SAS-82, SAS-99, was issued in December 2002. SAS-99 requires auditors to:</a:t>
            </a:r>
          </a:p>
          <a:p>
            <a:pPr lvl="1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Understand fraud</a:t>
            </a:r>
          </a:p>
          <a:p>
            <a:pPr lvl="1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Discuss the risks of material fraudulent misstatements</a:t>
            </a:r>
          </a:p>
          <a:p>
            <a:pPr lvl="1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Obtain information</a:t>
            </a:r>
          </a:p>
          <a:p>
            <a:pPr lvl="1">
              <a:lnSpc>
                <a:spcPct val="90000"/>
              </a:lnSpc>
            </a:pPr>
            <a:r>
              <a:rPr lang="en-US" altLang="ar-JO" b="1" dirty="0">
                <a:solidFill>
                  <a:schemeClr val="tx1"/>
                </a:solidFill>
              </a:rPr>
              <a:t>Identify, assess, and respond to risks</a:t>
            </a:r>
          </a:p>
        </p:txBody>
      </p:sp>
      <p:sp>
        <p:nvSpPr>
          <p:cNvPr id="1700868" name="Rectangle 4"/>
          <p:cNvSpPr>
            <a:spLocks noChangeArrowheads="1"/>
          </p:cNvSpPr>
          <p:nvPr/>
        </p:nvSpPr>
        <p:spPr bwMode="auto">
          <a:xfrm>
            <a:off x="595313" y="3725152"/>
            <a:ext cx="8318500" cy="2063750"/>
          </a:xfrm>
          <a:prstGeom prst="rect">
            <a:avLst/>
          </a:prstGeom>
          <a:solidFill>
            <a:schemeClr val="bg1"/>
          </a:solidFill>
          <a:ln w="5715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FFFF99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99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FFFF99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FFFF99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9pPr>
          </a:lstStyle>
          <a:p>
            <a:r>
              <a:rPr lang="en-US" altLang="ar-JO" sz="2000">
                <a:solidFill>
                  <a:schemeClr val="tx1"/>
                </a:solidFill>
              </a:rPr>
              <a:t>Use the gathered information to identify, assess, and respond to risks.</a:t>
            </a:r>
          </a:p>
          <a:p>
            <a:r>
              <a:rPr lang="en-US" altLang="ar-JO" sz="2000">
                <a:solidFill>
                  <a:schemeClr val="tx1"/>
                </a:solidFill>
              </a:rPr>
              <a:t>Auditors can respond by varying the nature, timing, and extent of auditing procedures they perform.</a:t>
            </a:r>
          </a:p>
          <a:p>
            <a:r>
              <a:rPr lang="en-US" altLang="ar-JO" sz="2000">
                <a:solidFill>
                  <a:schemeClr val="tx1"/>
                </a:solidFill>
              </a:rPr>
              <a:t>They should also carefully evaluate risks related to management override of controls.</a:t>
            </a:r>
          </a:p>
          <a:p>
            <a:pPr lvl="2">
              <a:buFont typeface="Wingdings" pitchFamily="2" charset="2"/>
              <a:buChar char=""/>
            </a:pPr>
            <a:endParaRPr lang="en-US" altLang="ar-JO" sz="200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1690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86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0086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0086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00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00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8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008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008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8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008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008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0868" grpId="0" build="p" bldLvl="3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/>
              <a:t>THE FRAUD PROCESS</a:t>
            </a:r>
          </a:p>
        </p:txBody>
      </p:sp>
      <p:sp>
        <p:nvSpPr>
          <p:cNvPr id="1701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ar-JO" sz="1800" dirty="0">
                <a:solidFill>
                  <a:schemeClr val="tx1"/>
                </a:solidFill>
              </a:rPr>
              <a:t>A revision to SAS-82, SAS-99, was issued in December 2002.  SAS-99 requires auditors to:</a:t>
            </a:r>
          </a:p>
          <a:p>
            <a:pPr lvl="1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Understand fraud</a:t>
            </a:r>
          </a:p>
          <a:p>
            <a:pPr lvl="1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Discuss the risks of material fraudulent misstatements</a:t>
            </a:r>
          </a:p>
          <a:p>
            <a:pPr lvl="1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Obtain information</a:t>
            </a:r>
          </a:p>
          <a:p>
            <a:pPr lvl="1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Identify, assess, and respond to risks</a:t>
            </a:r>
          </a:p>
          <a:p>
            <a:pPr lvl="1">
              <a:lnSpc>
                <a:spcPct val="90000"/>
              </a:lnSpc>
            </a:pPr>
            <a:r>
              <a:rPr lang="en-US" altLang="ar-JO" b="1" dirty="0">
                <a:solidFill>
                  <a:schemeClr val="tx1"/>
                </a:solidFill>
              </a:rPr>
              <a:t>Evaluate the results of their audit tests</a:t>
            </a:r>
          </a:p>
        </p:txBody>
      </p:sp>
      <p:sp>
        <p:nvSpPr>
          <p:cNvPr id="1701892" name="Rectangle 4"/>
          <p:cNvSpPr>
            <a:spLocks noChangeArrowheads="1"/>
          </p:cNvSpPr>
          <p:nvPr/>
        </p:nvSpPr>
        <p:spPr bwMode="auto">
          <a:xfrm>
            <a:off x="747617" y="3908129"/>
            <a:ext cx="7754937" cy="2433637"/>
          </a:xfrm>
          <a:prstGeom prst="rect">
            <a:avLst/>
          </a:prstGeom>
          <a:solidFill>
            <a:schemeClr val="bg1"/>
          </a:solidFill>
          <a:ln w="5715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FFFF99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99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FFFF99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FFFF99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9pPr>
          </a:lstStyle>
          <a:p>
            <a:r>
              <a:rPr lang="en-US" altLang="ar-JO" sz="2000">
                <a:solidFill>
                  <a:schemeClr val="tx1"/>
                </a:solidFill>
              </a:rPr>
              <a:t>Auditors must assess the risk of fraud throughout the audit.</a:t>
            </a:r>
          </a:p>
          <a:p>
            <a:r>
              <a:rPr lang="en-US" altLang="ar-JO" sz="2000">
                <a:solidFill>
                  <a:schemeClr val="tx1"/>
                </a:solidFill>
              </a:rPr>
              <a:t>When the audit is complete, they must evaluate whether any identified misstatements indicate the presence of fraud.</a:t>
            </a:r>
          </a:p>
          <a:p>
            <a:r>
              <a:rPr lang="en-US" altLang="ar-JO" sz="2000">
                <a:solidFill>
                  <a:schemeClr val="tx1"/>
                </a:solidFill>
              </a:rPr>
              <a:t>If so, they should determine the impact on the financial statements and the audit.</a:t>
            </a:r>
            <a:endParaRPr lang="en-US" altLang="ar-JO" sz="280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16035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189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0189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0189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1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01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01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1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01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01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1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01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01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1892" grpId="0" build="p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4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/>
              <a:t>THE FRAUD PROCESS</a:t>
            </a:r>
          </a:p>
        </p:txBody>
      </p:sp>
      <p:sp>
        <p:nvSpPr>
          <p:cNvPr id="1704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9367"/>
            <a:ext cx="8229600" cy="490523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ar-JO" sz="1800" dirty="0">
                <a:solidFill>
                  <a:schemeClr val="tx1"/>
                </a:solidFill>
              </a:rPr>
              <a:t>A revision to SAS-82, SAS-99, was issued in December 2002. SAS-99 requires auditors to:</a:t>
            </a:r>
          </a:p>
          <a:p>
            <a:pPr lvl="1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Understand fraud</a:t>
            </a:r>
          </a:p>
          <a:p>
            <a:pPr lvl="1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Discuss the risks of material fraudulent misstatements</a:t>
            </a:r>
          </a:p>
          <a:p>
            <a:pPr lvl="1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Obtain information</a:t>
            </a:r>
          </a:p>
          <a:p>
            <a:pPr lvl="1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Identify, assess, and respond to risks</a:t>
            </a:r>
          </a:p>
          <a:p>
            <a:pPr lvl="1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Evaluate the results of their audit tests</a:t>
            </a:r>
          </a:p>
          <a:p>
            <a:pPr lvl="1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Communicate findings. Auditors communicate their fraud findings to management, the audit committee, and </a:t>
            </a:r>
            <a:r>
              <a:rPr lang="en-US" altLang="ar-JO" dirty="0" smtClean="0">
                <a:solidFill>
                  <a:schemeClr val="tx1"/>
                </a:solidFill>
              </a:rPr>
              <a:t>others==</a:t>
            </a:r>
            <a:endParaRPr lang="en-US" altLang="ar-JO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Document their audit work. Auditors must document their compliance with SAS-99 requirements</a:t>
            </a:r>
          </a:p>
          <a:p>
            <a:pPr lvl="1">
              <a:lnSpc>
                <a:spcPct val="90000"/>
              </a:lnSpc>
            </a:pPr>
            <a:r>
              <a:rPr lang="en-US" altLang="ar-JO" b="1" dirty="0">
                <a:solidFill>
                  <a:schemeClr val="tx1"/>
                </a:solidFill>
              </a:rPr>
              <a:t>Incorporate a technology focus</a:t>
            </a:r>
          </a:p>
        </p:txBody>
      </p:sp>
      <p:sp>
        <p:nvSpPr>
          <p:cNvPr id="1704964" name="Rectangle 4"/>
          <p:cNvSpPr>
            <a:spLocks noChangeArrowheads="1"/>
          </p:cNvSpPr>
          <p:nvPr/>
        </p:nvSpPr>
        <p:spPr bwMode="auto">
          <a:xfrm>
            <a:off x="887104" y="4822031"/>
            <a:ext cx="7601803" cy="1430337"/>
          </a:xfrm>
          <a:prstGeom prst="rect">
            <a:avLst/>
          </a:prstGeom>
          <a:solidFill>
            <a:schemeClr val="bg1"/>
          </a:solidFill>
          <a:ln w="5715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FFFF99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99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FFFF99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FFFF99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9pPr>
          </a:lstStyle>
          <a:p>
            <a:r>
              <a:rPr lang="en-US" altLang="ar-JO" sz="2000" dirty="0">
                <a:solidFill>
                  <a:schemeClr val="tx1"/>
                </a:solidFill>
              </a:rPr>
              <a:t>SAS-99 recognizes that technology impacts fraud risks and notes opportunities that auditors have to use technology-oriented tools and techniques to design fraud auditing procedures.</a:t>
            </a:r>
          </a:p>
          <a:p>
            <a:endParaRPr lang="en-US" altLang="ar-JO" sz="20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1763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4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04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04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4964" grpId="0" animBg="1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7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13813" cy="1009934"/>
          </a:xfrm>
        </p:spPr>
        <p:txBody>
          <a:bodyPr/>
          <a:lstStyle/>
          <a:p>
            <a:r>
              <a:rPr lang="en-US" altLang="ar-JO" sz="2800" dirty="0" smtClean="0"/>
              <a:t>Why fraud occurs</a:t>
            </a:r>
            <a:br>
              <a:rPr lang="en-US" altLang="ar-JO" sz="2800" dirty="0" smtClean="0"/>
            </a:br>
            <a:r>
              <a:rPr lang="en-US" altLang="ar-JO" sz="2800" dirty="0" smtClean="0"/>
              <a:t>WHO </a:t>
            </a:r>
            <a:r>
              <a:rPr lang="en-US" altLang="ar-JO" sz="2800" dirty="0"/>
              <a:t>COMMITS FRAUD AND WHY</a:t>
            </a:r>
          </a:p>
        </p:txBody>
      </p:sp>
      <p:sp>
        <p:nvSpPr>
          <p:cNvPr id="170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6479" y="1173707"/>
            <a:ext cx="8898340" cy="5540992"/>
          </a:xfrm>
        </p:spPr>
        <p:txBody>
          <a:bodyPr/>
          <a:lstStyle/>
          <a:p>
            <a:r>
              <a:rPr lang="en-US" altLang="ar-JO" sz="1800" dirty="0">
                <a:solidFill>
                  <a:schemeClr val="tx1"/>
                </a:solidFill>
              </a:rPr>
              <a:t>Researchers have compared the psychological and demographic characteristics of three groups of people:</a:t>
            </a:r>
          </a:p>
          <a:p>
            <a:pPr lvl="1"/>
            <a:r>
              <a:rPr lang="en-US" altLang="ar-JO" b="1" dirty="0">
                <a:solidFill>
                  <a:schemeClr val="tx1"/>
                </a:solidFill>
              </a:rPr>
              <a:t>White-collar criminals</a:t>
            </a:r>
          </a:p>
          <a:p>
            <a:pPr lvl="1"/>
            <a:r>
              <a:rPr lang="en-US" altLang="ar-JO" b="1" dirty="0">
                <a:solidFill>
                  <a:schemeClr val="tx1"/>
                </a:solidFill>
              </a:rPr>
              <a:t>Violent criminals</a:t>
            </a:r>
          </a:p>
          <a:p>
            <a:pPr lvl="1"/>
            <a:r>
              <a:rPr lang="en-US" altLang="ar-JO" b="1" dirty="0">
                <a:solidFill>
                  <a:schemeClr val="tx1"/>
                </a:solidFill>
              </a:rPr>
              <a:t>The general public</a:t>
            </a:r>
          </a:p>
          <a:p>
            <a:r>
              <a:rPr lang="en-US" altLang="ar-JO" sz="1800" dirty="0">
                <a:solidFill>
                  <a:schemeClr val="tx1"/>
                </a:solidFill>
              </a:rPr>
              <a:t>  They found:</a:t>
            </a: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Significant differences between violent and white-collar criminals.</a:t>
            </a: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Few differences between white-collar criminals and the general public</a:t>
            </a:r>
            <a:endParaRPr lang="en-US" altLang="ar-JO" dirty="0" smtClean="0">
              <a:solidFill>
                <a:schemeClr val="tx1"/>
              </a:solidFill>
            </a:endParaRPr>
          </a:p>
          <a:p>
            <a:r>
              <a:rPr lang="en-US" altLang="ar-JO" sz="1800" dirty="0">
                <a:solidFill>
                  <a:schemeClr val="tx1"/>
                </a:solidFill>
              </a:rPr>
              <a:t> </a:t>
            </a:r>
            <a:r>
              <a:rPr lang="en-US" altLang="ar-JO" sz="1600" b="1" dirty="0">
                <a:solidFill>
                  <a:schemeClr val="tx1"/>
                </a:solidFill>
              </a:rPr>
              <a:t>White-collar criminals </a:t>
            </a:r>
            <a:r>
              <a:rPr lang="en-US" altLang="ar-JO" sz="1600" dirty="0">
                <a:solidFill>
                  <a:schemeClr val="tx1"/>
                </a:solidFill>
              </a:rPr>
              <a:t>tend to mirror the general public in:</a:t>
            </a:r>
          </a:p>
          <a:p>
            <a:pPr lvl="1"/>
            <a:r>
              <a:rPr lang="en-US" altLang="ar-JO" sz="1600" dirty="0">
                <a:solidFill>
                  <a:schemeClr val="tx1"/>
                </a:solidFill>
              </a:rPr>
              <a:t>Education</a:t>
            </a:r>
          </a:p>
          <a:p>
            <a:pPr lvl="1"/>
            <a:r>
              <a:rPr lang="en-US" altLang="ar-JO" sz="1600" dirty="0">
                <a:solidFill>
                  <a:schemeClr val="tx1"/>
                </a:solidFill>
              </a:rPr>
              <a:t>Age</a:t>
            </a:r>
          </a:p>
          <a:p>
            <a:pPr lvl="1"/>
            <a:r>
              <a:rPr lang="en-US" altLang="ar-JO" sz="1600" dirty="0">
                <a:solidFill>
                  <a:schemeClr val="tx1"/>
                </a:solidFill>
              </a:rPr>
              <a:t>Religion</a:t>
            </a:r>
          </a:p>
          <a:p>
            <a:pPr lvl="1"/>
            <a:r>
              <a:rPr lang="en-US" altLang="ar-JO" sz="1600" dirty="0">
                <a:solidFill>
                  <a:schemeClr val="tx1"/>
                </a:solidFill>
              </a:rPr>
              <a:t>Marriage</a:t>
            </a:r>
          </a:p>
          <a:p>
            <a:pPr lvl="1"/>
            <a:r>
              <a:rPr lang="en-US" altLang="ar-JO" sz="1600" dirty="0">
                <a:solidFill>
                  <a:schemeClr val="tx1"/>
                </a:solidFill>
              </a:rPr>
              <a:t>Length of employment</a:t>
            </a:r>
          </a:p>
          <a:p>
            <a:pPr lvl="1"/>
            <a:r>
              <a:rPr lang="en-US" altLang="ar-JO" sz="1600" dirty="0">
                <a:solidFill>
                  <a:schemeClr val="tx1"/>
                </a:solidFill>
              </a:rPr>
              <a:t>Psychological makeup</a:t>
            </a:r>
          </a:p>
          <a:p>
            <a:endParaRPr lang="en-US" altLang="ar-JO" sz="18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67347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7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07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07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7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707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7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707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7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707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7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707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7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707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7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707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7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707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7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707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7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707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7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707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7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707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70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7070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70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17070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70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17070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7010" grpId="0" animBg="1"/>
      <p:bldP spid="1707011" grpId="0" build="p" bldLvl="5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9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/>
              <a:t>WHO COMMITS FRAUD AND WHY</a:t>
            </a:r>
          </a:p>
        </p:txBody>
      </p:sp>
      <p:sp>
        <p:nvSpPr>
          <p:cNvPr id="1709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altLang="ar-JO" sz="2400" dirty="0">
                <a:solidFill>
                  <a:schemeClr val="tx1"/>
                </a:solidFill>
              </a:rPr>
              <a:t>Perpetrators of computer fraud tend to be younger and possess more computer knowledge, experience, and skills.</a:t>
            </a:r>
          </a:p>
          <a:p>
            <a:r>
              <a:rPr lang="en-US" altLang="ar-JO" sz="2400" dirty="0">
                <a:solidFill>
                  <a:schemeClr val="tx1"/>
                </a:solidFill>
              </a:rPr>
              <a:t>Hackers and computer fraud perps tend to be more motivated by:</a:t>
            </a:r>
          </a:p>
          <a:p>
            <a:pPr lvl="1"/>
            <a:r>
              <a:rPr lang="en-US" altLang="ar-JO" sz="2400" dirty="0" smtClean="0">
                <a:solidFill>
                  <a:schemeClr val="tx1"/>
                </a:solidFill>
              </a:rPr>
              <a:t>Curiosity </a:t>
            </a:r>
            <a:r>
              <a:rPr lang="ar-JO" altLang="ar-JO" sz="2400" dirty="0" smtClean="0">
                <a:solidFill>
                  <a:schemeClr val="tx1"/>
                </a:solidFill>
              </a:rPr>
              <a:t>فضول</a:t>
            </a:r>
            <a:endParaRPr lang="en-US" altLang="ar-JO" sz="2400" dirty="0">
              <a:solidFill>
                <a:schemeClr val="tx1"/>
              </a:solidFill>
            </a:endParaRPr>
          </a:p>
          <a:p>
            <a:pPr lvl="1"/>
            <a:r>
              <a:rPr lang="en-US" altLang="ar-JO" sz="2400" dirty="0">
                <a:solidFill>
                  <a:schemeClr val="tx1"/>
                </a:solidFill>
              </a:rPr>
              <a:t>A quest for knowledge</a:t>
            </a:r>
          </a:p>
          <a:p>
            <a:pPr lvl="1"/>
            <a:r>
              <a:rPr lang="en-US" altLang="ar-JO" sz="2400" dirty="0">
                <a:solidFill>
                  <a:schemeClr val="tx1"/>
                </a:solidFill>
              </a:rPr>
              <a:t>The desire to learn how things work</a:t>
            </a:r>
          </a:p>
          <a:p>
            <a:pPr lvl="1"/>
            <a:r>
              <a:rPr lang="en-US" altLang="ar-JO" sz="2400" dirty="0">
                <a:solidFill>
                  <a:schemeClr val="tx1"/>
                </a:solidFill>
              </a:rPr>
              <a:t>The challenge of beating the system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81600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9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09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9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09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9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09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9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09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9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09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9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09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9059" grpId="0" build="p" bldLvl="5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/>
              <a:t>INTRODUCTION</a:t>
            </a:r>
          </a:p>
        </p:txBody>
      </p:sp>
      <p:sp>
        <p:nvSpPr>
          <p:cNvPr id="1013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altLang="ar-JO" sz="1800" dirty="0">
                <a:solidFill>
                  <a:schemeClr val="tx1"/>
                </a:solidFill>
              </a:rPr>
              <a:t>Information systems are becoming increasingly more complex and society is becoming increasingly more dependent on these systems.</a:t>
            </a: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Companies also face a growing risk of these systems being compromised.</a:t>
            </a: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Recent surveys indicate 67% of companies suffered a security breach in the last year with almost 60% reporting financial losses.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4A9576E-8C44-4841-9C47-2631AE9168E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70231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13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13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13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63" grpId="0" build="p" bldLvl="5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/>
              <a:t>WHO COMMITS FRAUD AND WHY</a:t>
            </a:r>
          </a:p>
        </p:txBody>
      </p:sp>
      <p:sp>
        <p:nvSpPr>
          <p:cNvPr id="1710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altLang="ar-JO" sz="1800" dirty="0">
                <a:solidFill>
                  <a:schemeClr val="tx1"/>
                </a:solidFill>
              </a:rPr>
              <a:t>They may view their actions as a game rather than dishonest behavior.</a:t>
            </a:r>
          </a:p>
          <a:p>
            <a:r>
              <a:rPr lang="en-US" altLang="ar-JO" sz="1800" dirty="0">
                <a:solidFill>
                  <a:schemeClr val="tx1"/>
                </a:solidFill>
              </a:rPr>
              <a:t>Another motivation may be to gain stature in the hacking community.</a:t>
            </a:r>
          </a:p>
          <a:p>
            <a:r>
              <a:rPr lang="en-US" altLang="ar-JO" sz="1800" dirty="0">
                <a:solidFill>
                  <a:schemeClr val="tx1"/>
                </a:solidFill>
              </a:rPr>
              <a:t>Some see themselves as revolutionaries spreading a message of anarchy and freedom.</a:t>
            </a:r>
          </a:p>
          <a:p>
            <a:r>
              <a:rPr lang="en-US" altLang="ar-JO" sz="1800" dirty="0">
                <a:solidFill>
                  <a:schemeClr val="tx1"/>
                </a:solidFill>
              </a:rPr>
              <a:t>But a growing number want to profit financially. To do so, they may sell data to:</a:t>
            </a:r>
          </a:p>
          <a:p>
            <a:pPr lvl="1"/>
            <a:r>
              <a:rPr lang="en-US" altLang="ar-JO" dirty="0" smtClean="0">
                <a:solidFill>
                  <a:schemeClr val="tx1"/>
                </a:solidFill>
              </a:rPr>
              <a:t>Spammers </a:t>
            </a:r>
            <a:endParaRPr lang="en-US" altLang="ar-JO" dirty="0">
              <a:solidFill>
                <a:schemeClr val="tx1"/>
              </a:solidFill>
            </a:endParaRP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Organized crime</a:t>
            </a: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Other hackers</a:t>
            </a: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The intelligence community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4693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10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10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10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10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10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10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10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710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083" grpId="0" build="p" bldLvl="5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2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/>
              <a:t>WHO COMMITS FRAUD AND WHY</a:t>
            </a:r>
          </a:p>
        </p:txBody>
      </p:sp>
      <p:sp>
        <p:nvSpPr>
          <p:cNvPr id="171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0251" y="1228299"/>
            <a:ext cx="8613561" cy="5447139"/>
          </a:xfrm>
        </p:spPr>
        <p:txBody>
          <a:bodyPr/>
          <a:lstStyle/>
          <a:p>
            <a:r>
              <a:rPr lang="en-US" altLang="ar-JO" sz="1800" dirty="0">
                <a:solidFill>
                  <a:schemeClr val="tx1"/>
                </a:solidFill>
              </a:rPr>
              <a:t>Some fraud perpetrators are disgruntled and unhappy with their jobs and are seeking revenge against their employers.</a:t>
            </a:r>
          </a:p>
          <a:p>
            <a:r>
              <a:rPr lang="en-US" altLang="ar-JO" sz="1800" dirty="0">
                <a:solidFill>
                  <a:schemeClr val="tx1"/>
                </a:solidFill>
              </a:rPr>
              <a:t>Others are regarded as ideal, hard-working employees in positions of trust.</a:t>
            </a:r>
          </a:p>
          <a:p>
            <a:r>
              <a:rPr lang="en-US" altLang="ar-JO" sz="1800" dirty="0">
                <a:solidFill>
                  <a:schemeClr val="tx1"/>
                </a:solidFill>
              </a:rPr>
              <a:t>Most have no prior criminal record.</a:t>
            </a:r>
          </a:p>
          <a:p>
            <a:r>
              <a:rPr lang="en-US" altLang="ar-JO" sz="1800" dirty="0">
                <a:solidFill>
                  <a:schemeClr val="tx1"/>
                </a:solidFill>
              </a:rPr>
              <a:t>So why are they willing to risk everything?</a:t>
            </a:r>
          </a:p>
          <a:p>
            <a:r>
              <a:rPr lang="en-US" altLang="ar-JO" sz="1800" dirty="0" smtClean="0">
                <a:solidFill>
                  <a:schemeClr val="tx1"/>
                </a:solidFill>
              </a:rPr>
              <a:t>Criminologist </a:t>
            </a:r>
            <a:r>
              <a:rPr lang="en-US" altLang="ar-JO" sz="1800" dirty="0">
                <a:solidFill>
                  <a:schemeClr val="tx1"/>
                </a:solidFill>
              </a:rPr>
              <a:t>Donald </a:t>
            </a:r>
            <a:r>
              <a:rPr lang="en-US" altLang="ar-JO" sz="1800" dirty="0" err="1">
                <a:solidFill>
                  <a:schemeClr val="tx1"/>
                </a:solidFill>
              </a:rPr>
              <a:t>Cressey</a:t>
            </a:r>
            <a:r>
              <a:rPr lang="en-US" altLang="ar-JO" sz="1800" dirty="0">
                <a:solidFill>
                  <a:schemeClr val="tx1"/>
                </a:solidFill>
              </a:rPr>
              <a:t>, interviewed 200+ convicted white-collar criminals in an attempt to determine the common threads in their crimes.  As a result of his research, he determined that three factors were present in the commission of each crime. These three factors have come to be known as the </a:t>
            </a:r>
            <a:r>
              <a:rPr lang="en-US" altLang="ar-JO" sz="1800" b="1" dirty="0">
                <a:solidFill>
                  <a:schemeClr val="tx1"/>
                </a:solidFill>
              </a:rPr>
              <a:t>fraud triangle</a:t>
            </a:r>
            <a:r>
              <a:rPr lang="en-US" altLang="ar-JO" sz="1800" dirty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en-US" altLang="ar-JO" b="1" dirty="0">
                <a:solidFill>
                  <a:schemeClr val="tx1"/>
                </a:solidFill>
              </a:rPr>
              <a:t>Pressure</a:t>
            </a:r>
          </a:p>
          <a:p>
            <a:pPr lvl="1"/>
            <a:r>
              <a:rPr lang="en-US" altLang="ar-JO" b="1" dirty="0">
                <a:solidFill>
                  <a:schemeClr val="tx1"/>
                </a:solidFill>
              </a:rPr>
              <a:t>Opportunity</a:t>
            </a:r>
          </a:p>
          <a:p>
            <a:pPr lvl="1"/>
            <a:r>
              <a:rPr lang="en-US" altLang="ar-JO" b="1" dirty="0">
                <a:solidFill>
                  <a:schemeClr val="tx1"/>
                </a:solidFill>
              </a:rPr>
              <a:t>Rationalization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18179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2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12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2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12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2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12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2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12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2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12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2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12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2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12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2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712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2131" grpId="0" build="p" bldLvl="5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3154" name="AutoShape 2"/>
          <p:cNvSpPr>
            <a:spLocks noChangeArrowheads="1"/>
          </p:cNvSpPr>
          <p:nvPr/>
        </p:nvSpPr>
        <p:spPr bwMode="auto">
          <a:xfrm>
            <a:off x="1371600" y="1981200"/>
            <a:ext cx="6172200" cy="3962400"/>
          </a:xfrm>
          <a:prstGeom prst="triangle">
            <a:avLst>
              <a:gd name="adj" fmla="val 50000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1713155" name="Rectangle 3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3600" b="1">
                <a:solidFill>
                  <a:srgbClr val="FFFF99"/>
                </a:solidFill>
                <a:latin typeface="Arial" pitchFamily="34" charset="0"/>
              </a:defRPr>
            </a:lvl1pPr>
            <a:lvl2pPr algn="ctr">
              <a:defRPr sz="3600" b="1">
                <a:solidFill>
                  <a:srgbClr val="FFFF99"/>
                </a:solidFill>
                <a:latin typeface="Arial" pitchFamily="34" charset="0"/>
              </a:defRPr>
            </a:lvl2pPr>
            <a:lvl3pPr algn="ctr">
              <a:defRPr sz="3600" b="1">
                <a:solidFill>
                  <a:srgbClr val="FFFF99"/>
                </a:solidFill>
                <a:latin typeface="Arial" pitchFamily="34" charset="0"/>
              </a:defRPr>
            </a:lvl3pPr>
            <a:lvl4pPr algn="ctr">
              <a:defRPr sz="3600" b="1">
                <a:solidFill>
                  <a:srgbClr val="FFFF99"/>
                </a:solidFill>
                <a:latin typeface="Arial" pitchFamily="34" charset="0"/>
              </a:defRPr>
            </a:lvl4pPr>
            <a:lvl5pPr algn="ctr">
              <a:defRPr sz="3600" b="1">
                <a:solidFill>
                  <a:srgbClr val="FFFF99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99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99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99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99"/>
                </a:solidFill>
                <a:latin typeface="Arial" pitchFamily="34" charset="0"/>
              </a:defRPr>
            </a:lvl9pPr>
          </a:lstStyle>
          <a:p>
            <a:r>
              <a:rPr lang="en-US" altLang="ar-JO" dirty="0">
                <a:solidFill>
                  <a:schemeClr val="tx1"/>
                </a:solidFill>
              </a:rPr>
              <a:t>The “Fraud Triangle”</a:t>
            </a:r>
            <a:br>
              <a:rPr lang="en-US" altLang="ar-JO" dirty="0">
                <a:solidFill>
                  <a:schemeClr val="tx1"/>
                </a:solidFill>
              </a:rPr>
            </a:br>
            <a:r>
              <a:rPr lang="en-US" altLang="ar-JO" sz="1600" dirty="0">
                <a:solidFill>
                  <a:schemeClr val="tx1"/>
                </a:solidFill>
              </a:rPr>
              <a:t>Donald </a:t>
            </a:r>
            <a:r>
              <a:rPr lang="en-US" altLang="ar-JO" sz="1600" dirty="0" err="1">
                <a:solidFill>
                  <a:schemeClr val="tx1"/>
                </a:solidFill>
              </a:rPr>
              <a:t>Cressey</a:t>
            </a:r>
            <a:endParaRPr lang="en-US" altLang="ar-JO" sz="1600" dirty="0">
              <a:solidFill>
                <a:schemeClr val="tx1"/>
              </a:solidFill>
            </a:endParaRPr>
          </a:p>
        </p:txBody>
      </p:sp>
      <p:sp>
        <p:nvSpPr>
          <p:cNvPr id="1713156" name="Text Box 4"/>
          <p:cNvSpPr txBox="1">
            <a:spLocks noChangeArrowheads="1"/>
          </p:cNvSpPr>
          <p:nvPr/>
        </p:nvSpPr>
        <p:spPr bwMode="auto">
          <a:xfrm rot="-3094973">
            <a:off x="1797051" y="3473450"/>
            <a:ext cx="19224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ar-JO" sz="3200"/>
              <a:t>Pressure</a:t>
            </a:r>
          </a:p>
        </p:txBody>
      </p:sp>
      <p:sp>
        <p:nvSpPr>
          <p:cNvPr id="1713157" name="Text Box 5"/>
          <p:cNvSpPr txBox="1">
            <a:spLocks noChangeArrowheads="1"/>
          </p:cNvSpPr>
          <p:nvPr/>
        </p:nvSpPr>
        <p:spPr bwMode="auto">
          <a:xfrm rot="3109608">
            <a:off x="5056981" y="3639344"/>
            <a:ext cx="25050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ar-JO" sz="3200"/>
              <a:t>Opportunity</a:t>
            </a:r>
          </a:p>
        </p:txBody>
      </p:sp>
      <p:sp>
        <p:nvSpPr>
          <p:cNvPr id="1713158" name="Text Box 6"/>
          <p:cNvSpPr txBox="1">
            <a:spLocks noChangeArrowheads="1"/>
          </p:cNvSpPr>
          <p:nvPr/>
        </p:nvSpPr>
        <p:spPr bwMode="auto">
          <a:xfrm>
            <a:off x="2819400" y="5867400"/>
            <a:ext cx="30686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ar-JO" sz="3200"/>
              <a:t>Rationalization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FA4F67-5449-42C3-8FCB-DD626077E1C7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5783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3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13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3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13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3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13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3156" grpId="0" autoUpdateAnimBg="0"/>
      <p:bldP spid="1713157" grpId="0" autoUpdateAnimBg="0"/>
      <p:bldP spid="1713158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 dirty="0" smtClean="0"/>
              <a:t>Pressures</a:t>
            </a:r>
            <a:endParaRPr lang="en-US" altLang="ar-JO" dirty="0"/>
          </a:p>
        </p:txBody>
      </p:sp>
      <p:sp>
        <p:nvSpPr>
          <p:cNvPr id="1715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altLang="ar-JO" sz="2800" b="1" dirty="0">
                <a:solidFill>
                  <a:schemeClr val="tx1"/>
                </a:solidFill>
              </a:rPr>
              <a:t>Pressure</a:t>
            </a:r>
          </a:p>
          <a:p>
            <a:pPr lvl="1"/>
            <a:r>
              <a:rPr lang="en-US" altLang="ar-JO" sz="2400" dirty="0" err="1">
                <a:solidFill>
                  <a:schemeClr val="tx1"/>
                </a:solidFill>
              </a:rPr>
              <a:t>Cressey</a:t>
            </a:r>
            <a:r>
              <a:rPr lang="en-US" altLang="ar-JO" sz="2400" dirty="0">
                <a:solidFill>
                  <a:schemeClr val="tx1"/>
                </a:solidFill>
              </a:rPr>
              <a:t> referred to this pressure as a “perceived non-shareable need.”</a:t>
            </a:r>
          </a:p>
          <a:p>
            <a:pPr lvl="1"/>
            <a:r>
              <a:rPr lang="en-US" altLang="ar-JO" sz="2400" dirty="0">
                <a:solidFill>
                  <a:schemeClr val="tx1"/>
                </a:solidFill>
              </a:rPr>
              <a:t>The pressure could be related to finances, emotions, lifestyle, or some combination.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18810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5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15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5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15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5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15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5203" grpId="0" build="p" bldLvl="5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 dirty="0" smtClean="0"/>
              <a:t>Pressures</a:t>
            </a:r>
            <a:endParaRPr lang="en-US" altLang="ar-JO" dirty="0"/>
          </a:p>
        </p:txBody>
      </p:sp>
      <p:sp>
        <p:nvSpPr>
          <p:cNvPr id="1721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7545" y="1272653"/>
            <a:ext cx="8586267" cy="5401101"/>
          </a:xfrm>
        </p:spPr>
        <p:txBody>
          <a:bodyPr/>
          <a:lstStyle/>
          <a:p>
            <a:r>
              <a:rPr lang="en-US" altLang="ar-JO" sz="1800" dirty="0">
                <a:solidFill>
                  <a:schemeClr val="tx1"/>
                </a:solidFill>
              </a:rPr>
              <a:t>The most common </a:t>
            </a:r>
            <a:r>
              <a:rPr lang="en-US" altLang="ar-JO" sz="1800" b="1" dirty="0">
                <a:solidFill>
                  <a:schemeClr val="tx1"/>
                </a:solidFill>
              </a:rPr>
              <a:t>pressures</a:t>
            </a:r>
            <a:r>
              <a:rPr lang="en-US" altLang="ar-JO" sz="1800" dirty="0">
                <a:solidFill>
                  <a:schemeClr val="tx1"/>
                </a:solidFill>
              </a:rPr>
              <a:t> were:</a:t>
            </a:r>
          </a:p>
          <a:p>
            <a:pPr lvl="1">
              <a:buFont typeface="Courier New" pitchFamily="49" charset="0"/>
              <a:buChar char="-"/>
            </a:pPr>
            <a:r>
              <a:rPr lang="en-US" altLang="ar-JO" b="1" dirty="0">
                <a:solidFill>
                  <a:schemeClr val="tx1"/>
                </a:solidFill>
              </a:rPr>
              <a:t>Not being able to pay one’s debts, nor admit it to one’s employer</a:t>
            </a:r>
            <a:r>
              <a:rPr lang="en-US" altLang="ar-JO" dirty="0">
                <a:solidFill>
                  <a:schemeClr val="tx1"/>
                </a:solidFill>
              </a:rPr>
              <a:t>, family, or friends (which makes in non-shareable</a:t>
            </a:r>
            <a:r>
              <a:rPr lang="en-US" altLang="ar-JO" dirty="0" smtClean="0">
                <a:solidFill>
                  <a:schemeClr val="tx1"/>
                </a:solidFill>
              </a:rPr>
              <a:t>). </a:t>
            </a:r>
            <a:r>
              <a:rPr lang="en-US" altLang="ar-JO" dirty="0">
                <a:solidFill>
                  <a:schemeClr val="tx1"/>
                </a:solidFill>
              </a:rPr>
              <a:t>May be associated with vices, such as drugs, gambling, mistresses, </a:t>
            </a:r>
            <a:r>
              <a:rPr lang="en-US" altLang="ar-JO" dirty="0" err="1" smtClean="0">
                <a:solidFill>
                  <a:schemeClr val="tx1"/>
                </a:solidFill>
              </a:rPr>
              <a:t>etc</a:t>
            </a:r>
            <a:endParaRPr lang="en-US" altLang="ar-JO" dirty="0">
              <a:solidFill>
                <a:schemeClr val="tx1"/>
              </a:solidFill>
            </a:endParaRPr>
          </a:p>
          <a:p>
            <a:pPr lvl="1">
              <a:buFont typeface="Courier New" pitchFamily="49" charset="0"/>
              <a:buChar char="-"/>
            </a:pPr>
            <a:r>
              <a:rPr lang="en-US" altLang="ar-JO" b="1" dirty="0">
                <a:solidFill>
                  <a:schemeClr val="tx1"/>
                </a:solidFill>
              </a:rPr>
              <a:t>Fear of loss of status because of a personal </a:t>
            </a:r>
            <a:r>
              <a:rPr lang="en-US" altLang="ar-JO" b="1" dirty="0" smtClean="0">
                <a:solidFill>
                  <a:schemeClr val="tx1"/>
                </a:solidFill>
              </a:rPr>
              <a:t>failure</a:t>
            </a:r>
            <a:r>
              <a:rPr lang="en-US" altLang="ar-JO" dirty="0" smtClean="0">
                <a:solidFill>
                  <a:schemeClr val="tx1"/>
                </a:solidFill>
              </a:rPr>
              <a:t>. </a:t>
            </a:r>
            <a:r>
              <a:rPr lang="en-US" altLang="ar-JO" dirty="0">
                <a:solidFill>
                  <a:schemeClr val="tx1"/>
                </a:solidFill>
              </a:rPr>
              <a:t>Example would be mismanagement of a personal investment or retirement fund</a:t>
            </a:r>
          </a:p>
          <a:p>
            <a:pPr lvl="1">
              <a:buFont typeface="Courier New" pitchFamily="49" charset="0"/>
              <a:buChar char="-"/>
            </a:pPr>
            <a:r>
              <a:rPr lang="en-US" altLang="ar-JO" b="1" dirty="0">
                <a:solidFill>
                  <a:schemeClr val="tx1"/>
                </a:solidFill>
              </a:rPr>
              <a:t>Business </a:t>
            </a:r>
            <a:r>
              <a:rPr lang="en-US" altLang="ar-JO" b="1" dirty="0" smtClean="0">
                <a:solidFill>
                  <a:schemeClr val="tx1"/>
                </a:solidFill>
              </a:rPr>
              <a:t>reversals</a:t>
            </a:r>
            <a:r>
              <a:rPr lang="en-US" altLang="ar-JO" dirty="0" smtClean="0">
                <a:solidFill>
                  <a:schemeClr val="tx1"/>
                </a:solidFill>
              </a:rPr>
              <a:t>. </a:t>
            </a:r>
            <a:r>
              <a:rPr lang="en-US" altLang="ar-JO" dirty="0">
                <a:solidFill>
                  <a:schemeClr val="tx1"/>
                </a:solidFill>
              </a:rPr>
              <a:t>Not many people can walk away from a failing </a:t>
            </a:r>
            <a:r>
              <a:rPr lang="en-US" altLang="ar-JO" dirty="0" smtClean="0">
                <a:solidFill>
                  <a:schemeClr val="tx1"/>
                </a:solidFill>
              </a:rPr>
              <a:t>business</a:t>
            </a:r>
            <a:r>
              <a:rPr lang="en-US" altLang="ar-JO" b="1" dirty="0" smtClean="0">
                <a:solidFill>
                  <a:schemeClr val="tx1"/>
                </a:solidFill>
              </a:rPr>
              <a:t>.</a:t>
            </a:r>
            <a:endParaRPr lang="en-US" altLang="ar-JO" dirty="0">
              <a:solidFill>
                <a:schemeClr val="tx1"/>
              </a:solidFill>
            </a:endParaRPr>
          </a:p>
          <a:p>
            <a:pPr lvl="1">
              <a:buFont typeface="Courier New" pitchFamily="49" charset="0"/>
              <a:buChar char="-"/>
            </a:pPr>
            <a:r>
              <a:rPr lang="en-US" altLang="ar-JO" b="1" dirty="0">
                <a:solidFill>
                  <a:schemeClr val="tx1"/>
                </a:solidFill>
              </a:rPr>
              <a:t>Physical </a:t>
            </a:r>
            <a:r>
              <a:rPr lang="en-US" altLang="ar-JO" b="1" dirty="0" smtClean="0">
                <a:solidFill>
                  <a:schemeClr val="tx1"/>
                </a:solidFill>
              </a:rPr>
              <a:t>isolation</a:t>
            </a:r>
            <a:r>
              <a:rPr lang="en-US" altLang="ar-JO" dirty="0" smtClean="0">
                <a:solidFill>
                  <a:schemeClr val="tx1"/>
                </a:solidFill>
              </a:rPr>
              <a:t>. </a:t>
            </a:r>
            <a:r>
              <a:rPr lang="en-US" altLang="ar-JO" dirty="0">
                <a:solidFill>
                  <a:schemeClr val="tx1"/>
                </a:solidFill>
              </a:rPr>
              <a:t>When an individual is isolated, physically or psychologically, almost any pressure becomes non-shareable</a:t>
            </a:r>
          </a:p>
          <a:p>
            <a:pPr lvl="1">
              <a:buFont typeface="Courier New" pitchFamily="49" charset="0"/>
              <a:buChar char="-"/>
            </a:pPr>
            <a:r>
              <a:rPr lang="en-US" altLang="ar-JO" b="1" dirty="0">
                <a:solidFill>
                  <a:schemeClr val="tx1"/>
                </a:solidFill>
              </a:rPr>
              <a:t>Status </a:t>
            </a:r>
            <a:r>
              <a:rPr lang="en-US" altLang="ar-JO" b="1" dirty="0" smtClean="0">
                <a:solidFill>
                  <a:schemeClr val="tx1"/>
                </a:solidFill>
              </a:rPr>
              <a:t>gaining</a:t>
            </a:r>
            <a:r>
              <a:rPr lang="en-US" altLang="ar-JO" dirty="0" smtClean="0">
                <a:solidFill>
                  <a:schemeClr val="tx1"/>
                </a:solidFill>
              </a:rPr>
              <a:t>. </a:t>
            </a:r>
            <a:r>
              <a:rPr lang="en-US" altLang="ar-JO" dirty="0">
                <a:solidFill>
                  <a:schemeClr val="tx1"/>
                </a:solidFill>
              </a:rPr>
              <a:t>Many frauds are motivated by nothing more than a perceived need to keep up with the </a:t>
            </a:r>
            <a:r>
              <a:rPr lang="en-US" altLang="ar-JO" dirty="0" smtClean="0">
                <a:solidFill>
                  <a:schemeClr val="tx1"/>
                </a:solidFill>
              </a:rPr>
              <a:t>Joneses. </a:t>
            </a:r>
            <a:r>
              <a:rPr lang="en-US" altLang="ar-JO" dirty="0">
                <a:solidFill>
                  <a:schemeClr val="tx1"/>
                </a:solidFill>
              </a:rPr>
              <a:t>The problem is that there is always a richer “Jones” down the street and the pressure continues to mount, as do the resulting thefts</a:t>
            </a:r>
          </a:p>
          <a:p>
            <a:pPr lvl="1">
              <a:buFont typeface="Courier New" pitchFamily="49" charset="0"/>
              <a:buChar char="-"/>
            </a:pPr>
            <a:r>
              <a:rPr lang="en-US" altLang="ar-JO" b="1" dirty="0">
                <a:solidFill>
                  <a:schemeClr val="tx1"/>
                </a:solidFill>
              </a:rPr>
              <a:t>Difficulties in employer-employee </a:t>
            </a:r>
            <a:r>
              <a:rPr lang="en-US" altLang="ar-JO" b="1" dirty="0" smtClean="0">
                <a:solidFill>
                  <a:schemeClr val="tx1"/>
                </a:solidFill>
              </a:rPr>
              <a:t>relations</a:t>
            </a:r>
            <a:r>
              <a:rPr lang="en-US" altLang="ar-JO" sz="2400" b="1" dirty="0" smtClean="0">
                <a:solidFill>
                  <a:schemeClr val="tx1"/>
                </a:solidFill>
              </a:rPr>
              <a:t>. </a:t>
            </a:r>
            <a:r>
              <a:rPr lang="en-US" altLang="ar-JO" dirty="0">
                <a:solidFill>
                  <a:schemeClr val="tx1"/>
                </a:solidFill>
              </a:rPr>
              <a:t>May create pressure to get revenge, take the money you feel is rightfully owed to you, </a:t>
            </a:r>
            <a:r>
              <a:rPr lang="en-US" altLang="ar-JO" dirty="0" err="1">
                <a:solidFill>
                  <a:schemeClr val="tx1"/>
                </a:solidFill>
              </a:rPr>
              <a:t>etc</a:t>
            </a:r>
            <a:endParaRPr lang="en-US" altLang="ar-JO" b="1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6955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23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3323"/>
            <a:ext cx="8913813" cy="914400"/>
          </a:xfrm>
        </p:spPr>
        <p:txBody>
          <a:bodyPr/>
          <a:lstStyle/>
          <a:p>
            <a:r>
              <a:rPr lang="en-US" altLang="ar-JO" dirty="0" smtClean="0"/>
              <a:t>Pressure</a:t>
            </a:r>
            <a:endParaRPr lang="en-US" altLang="ar-JO" dirty="0"/>
          </a:p>
        </p:txBody>
      </p:sp>
      <p:sp>
        <p:nvSpPr>
          <p:cNvPr id="1722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What’s important here is the </a:t>
            </a:r>
            <a:r>
              <a:rPr lang="en-US" altLang="ar-JO" i="1" dirty="0">
                <a:solidFill>
                  <a:schemeClr val="tx1"/>
                </a:solidFill>
              </a:rPr>
              <a:t>perception</a:t>
            </a:r>
            <a:r>
              <a:rPr lang="en-US" altLang="ar-JO" dirty="0">
                <a:solidFill>
                  <a:schemeClr val="tx1"/>
                </a:solidFill>
              </a:rPr>
              <a:t> of the pressure.</a:t>
            </a:r>
          </a:p>
          <a:p>
            <a:pPr lvl="1">
              <a:lnSpc>
                <a:spcPct val="90000"/>
              </a:lnSpc>
            </a:pPr>
            <a:r>
              <a:rPr lang="en-US" altLang="ar-JO" sz="2000" dirty="0">
                <a:solidFill>
                  <a:schemeClr val="tx1"/>
                </a:solidFill>
              </a:rPr>
              <a:t>There might be a number of people who could and would help a tentative fraudster out of his financial woes.</a:t>
            </a:r>
          </a:p>
          <a:p>
            <a:pPr lvl="1">
              <a:lnSpc>
                <a:spcPct val="90000"/>
              </a:lnSpc>
            </a:pPr>
            <a:r>
              <a:rPr lang="en-US" altLang="ar-JO" sz="2000" dirty="0">
                <a:solidFill>
                  <a:schemeClr val="tx1"/>
                </a:solidFill>
              </a:rPr>
              <a:t>But as long as he perceives that he cannot share his burden, the pressure is present.</a:t>
            </a:r>
          </a:p>
          <a:p>
            <a:pPr lvl="1">
              <a:lnSpc>
                <a:spcPct val="90000"/>
              </a:lnSpc>
            </a:pPr>
            <a:r>
              <a:rPr lang="en-US" altLang="ar-JO" sz="2000" dirty="0">
                <a:solidFill>
                  <a:schemeClr val="tx1"/>
                </a:solidFill>
              </a:rPr>
              <a:t>Research has also found that an individual’s propensity to commit fraud is more related to how much he worries about his financial position than his actual position.</a:t>
            </a:r>
          </a:p>
          <a:p>
            <a:pPr lvl="1">
              <a:lnSpc>
                <a:spcPct val="90000"/>
              </a:lnSpc>
            </a:pPr>
            <a:r>
              <a:rPr lang="en-US" altLang="ar-JO" sz="2000" dirty="0">
                <a:solidFill>
                  <a:schemeClr val="tx1"/>
                </a:solidFill>
              </a:rPr>
              <a:t>The millionaire who frets a lot about his financial condition is more likely to commit fraud than the guy who doesn’t have two dimes to rub together but isn’t worried about it.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18392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2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22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2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22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2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22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2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22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2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22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2371" grpId="0" build="p" bldLvl="5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 dirty="0"/>
              <a:t>Pressure</a:t>
            </a:r>
          </a:p>
        </p:txBody>
      </p:sp>
      <p:sp>
        <p:nvSpPr>
          <p:cNvPr id="1724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8364" y="1419367"/>
            <a:ext cx="8468436" cy="4905233"/>
          </a:xfrm>
          <a:extLst>
            <a:ext uri="{AF507438-7753-43E0-B8FC-AC1667EBCBE1}">
              <a14:hiddenEffects xmlns:a14="http://schemas.microsoft.com/office/drawing/2010/main" xmlns="">
                <a:effectLst>
                  <a:outerShdw dist="107763" dir="189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ar-JO" sz="1800" b="1" dirty="0" smtClean="0">
                <a:solidFill>
                  <a:schemeClr val="tx1"/>
                </a:solidFill>
              </a:rPr>
              <a:t>Financial </a:t>
            </a:r>
            <a:r>
              <a:rPr lang="en-US" altLang="ar-JO" sz="1800" b="1" dirty="0">
                <a:solidFill>
                  <a:schemeClr val="tx1"/>
                </a:solidFill>
              </a:rPr>
              <a:t>statement fraud </a:t>
            </a:r>
            <a:r>
              <a:rPr lang="en-US" altLang="ar-JO" sz="1800" dirty="0">
                <a:solidFill>
                  <a:schemeClr val="tx1"/>
                </a:solidFill>
              </a:rPr>
              <a:t>is distinct from other types of fraud in that the individuals who commit the fraud are not the direct beneficiaries.</a:t>
            </a:r>
          </a:p>
          <a:p>
            <a:pPr lvl="1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The company is the direct beneficiary.</a:t>
            </a:r>
          </a:p>
          <a:p>
            <a:pPr lvl="1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The perpetrators are typically indirect beneficiaries</a:t>
            </a:r>
            <a:r>
              <a:rPr lang="en-US" altLang="ar-JO" dirty="0" smtClean="0">
                <a:solidFill>
                  <a:schemeClr val="tx1"/>
                </a:solidFill>
              </a:rPr>
              <a:t>.</a:t>
            </a:r>
            <a:endParaRPr lang="en-US" altLang="ar-JO" sz="1800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ar-JO" sz="1800" dirty="0" smtClean="0">
                <a:solidFill>
                  <a:schemeClr val="tx1"/>
                </a:solidFill>
              </a:rPr>
              <a:t>In </a:t>
            </a:r>
            <a:r>
              <a:rPr lang="en-US" altLang="ar-JO" sz="1800" dirty="0">
                <a:solidFill>
                  <a:schemeClr val="tx1"/>
                </a:solidFill>
              </a:rPr>
              <a:t>the case of financial statement frauds, common pressures include:</a:t>
            </a:r>
          </a:p>
          <a:p>
            <a:pPr lvl="1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To prop up earnings or stock price so that management can:</a:t>
            </a:r>
          </a:p>
          <a:p>
            <a:pPr lvl="2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Receive performance-related compensation.</a:t>
            </a:r>
          </a:p>
          <a:p>
            <a:pPr lvl="2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Preserve or improve personal wealth held in company stock or stock options.</a:t>
            </a:r>
          </a:p>
          <a:p>
            <a:pPr lvl="2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Keep their jobs.</a:t>
            </a:r>
          </a:p>
          <a:p>
            <a:pPr lvl="1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To cover the inability to generate cash flow.</a:t>
            </a:r>
          </a:p>
          <a:p>
            <a:pPr lvl="1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To obtain financing.</a:t>
            </a:r>
          </a:p>
          <a:p>
            <a:pPr lvl="1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To appear to comply with bond covenants or other agreements.</a:t>
            </a:r>
          </a:p>
          <a:p>
            <a:pPr lvl="1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May be opposite of propping up earnings in cases involving income-tax motivations, government contracts, or regulation</a:t>
            </a:r>
            <a:r>
              <a:rPr lang="en-US" altLang="ar-JO" dirty="0" smtClean="0">
                <a:solidFill>
                  <a:schemeClr val="tx1"/>
                </a:solidFill>
              </a:rPr>
              <a:t>.</a:t>
            </a:r>
            <a:endParaRPr lang="en-US" altLang="ar-JO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31857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4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24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4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24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4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24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4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24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4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24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4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24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4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24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4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724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4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724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4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724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4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724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44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7244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4419" grpId="0" build="p" bldLvl="5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7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 sz="3200" b="1" dirty="0"/>
              <a:t>PRESSURES</a:t>
            </a:r>
            <a:r>
              <a:rPr lang="en-US" altLang="ar-JO" sz="3200" dirty="0"/>
              <a:t> </a:t>
            </a:r>
            <a:r>
              <a:rPr lang="en-US" altLang="ar-JO" sz="3200" dirty="0" smtClean="0"/>
              <a:t>that leads to Employee Fraud</a:t>
            </a:r>
            <a:endParaRPr lang="en-US" altLang="ar-JO" sz="3200" dirty="0"/>
          </a:p>
        </p:txBody>
      </p:sp>
      <p:sp>
        <p:nvSpPr>
          <p:cNvPr id="1727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0252" y="1378424"/>
            <a:ext cx="2865224" cy="522709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ar-JO" sz="1600" b="1" dirty="0">
                <a:solidFill>
                  <a:schemeClr val="tx1"/>
                </a:solidFill>
              </a:rPr>
              <a:t>FINANCIAL</a:t>
            </a:r>
          </a:p>
          <a:p>
            <a:pPr>
              <a:lnSpc>
                <a:spcPct val="90000"/>
              </a:lnSpc>
            </a:pPr>
            <a:r>
              <a:rPr lang="en-US" altLang="ar-JO" sz="1600" dirty="0">
                <a:solidFill>
                  <a:schemeClr val="tx1"/>
                </a:solidFill>
              </a:rPr>
              <a:t>Living beyond means</a:t>
            </a:r>
          </a:p>
          <a:p>
            <a:pPr>
              <a:lnSpc>
                <a:spcPct val="90000"/>
              </a:lnSpc>
            </a:pPr>
            <a:r>
              <a:rPr lang="en-US" altLang="ar-JO" sz="1600" dirty="0">
                <a:solidFill>
                  <a:schemeClr val="tx1"/>
                </a:solidFill>
              </a:rPr>
              <a:t>High personal debt/expenses</a:t>
            </a:r>
          </a:p>
          <a:p>
            <a:pPr>
              <a:lnSpc>
                <a:spcPct val="90000"/>
              </a:lnSpc>
            </a:pPr>
            <a:r>
              <a:rPr lang="en-US" altLang="ar-JO" sz="1600" dirty="0">
                <a:solidFill>
                  <a:schemeClr val="tx1"/>
                </a:solidFill>
              </a:rPr>
              <a:t>“Inadequate” salary/income</a:t>
            </a:r>
          </a:p>
          <a:p>
            <a:pPr>
              <a:lnSpc>
                <a:spcPct val="90000"/>
              </a:lnSpc>
            </a:pPr>
            <a:r>
              <a:rPr lang="en-US" altLang="ar-JO" sz="1600" dirty="0">
                <a:solidFill>
                  <a:schemeClr val="tx1"/>
                </a:solidFill>
              </a:rPr>
              <a:t>Poor credit ratings</a:t>
            </a:r>
          </a:p>
          <a:p>
            <a:pPr>
              <a:lnSpc>
                <a:spcPct val="90000"/>
              </a:lnSpc>
            </a:pPr>
            <a:r>
              <a:rPr lang="en-US" altLang="ar-JO" sz="1600" dirty="0">
                <a:solidFill>
                  <a:schemeClr val="tx1"/>
                </a:solidFill>
              </a:rPr>
              <a:t>Heavy financial losses</a:t>
            </a:r>
          </a:p>
          <a:p>
            <a:pPr>
              <a:lnSpc>
                <a:spcPct val="90000"/>
              </a:lnSpc>
            </a:pPr>
            <a:r>
              <a:rPr lang="en-US" altLang="ar-JO" sz="1600" dirty="0">
                <a:solidFill>
                  <a:schemeClr val="tx1"/>
                </a:solidFill>
              </a:rPr>
              <a:t>Bad investments</a:t>
            </a:r>
          </a:p>
          <a:p>
            <a:pPr>
              <a:lnSpc>
                <a:spcPct val="90000"/>
              </a:lnSpc>
            </a:pPr>
            <a:r>
              <a:rPr lang="en-US" altLang="ar-JO" sz="1600" dirty="0">
                <a:solidFill>
                  <a:schemeClr val="tx1"/>
                </a:solidFill>
              </a:rPr>
              <a:t>Tax avoidance</a:t>
            </a:r>
          </a:p>
          <a:p>
            <a:pPr>
              <a:lnSpc>
                <a:spcPct val="90000"/>
              </a:lnSpc>
            </a:pPr>
            <a:r>
              <a:rPr lang="en-US" altLang="ar-JO" sz="1600" dirty="0">
                <a:solidFill>
                  <a:schemeClr val="tx1"/>
                </a:solidFill>
              </a:rPr>
              <a:t>Meet unreasonable quotas/goals</a:t>
            </a:r>
          </a:p>
        </p:txBody>
      </p:sp>
      <p:sp>
        <p:nvSpPr>
          <p:cNvPr id="1727495" name="Rectangle 7"/>
          <p:cNvSpPr>
            <a:spLocks noChangeArrowheads="1"/>
          </p:cNvSpPr>
          <p:nvPr/>
        </p:nvSpPr>
        <p:spPr bwMode="auto">
          <a:xfrm>
            <a:off x="3211513" y="1593849"/>
            <a:ext cx="2708275" cy="5120849"/>
          </a:xfrm>
          <a:prstGeom prst="rect">
            <a:avLst/>
          </a:prstGeom>
          <a:gradFill rotWithShape="1">
            <a:gsLst>
              <a:gs pos="0">
                <a:srgbClr val="000080">
                  <a:gamma/>
                  <a:shade val="46275"/>
                  <a:invGamma/>
                </a:srgbClr>
              </a:gs>
              <a:gs pos="100000">
                <a:srgbClr val="00008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28575" algn="ctr">
                <a:solidFill>
                  <a:srgbClr val="1672CE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FFFF99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99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FFFF99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FFFF99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ar-JO" sz="2000" dirty="0"/>
              <a:t>EMOTIONAL</a:t>
            </a:r>
          </a:p>
          <a:p>
            <a:pPr>
              <a:lnSpc>
                <a:spcPct val="90000"/>
              </a:lnSpc>
            </a:pPr>
            <a:r>
              <a:rPr lang="en-US" altLang="ar-JO" sz="2000" b="0" dirty="0"/>
              <a:t>Greed</a:t>
            </a:r>
          </a:p>
          <a:p>
            <a:pPr>
              <a:lnSpc>
                <a:spcPct val="90000"/>
              </a:lnSpc>
            </a:pPr>
            <a:r>
              <a:rPr lang="en-US" altLang="ar-JO" sz="2000" b="0" dirty="0"/>
              <a:t>Unrecognized performance</a:t>
            </a:r>
          </a:p>
          <a:p>
            <a:pPr>
              <a:lnSpc>
                <a:spcPct val="90000"/>
              </a:lnSpc>
            </a:pPr>
            <a:r>
              <a:rPr lang="en-US" altLang="ar-JO" sz="2000" b="0" dirty="0"/>
              <a:t>Job dissatisfaction</a:t>
            </a:r>
          </a:p>
          <a:p>
            <a:pPr>
              <a:lnSpc>
                <a:spcPct val="90000"/>
              </a:lnSpc>
            </a:pPr>
            <a:r>
              <a:rPr lang="en-US" altLang="ar-JO" sz="2000" b="0" dirty="0"/>
              <a:t>Fear of losing job</a:t>
            </a:r>
          </a:p>
          <a:p>
            <a:pPr>
              <a:lnSpc>
                <a:spcPct val="90000"/>
              </a:lnSpc>
            </a:pPr>
            <a:r>
              <a:rPr lang="en-US" altLang="ar-JO" sz="2000" b="0" dirty="0"/>
              <a:t>Power or control</a:t>
            </a:r>
          </a:p>
          <a:p>
            <a:pPr>
              <a:lnSpc>
                <a:spcPct val="90000"/>
              </a:lnSpc>
            </a:pPr>
            <a:r>
              <a:rPr lang="en-US" altLang="ar-JO" sz="2000" b="0" dirty="0"/>
              <a:t>Pride or ambition</a:t>
            </a:r>
          </a:p>
          <a:p>
            <a:pPr>
              <a:lnSpc>
                <a:spcPct val="90000"/>
              </a:lnSpc>
            </a:pPr>
            <a:r>
              <a:rPr lang="en-US" altLang="ar-JO" sz="2000" b="0" dirty="0"/>
              <a:t>Beating the system</a:t>
            </a:r>
          </a:p>
          <a:p>
            <a:pPr>
              <a:lnSpc>
                <a:spcPct val="90000"/>
              </a:lnSpc>
            </a:pPr>
            <a:r>
              <a:rPr lang="en-US" altLang="ar-JO" sz="2000" b="0" dirty="0"/>
              <a:t>Frustration</a:t>
            </a:r>
          </a:p>
          <a:p>
            <a:pPr>
              <a:lnSpc>
                <a:spcPct val="90000"/>
              </a:lnSpc>
            </a:pPr>
            <a:r>
              <a:rPr lang="en-US" altLang="ar-JO" sz="2000" b="0" dirty="0"/>
              <a:t>Non-conformity</a:t>
            </a:r>
          </a:p>
          <a:p>
            <a:pPr>
              <a:lnSpc>
                <a:spcPct val="90000"/>
              </a:lnSpc>
            </a:pPr>
            <a:r>
              <a:rPr lang="en-US" altLang="ar-JO" sz="2000" b="0" dirty="0"/>
              <a:t>Envy, resentment</a:t>
            </a:r>
          </a:p>
          <a:p>
            <a:pPr>
              <a:lnSpc>
                <a:spcPct val="90000"/>
              </a:lnSpc>
            </a:pPr>
            <a:r>
              <a:rPr lang="en-US" altLang="ar-JO" sz="2000" b="0" dirty="0"/>
              <a:t>Arrogance, dominance</a:t>
            </a:r>
          </a:p>
          <a:p>
            <a:pPr>
              <a:lnSpc>
                <a:spcPct val="90000"/>
              </a:lnSpc>
            </a:pPr>
            <a:r>
              <a:rPr lang="en-US" altLang="ar-JO" sz="2000" b="0" dirty="0"/>
              <a:t>Non-rules oriented</a:t>
            </a:r>
          </a:p>
        </p:txBody>
      </p:sp>
      <p:sp>
        <p:nvSpPr>
          <p:cNvPr id="1727496" name="Rectangle 8"/>
          <p:cNvSpPr>
            <a:spLocks noChangeArrowheads="1"/>
          </p:cNvSpPr>
          <p:nvPr/>
        </p:nvSpPr>
        <p:spPr bwMode="auto">
          <a:xfrm>
            <a:off x="5973763" y="1595438"/>
            <a:ext cx="2708275" cy="5119260"/>
          </a:xfrm>
          <a:prstGeom prst="rect">
            <a:avLst/>
          </a:prstGeom>
          <a:gradFill rotWithShape="1">
            <a:gsLst>
              <a:gs pos="0">
                <a:srgbClr val="000080">
                  <a:gamma/>
                  <a:shade val="46275"/>
                  <a:invGamma/>
                </a:srgbClr>
              </a:gs>
              <a:gs pos="100000">
                <a:srgbClr val="00008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28575" algn="ctr">
                <a:solidFill>
                  <a:srgbClr val="1672CE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FFFF99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99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FFFF99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FFFF99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ar-JO" sz="2000"/>
              <a:t>LIFESTYLE</a:t>
            </a:r>
          </a:p>
          <a:p>
            <a:pPr>
              <a:lnSpc>
                <a:spcPct val="90000"/>
              </a:lnSpc>
            </a:pPr>
            <a:r>
              <a:rPr lang="en-US" altLang="ar-JO" sz="2000" b="0"/>
              <a:t>Support gambling habit</a:t>
            </a:r>
          </a:p>
          <a:p>
            <a:pPr>
              <a:lnSpc>
                <a:spcPct val="90000"/>
              </a:lnSpc>
            </a:pPr>
            <a:r>
              <a:rPr lang="en-US" altLang="ar-JO" sz="2000" b="0"/>
              <a:t>Drug or alcohol addiction</a:t>
            </a:r>
          </a:p>
          <a:p>
            <a:pPr>
              <a:lnSpc>
                <a:spcPct val="90000"/>
              </a:lnSpc>
            </a:pPr>
            <a:r>
              <a:rPr lang="en-US" altLang="ar-JO" sz="2000" b="0"/>
              <a:t>Support sexual relationships</a:t>
            </a:r>
          </a:p>
          <a:p>
            <a:pPr>
              <a:lnSpc>
                <a:spcPct val="90000"/>
              </a:lnSpc>
            </a:pPr>
            <a:r>
              <a:rPr lang="en-US" altLang="ar-JO" sz="2000" b="0"/>
              <a:t>Family/peer pressure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396751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-1588" y="209550"/>
            <a:ext cx="8915401" cy="914400"/>
          </a:xfrm>
        </p:spPr>
        <p:txBody>
          <a:bodyPr/>
          <a:lstStyle/>
          <a:p>
            <a:r>
              <a:rPr lang="en-US" smtClean="0"/>
              <a:t>Pressure</a:t>
            </a: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4800598" y="675499"/>
          <a:ext cx="3794125" cy="3593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>
          <a:xfrm>
            <a:off x="404813" y="1444625"/>
            <a:ext cx="4062412" cy="4224338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b="1" smtClean="0">
                <a:solidFill>
                  <a:schemeClr val="tx1"/>
                </a:solidFill>
              </a:rPr>
              <a:t> Motivation or incentive to commit fraud</a:t>
            </a:r>
          </a:p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b="1" smtClean="0">
                <a:solidFill>
                  <a:schemeClr val="tx1"/>
                </a:solidFill>
              </a:rPr>
              <a:t>Types:</a:t>
            </a:r>
          </a:p>
          <a:p>
            <a:pPr marL="685800" lvl="1" indent="-228600" eaLnBrk="1" hangingPunct="1">
              <a:lnSpc>
                <a:spcPct val="90000"/>
              </a:lnSpc>
              <a:buFont typeface="Century Gothic" pitchFamily="34" charset="0"/>
              <a:buAutoNum type="arabicPeriod"/>
              <a:defRPr/>
            </a:pPr>
            <a:r>
              <a:rPr lang="en-US" sz="1900" b="1" smtClean="0">
                <a:solidFill>
                  <a:schemeClr val="tx1"/>
                </a:solidFill>
              </a:rPr>
              <a:t>Employee</a:t>
            </a:r>
          </a:p>
          <a:p>
            <a:pPr marL="1143000" lvl="2" indent="-22860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700" b="1" smtClean="0">
                <a:solidFill>
                  <a:schemeClr val="tx1"/>
                </a:solidFill>
              </a:rPr>
              <a:t>Financial</a:t>
            </a:r>
          </a:p>
          <a:p>
            <a:pPr marL="1143000" lvl="2" indent="-22860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700" b="1" smtClean="0">
                <a:solidFill>
                  <a:schemeClr val="tx1"/>
                </a:solidFill>
              </a:rPr>
              <a:t>Emotional</a:t>
            </a:r>
          </a:p>
          <a:p>
            <a:pPr marL="1143000" lvl="2" indent="-22860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700" b="1" smtClean="0">
                <a:solidFill>
                  <a:schemeClr val="tx1"/>
                </a:solidFill>
              </a:rPr>
              <a:t>Lifestyle</a:t>
            </a:r>
          </a:p>
          <a:p>
            <a:pPr marL="685800" lvl="1" indent="-228600" eaLnBrk="1" hangingPunct="1">
              <a:lnSpc>
                <a:spcPct val="90000"/>
              </a:lnSpc>
              <a:buFont typeface="Century Gothic" pitchFamily="34" charset="0"/>
              <a:buAutoNum type="arabicPeriod"/>
              <a:defRPr/>
            </a:pPr>
            <a:r>
              <a:rPr lang="en-US" sz="1900" b="1" smtClean="0">
                <a:solidFill>
                  <a:schemeClr val="tx1"/>
                </a:solidFill>
              </a:rPr>
              <a:t>Financial</a:t>
            </a:r>
          </a:p>
          <a:p>
            <a:pPr marL="1143000" lvl="2" indent="-22860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700" b="1" smtClean="0">
                <a:solidFill>
                  <a:schemeClr val="tx1"/>
                </a:solidFill>
              </a:rPr>
              <a:t>Industry conditions</a:t>
            </a:r>
          </a:p>
          <a:p>
            <a:pPr marL="1143000" lvl="2" indent="-22860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700" b="1" smtClean="0">
                <a:solidFill>
                  <a:schemeClr val="tx1"/>
                </a:solidFill>
              </a:rPr>
              <a:t>Management characteristics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5-</a:t>
            </a:r>
            <a:fld id="{D815D838-70DE-4084-B54A-E00DBB7ACC54}" type="slidenum">
              <a:rPr lang="en-US"/>
              <a:pPr>
                <a:defRPr/>
              </a:pPr>
              <a:t>38</a:t>
            </a:fld>
            <a:endParaRPr lang="en-US" dirty="0"/>
          </a:p>
        </p:txBody>
      </p:sp>
      <p:graphicFrame>
        <p:nvGraphicFramePr>
          <p:cNvPr id="12" name="Diagram 11"/>
          <p:cNvGraphicFramePr/>
          <p:nvPr/>
        </p:nvGraphicFramePr>
        <p:xfrm>
          <a:off x="4700722" y="3556426"/>
          <a:ext cx="3540570" cy="31186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xmlns="" val="86001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 dirty="0" smtClean="0"/>
              <a:t>Fraud Triangle: Opportunity</a:t>
            </a:r>
            <a:endParaRPr lang="en-US" altLang="ar-JO" dirty="0"/>
          </a:p>
        </p:txBody>
      </p:sp>
      <p:sp>
        <p:nvSpPr>
          <p:cNvPr id="1728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altLang="ar-JO" b="1" dirty="0" smtClean="0">
                <a:solidFill>
                  <a:schemeClr val="tx1"/>
                </a:solidFill>
              </a:rPr>
              <a:t> </a:t>
            </a:r>
            <a:r>
              <a:rPr lang="en-US" altLang="ar-JO" sz="2400" b="1" dirty="0">
                <a:solidFill>
                  <a:schemeClr val="tx1"/>
                </a:solidFill>
              </a:rPr>
              <a:t>Opportunity </a:t>
            </a:r>
            <a:r>
              <a:rPr lang="en-US" altLang="ar-JO" dirty="0">
                <a:solidFill>
                  <a:schemeClr val="tx1"/>
                </a:solidFill>
              </a:rPr>
              <a:t>is the opening or gateway that allows an individual to:</a:t>
            </a: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Commit the fraud</a:t>
            </a: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Conceal the fraud</a:t>
            </a: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Convert the </a:t>
            </a:r>
            <a:r>
              <a:rPr lang="en-US" altLang="ar-JO" dirty="0" smtClean="0">
                <a:solidFill>
                  <a:schemeClr val="tx1"/>
                </a:solidFill>
              </a:rPr>
              <a:t>proceeds</a:t>
            </a:r>
            <a:endParaRPr lang="en-US" altLang="ar-JO" b="1" dirty="0" smtClean="0">
              <a:solidFill>
                <a:schemeClr val="tx1"/>
              </a:solidFill>
            </a:endParaRPr>
          </a:p>
          <a:p>
            <a:r>
              <a:rPr lang="en-US" altLang="ar-JO" b="1" i="1" dirty="0" smtClean="0">
                <a:solidFill>
                  <a:schemeClr val="tx1"/>
                </a:solidFill>
              </a:rPr>
              <a:t> </a:t>
            </a:r>
            <a:r>
              <a:rPr lang="en-US" altLang="ar-JO" b="1" i="1" dirty="0">
                <a:solidFill>
                  <a:schemeClr val="tx1"/>
                </a:solidFill>
              </a:rPr>
              <a:t>Committing </a:t>
            </a:r>
            <a:r>
              <a:rPr lang="en-US" altLang="ar-JO" dirty="0">
                <a:solidFill>
                  <a:schemeClr val="tx1"/>
                </a:solidFill>
              </a:rPr>
              <a:t>the fraud might involve acts such as:</a:t>
            </a: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Misappropriating assets.</a:t>
            </a: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Issuing deceptive financial statements.</a:t>
            </a: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Accepting a bribe in order to make an arrangement that is not in the company’s best </a:t>
            </a:r>
            <a:r>
              <a:rPr lang="en-US" altLang="ar-JO" dirty="0" smtClean="0">
                <a:solidFill>
                  <a:schemeClr val="tx1"/>
                </a:solidFill>
              </a:rPr>
              <a:t>interest</a:t>
            </a:r>
            <a:endParaRPr lang="en-US" altLang="ar-JO" b="1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7507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8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28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8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28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8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28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8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28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8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28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8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28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8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28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8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728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8515" grpId="0" build="p" bldLvl="5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Common Threats to AIS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1800" smtClean="0">
                <a:solidFill>
                  <a:schemeClr val="tx1"/>
                </a:solidFill>
              </a:rPr>
              <a:t>Natural Disasters and Terrorist Threats</a:t>
            </a:r>
          </a:p>
          <a:p>
            <a:pPr eaLnBrk="1" hangingPunct="1"/>
            <a:r>
              <a:rPr lang="en-US" sz="1800" smtClean="0">
                <a:solidFill>
                  <a:schemeClr val="tx1"/>
                </a:solidFill>
              </a:rPr>
              <a:t>Software Errors and/or Equipment Malfunction</a:t>
            </a:r>
          </a:p>
          <a:p>
            <a:pPr eaLnBrk="1" hangingPunct="1"/>
            <a:r>
              <a:rPr lang="en-US" sz="1800" smtClean="0">
                <a:solidFill>
                  <a:schemeClr val="tx1"/>
                </a:solidFill>
              </a:rPr>
              <a:t>Unintentional Acts (Human Error)</a:t>
            </a:r>
          </a:p>
          <a:p>
            <a:pPr eaLnBrk="1" hangingPunct="1"/>
            <a:r>
              <a:rPr lang="en-US" sz="1800" smtClean="0">
                <a:solidFill>
                  <a:schemeClr val="tx1"/>
                </a:solidFill>
              </a:rPr>
              <a:t>Intentional Acts (Computer Crimes)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5-</a:t>
            </a:r>
            <a:fld id="{974CC1B4-56D5-42BF-8289-DE316B56B551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0006088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0" y="209550"/>
            <a:ext cx="8913813" cy="914400"/>
          </a:xfrm>
        </p:spPr>
        <p:txBody>
          <a:bodyPr/>
          <a:lstStyle/>
          <a:p>
            <a:r>
              <a:rPr lang="en-US" smtClean="0"/>
              <a:t>Opportunity</a:t>
            </a: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5345147" y="990318"/>
          <a:ext cx="3794125" cy="49000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>
          <a:xfrm>
            <a:off x="0" y="2038350"/>
            <a:ext cx="3565525" cy="4225925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700" smtClean="0">
                <a:solidFill>
                  <a:srgbClr val="595959"/>
                </a:solidFill>
              </a:rPr>
              <a:t> Condition or situation that allows a person or organization to:</a:t>
            </a:r>
          </a:p>
          <a:p>
            <a:pPr marL="685800" lvl="1" indent="-228600" eaLnBrk="1" hangingPunct="1">
              <a:lnSpc>
                <a:spcPct val="90000"/>
              </a:lnSpc>
              <a:buFont typeface="Century Gothic" pitchFamily="34" charset="0"/>
              <a:buAutoNum type="arabicPeriod"/>
              <a:defRPr/>
            </a:pPr>
            <a:r>
              <a:rPr lang="en-US" sz="2100" smtClean="0">
                <a:solidFill>
                  <a:srgbClr val="000000"/>
                </a:solidFill>
              </a:rPr>
              <a:t>Commit the fraud</a:t>
            </a:r>
          </a:p>
          <a:p>
            <a:pPr marL="685800" lvl="1" indent="-228600" eaLnBrk="1" hangingPunct="1">
              <a:lnSpc>
                <a:spcPct val="90000"/>
              </a:lnSpc>
              <a:buFont typeface="Century Gothic" pitchFamily="34" charset="0"/>
              <a:buAutoNum type="arabicPeriod"/>
              <a:defRPr/>
            </a:pPr>
            <a:r>
              <a:rPr lang="en-US" sz="2100" smtClean="0">
                <a:solidFill>
                  <a:srgbClr val="000000"/>
                </a:solidFill>
              </a:rPr>
              <a:t>Conceal the fraud</a:t>
            </a:r>
          </a:p>
          <a:p>
            <a:pPr marL="1143000" lvl="2" indent="-22860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900" smtClean="0">
                <a:solidFill>
                  <a:srgbClr val="000000"/>
                </a:solidFill>
              </a:rPr>
              <a:t>Lapping</a:t>
            </a:r>
          </a:p>
          <a:p>
            <a:pPr marL="1143000" lvl="2" indent="-22860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900" smtClean="0">
                <a:solidFill>
                  <a:srgbClr val="000000"/>
                </a:solidFill>
              </a:rPr>
              <a:t>Kiting</a:t>
            </a:r>
          </a:p>
          <a:p>
            <a:pPr marL="685800" lvl="1" indent="-228600" eaLnBrk="1" hangingPunct="1">
              <a:lnSpc>
                <a:spcPct val="90000"/>
              </a:lnSpc>
              <a:buFont typeface="Century Gothic" pitchFamily="34" charset="0"/>
              <a:buAutoNum type="arabicPeriod"/>
              <a:defRPr/>
            </a:pPr>
            <a:r>
              <a:rPr lang="en-US" sz="2100" smtClean="0">
                <a:solidFill>
                  <a:srgbClr val="000000"/>
                </a:solidFill>
              </a:rPr>
              <a:t>Convert the theft or misrepresentation to personal gain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5-</a:t>
            </a:r>
            <a:fld id="{03F8FD67-25EB-45BC-8F07-2B912EB71685}" type="slidenum">
              <a:rPr lang="en-US"/>
              <a:pPr>
                <a:defRPr/>
              </a:pPr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779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 dirty="0" smtClean="0"/>
              <a:t>Opportunity</a:t>
            </a:r>
            <a:endParaRPr lang="en-US" altLang="ar-JO" dirty="0"/>
          </a:p>
        </p:txBody>
      </p:sp>
      <p:sp>
        <p:nvSpPr>
          <p:cNvPr id="1734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altLang="ar-JO" b="1" i="1" dirty="0">
                <a:solidFill>
                  <a:schemeClr val="tx1"/>
                </a:solidFill>
              </a:rPr>
              <a:t>Concealing</a:t>
            </a:r>
            <a:r>
              <a:rPr lang="en-US" altLang="ar-JO" dirty="0">
                <a:solidFill>
                  <a:schemeClr val="tx1"/>
                </a:solidFill>
              </a:rPr>
              <a:t> the fraud often takes more time and effort and leaves more evidence than the actual theft or misrepresentation.</a:t>
            </a:r>
          </a:p>
          <a:p>
            <a:r>
              <a:rPr lang="en-US" altLang="ar-JO" dirty="0">
                <a:solidFill>
                  <a:schemeClr val="tx1"/>
                </a:solidFill>
              </a:rPr>
              <a:t>Examples of concealment efforts:</a:t>
            </a:r>
          </a:p>
          <a:p>
            <a:pPr lvl="1"/>
            <a:r>
              <a:rPr lang="en-US" altLang="ar-JO" sz="2000" dirty="0">
                <a:solidFill>
                  <a:schemeClr val="tx1"/>
                </a:solidFill>
              </a:rPr>
              <a:t>Charge a stolen asset to an expense account or to an account receivable that is about to be written off.</a:t>
            </a:r>
          </a:p>
          <a:p>
            <a:pPr lvl="1"/>
            <a:r>
              <a:rPr lang="en-US" altLang="ar-JO" sz="2000" dirty="0">
                <a:solidFill>
                  <a:schemeClr val="tx1"/>
                </a:solidFill>
              </a:rPr>
              <a:t>Create a ghost employee who receives an extra paycheck.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8175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6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 dirty="0" smtClean="0"/>
              <a:t>Opportunity </a:t>
            </a:r>
            <a:endParaRPr lang="en-US" altLang="ar-JO" dirty="0"/>
          </a:p>
        </p:txBody>
      </p:sp>
      <p:sp>
        <p:nvSpPr>
          <p:cNvPr id="1736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95483"/>
            <a:ext cx="8229600" cy="5305567"/>
          </a:xfrm>
        </p:spPr>
        <p:txBody>
          <a:bodyPr/>
          <a:lstStyle/>
          <a:p>
            <a:r>
              <a:rPr lang="en-US" altLang="ar-JO" sz="1800" dirty="0" smtClean="0">
                <a:solidFill>
                  <a:schemeClr val="tx1"/>
                </a:solidFill>
              </a:rPr>
              <a:t>Examples </a:t>
            </a:r>
            <a:r>
              <a:rPr lang="en-US" altLang="ar-JO" sz="1800" dirty="0">
                <a:solidFill>
                  <a:schemeClr val="tx1"/>
                </a:solidFill>
              </a:rPr>
              <a:t>of concealment efforts:</a:t>
            </a:r>
          </a:p>
          <a:p>
            <a:pPr lvl="1"/>
            <a:r>
              <a:rPr lang="en-US" altLang="ar-JO" b="1" dirty="0" smtClean="0">
                <a:solidFill>
                  <a:schemeClr val="tx1"/>
                </a:solidFill>
              </a:rPr>
              <a:t>Lapping.  </a:t>
            </a:r>
          </a:p>
          <a:p>
            <a:pPr marL="0" indent="0">
              <a:buNone/>
            </a:pPr>
            <a:r>
              <a:rPr lang="en-US" altLang="ar-JO" sz="1800" dirty="0" smtClean="0">
                <a:solidFill>
                  <a:schemeClr val="tx1"/>
                </a:solidFill>
              </a:rPr>
              <a:t>Steal </a:t>
            </a:r>
            <a:r>
              <a:rPr lang="en-US" altLang="ar-JO" sz="1800" dirty="0">
                <a:solidFill>
                  <a:schemeClr val="tx1"/>
                </a:solidFill>
              </a:rPr>
              <a:t>a payment from Customer A</a:t>
            </a:r>
            <a:r>
              <a:rPr lang="en-US" altLang="ar-JO" sz="1800" dirty="0" smtClean="0">
                <a:solidFill>
                  <a:schemeClr val="tx1"/>
                </a:solidFill>
              </a:rPr>
              <a:t>.  Apply </a:t>
            </a:r>
            <a:r>
              <a:rPr lang="en-US" altLang="ar-JO" sz="1800" dirty="0">
                <a:solidFill>
                  <a:schemeClr val="tx1"/>
                </a:solidFill>
              </a:rPr>
              <a:t>Customer B’s payment to Customer A’s account so Customer A won’t get a late notice</a:t>
            </a:r>
            <a:r>
              <a:rPr lang="en-US" altLang="ar-JO" sz="1800" dirty="0" smtClean="0">
                <a:solidFill>
                  <a:schemeClr val="tx1"/>
                </a:solidFill>
              </a:rPr>
              <a:t>. Apply </a:t>
            </a:r>
            <a:r>
              <a:rPr lang="en-US" altLang="ar-JO" sz="1800" dirty="0">
                <a:solidFill>
                  <a:schemeClr val="tx1"/>
                </a:solidFill>
              </a:rPr>
              <a:t>Customer C’s payment to Customer B’s account, so Customer B won’t get a late notice, etc</a:t>
            </a:r>
            <a:r>
              <a:rPr lang="en-US" altLang="ar-JO" sz="1800" dirty="0" smtClean="0">
                <a:solidFill>
                  <a:schemeClr val="tx1"/>
                </a:solidFill>
              </a:rPr>
              <a:t>. </a:t>
            </a:r>
          </a:p>
          <a:p>
            <a:r>
              <a:rPr lang="en-US" altLang="ar-JO" sz="1800" b="1" dirty="0" smtClean="0">
                <a:solidFill>
                  <a:schemeClr val="tx1"/>
                </a:solidFill>
              </a:rPr>
              <a:t> </a:t>
            </a:r>
            <a:r>
              <a:rPr lang="en-US" altLang="ar-JO" sz="1800" b="1" dirty="0">
                <a:solidFill>
                  <a:schemeClr val="tx1"/>
                </a:solidFill>
              </a:rPr>
              <a:t>Kiting</a:t>
            </a:r>
            <a:r>
              <a:rPr lang="en-US" altLang="ar-JO" sz="1800" b="1" dirty="0" smtClean="0">
                <a:solidFill>
                  <a:schemeClr val="tx1"/>
                </a:solidFill>
              </a:rPr>
              <a:t>. </a:t>
            </a:r>
            <a:r>
              <a:rPr lang="en-US" altLang="ar-JO" sz="1800" dirty="0">
                <a:solidFill>
                  <a:schemeClr val="tx1"/>
                </a:solidFill>
              </a:rPr>
              <a:t>Creates “cash” by transferring money between banks.</a:t>
            </a:r>
          </a:p>
          <a:p>
            <a:r>
              <a:rPr lang="en-US" altLang="ar-JO" sz="1800" dirty="0">
                <a:solidFill>
                  <a:schemeClr val="tx1"/>
                </a:solidFill>
              </a:rPr>
              <a:t>Requires multiple bank accounts.</a:t>
            </a:r>
          </a:p>
          <a:p>
            <a:r>
              <a:rPr lang="en-US" altLang="ar-JO" sz="1800" dirty="0">
                <a:solidFill>
                  <a:schemeClr val="tx1"/>
                </a:solidFill>
              </a:rPr>
              <a:t>Basic scheme:</a:t>
            </a: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Write a check on the account of Bank A.</a:t>
            </a: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Bank A doesn’t have sufficient funds to cover the check, so write a check from an account in Bank B to be deposited in Bank A.</a:t>
            </a: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Bank B doesn’t have sufficient funds to cover the check, so write a check from an account in Bank C to be deposited in Bank B, </a:t>
            </a:r>
            <a:r>
              <a:rPr lang="en-US" altLang="ar-JO" dirty="0" err="1">
                <a:solidFill>
                  <a:schemeClr val="tx1"/>
                </a:solidFill>
              </a:rPr>
              <a:t>etc</a:t>
            </a:r>
            <a:endParaRPr lang="en-US" altLang="ar-JO" b="1" dirty="0">
              <a:solidFill>
                <a:schemeClr val="tx1"/>
              </a:solidFill>
            </a:endParaRPr>
          </a:p>
          <a:p>
            <a:pPr marL="0" lvl="1" indent="0">
              <a:spcBef>
                <a:spcPts val="2000"/>
              </a:spcBef>
              <a:buClr>
                <a:schemeClr val="accent1"/>
              </a:buClr>
              <a:buNone/>
            </a:pPr>
            <a:r>
              <a:rPr lang="en-US" altLang="ar-JO" b="1" dirty="0" smtClean="0">
                <a:solidFill>
                  <a:schemeClr val="tx1"/>
                </a:solidFill>
              </a:rPr>
              <a:t> </a:t>
            </a:r>
            <a:endParaRPr lang="en-US" altLang="ar-JO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ar-JO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ar-JO" dirty="0">
              <a:solidFill>
                <a:schemeClr val="tx1"/>
              </a:solidFill>
            </a:endParaRPr>
          </a:p>
          <a:p>
            <a:pPr marL="349250" lvl="1" indent="0">
              <a:buNone/>
            </a:pPr>
            <a:endParaRPr lang="en-US" altLang="ar-JO" sz="2400" b="1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7675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 dirty="0" smtClean="0"/>
              <a:t>Opportunity </a:t>
            </a:r>
            <a:endParaRPr lang="en-US" altLang="ar-JO" dirty="0"/>
          </a:p>
        </p:txBody>
      </p:sp>
      <p:sp>
        <p:nvSpPr>
          <p:cNvPr id="1740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altLang="ar-JO" dirty="0" smtClean="0">
                <a:solidFill>
                  <a:schemeClr val="tx1"/>
                </a:solidFill>
              </a:rPr>
              <a:t> </a:t>
            </a:r>
            <a:r>
              <a:rPr lang="en-US" altLang="ar-JO" dirty="0">
                <a:solidFill>
                  <a:schemeClr val="tx1"/>
                </a:solidFill>
              </a:rPr>
              <a:t>Unless the target of the theft is cash, then the stolen goods must be converted to cash or some form that is beneficial to the perpetrator.</a:t>
            </a: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Checks can be converted through alterations, forged endorsements, check washing, etc.</a:t>
            </a: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Non-cash assets can be sold (online auctions are a favorite forum) or returned to the company for cash</a:t>
            </a:r>
          </a:p>
          <a:p>
            <a:r>
              <a:rPr lang="en-US" altLang="ar-JO" dirty="0" smtClean="0">
                <a:solidFill>
                  <a:schemeClr val="tx1"/>
                </a:solidFill>
              </a:rPr>
              <a:t> </a:t>
            </a:r>
            <a:r>
              <a:rPr lang="en-US" altLang="ar-JO" dirty="0">
                <a:solidFill>
                  <a:schemeClr val="tx1"/>
                </a:solidFill>
              </a:rPr>
              <a:t>If the fraud is a financial statement fraud, then the gains received may include:</a:t>
            </a: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I have to keep my job.</a:t>
            </a: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The value of my stock or stock options rose.</a:t>
            </a: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I received a raise, promotion, or bonus.</a:t>
            </a: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I have power.</a:t>
            </a:r>
          </a:p>
          <a:p>
            <a:endParaRPr lang="en-US" altLang="ar-JO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62973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40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40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40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40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40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40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40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740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03" grpId="0" build="p" bldLvl="5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  <a:extLst>
            <a:ext uri="{AF507438-7753-43E0-B8FC-AC1667EBCBE1}">
              <a14:hiddenEffects xmlns:a14="http://schemas.microsoft.com/office/drawing/2010/main" xmlns="">
                <a:effectLst>
                  <a:outerShdw dist="107763" dir="189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ar-JO" sz="2800" dirty="0">
                <a:solidFill>
                  <a:schemeClr val="tx1"/>
                </a:solidFill>
              </a:rPr>
              <a:t>There are many opportunities that enable fraud.  Some of the most common are:</a:t>
            </a:r>
          </a:p>
          <a:p>
            <a:pPr lvl="1">
              <a:lnSpc>
                <a:spcPct val="90000"/>
              </a:lnSpc>
            </a:pPr>
            <a:r>
              <a:rPr lang="en-US" altLang="ar-JO" sz="2400" dirty="0">
                <a:solidFill>
                  <a:schemeClr val="tx1"/>
                </a:solidFill>
              </a:rPr>
              <a:t>Lack of internal controls</a:t>
            </a:r>
          </a:p>
          <a:p>
            <a:pPr lvl="1">
              <a:lnSpc>
                <a:spcPct val="90000"/>
              </a:lnSpc>
            </a:pPr>
            <a:r>
              <a:rPr lang="en-US" altLang="ar-JO" sz="2400" dirty="0">
                <a:solidFill>
                  <a:schemeClr val="tx1"/>
                </a:solidFill>
              </a:rPr>
              <a:t>Failure to enforce controls (the most prevalent reason)</a:t>
            </a:r>
          </a:p>
          <a:p>
            <a:pPr lvl="1">
              <a:lnSpc>
                <a:spcPct val="90000"/>
              </a:lnSpc>
            </a:pPr>
            <a:r>
              <a:rPr lang="en-US" altLang="ar-JO" sz="2400" dirty="0">
                <a:solidFill>
                  <a:schemeClr val="tx1"/>
                </a:solidFill>
              </a:rPr>
              <a:t>Excessive trust in key employees</a:t>
            </a:r>
          </a:p>
          <a:p>
            <a:pPr lvl="1">
              <a:lnSpc>
                <a:spcPct val="90000"/>
              </a:lnSpc>
            </a:pPr>
            <a:r>
              <a:rPr lang="en-US" altLang="ar-JO" sz="2400" dirty="0">
                <a:solidFill>
                  <a:schemeClr val="tx1"/>
                </a:solidFill>
              </a:rPr>
              <a:t>Incompetent supervisory personnel</a:t>
            </a:r>
          </a:p>
          <a:p>
            <a:pPr lvl="1">
              <a:lnSpc>
                <a:spcPct val="90000"/>
              </a:lnSpc>
            </a:pPr>
            <a:r>
              <a:rPr lang="en-US" altLang="ar-JO" sz="2400" dirty="0">
                <a:solidFill>
                  <a:schemeClr val="tx1"/>
                </a:solidFill>
              </a:rPr>
              <a:t>Inattention to details</a:t>
            </a:r>
          </a:p>
          <a:p>
            <a:pPr lvl="1">
              <a:lnSpc>
                <a:spcPct val="90000"/>
              </a:lnSpc>
            </a:pPr>
            <a:r>
              <a:rPr lang="en-US" altLang="ar-JO" sz="2400" dirty="0">
                <a:solidFill>
                  <a:schemeClr val="tx1"/>
                </a:solidFill>
              </a:rPr>
              <a:t>Inadequate staff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ar-JO" sz="2800" dirty="0">
              <a:solidFill>
                <a:schemeClr val="tx1"/>
              </a:solidFill>
            </a:endParaRPr>
          </a:p>
        </p:txBody>
      </p:sp>
      <p:sp>
        <p:nvSpPr>
          <p:cNvPr id="174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 dirty="0" smtClean="0"/>
              <a:t>Opportunity</a:t>
            </a:r>
            <a:endParaRPr lang="en-US" altLang="ar-JO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12671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42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42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42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42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42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42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42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851" grpId="0" build="p" bldLvl="5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3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 sz="2800"/>
              <a:t>OPPORTUNITIES PERMITTING EMPLOYEE AND FINANCIAL STATEMENT FRAUD</a:t>
            </a:r>
          </a:p>
        </p:txBody>
      </p:sp>
      <p:sp>
        <p:nvSpPr>
          <p:cNvPr id="1743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ar-JO" sz="2000" b="1" dirty="0">
                <a:solidFill>
                  <a:schemeClr val="tx1"/>
                </a:solidFill>
              </a:rPr>
              <a:t>Internal Control Factors</a:t>
            </a:r>
          </a:p>
          <a:p>
            <a:pPr lvl="1">
              <a:lnSpc>
                <a:spcPct val="90000"/>
              </a:lnSpc>
            </a:pPr>
            <a:r>
              <a:rPr lang="en-US" altLang="ar-JO" sz="2000" dirty="0">
                <a:solidFill>
                  <a:schemeClr val="tx1"/>
                </a:solidFill>
              </a:rPr>
              <a:t>Failure to enforce/monitor internal controls</a:t>
            </a:r>
          </a:p>
          <a:p>
            <a:pPr lvl="1">
              <a:lnSpc>
                <a:spcPct val="90000"/>
              </a:lnSpc>
            </a:pPr>
            <a:r>
              <a:rPr lang="en-US" altLang="ar-JO" sz="2000" dirty="0">
                <a:solidFill>
                  <a:schemeClr val="tx1"/>
                </a:solidFill>
              </a:rPr>
              <a:t>Management not involved in control system</a:t>
            </a:r>
          </a:p>
          <a:p>
            <a:pPr lvl="1">
              <a:lnSpc>
                <a:spcPct val="90000"/>
              </a:lnSpc>
            </a:pPr>
            <a:r>
              <a:rPr lang="en-US" altLang="ar-JO" sz="2000" dirty="0">
                <a:solidFill>
                  <a:schemeClr val="tx1"/>
                </a:solidFill>
              </a:rPr>
              <a:t>Management override of controls and guidelines</a:t>
            </a:r>
          </a:p>
          <a:p>
            <a:pPr lvl="1">
              <a:lnSpc>
                <a:spcPct val="90000"/>
              </a:lnSpc>
            </a:pPr>
            <a:r>
              <a:rPr lang="en-US" altLang="ar-JO" sz="2000" dirty="0">
                <a:solidFill>
                  <a:schemeClr val="tx1"/>
                </a:solidFill>
              </a:rPr>
              <a:t>Managerial carelessness/inattention to details</a:t>
            </a:r>
          </a:p>
          <a:p>
            <a:pPr lvl="1">
              <a:lnSpc>
                <a:spcPct val="90000"/>
              </a:lnSpc>
            </a:pPr>
            <a:r>
              <a:rPr lang="en-US" altLang="ar-JO" sz="2000" dirty="0">
                <a:solidFill>
                  <a:schemeClr val="tx1"/>
                </a:solidFill>
              </a:rPr>
              <a:t>Dominant and unchallenged management</a:t>
            </a:r>
          </a:p>
          <a:p>
            <a:pPr lvl="1">
              <a:lnSpc>
                <a:spcPct val="90000"/>
              </a:lnSpc>
            </a:pPr>
            <a:r>
              <a:rPr lang="en-US" altLang="ar-JO" sz="2000" dirty="0">
                <a:solidFill>
                  <a:schemeClr val="tx1"/>
                </a:solidFill>
              </a:rPr>
              <a:t>Ineffective oversight by board of directors</a:t>
            </a:r>
          </a:p>
          <a:p>
            <a:pPr lvl="1">
              <a:lnSpc>
                <a:spcPct val="90000"/>
              </a:lnSpc>
            </a:pPr>
            <a:r>
              <a:rPr lang="en-US" altLang="ar-JO" sz="2000" dirty="0">
                <a:solidFill>
                  <a:schemeClr val="tx1"/>
                </a:solidFill>
              </a:rPr>
              <a:t>No effective internal auditing staff</a:t>
            </a:r>
          </a:p>
          <a:p>
            <a:pPr lvl="1">
              <a:lnSpc>
                <a:spcPct val="90000"/>
              </a:lnSpc>
            </a:pPr>
            <a:r>
              <a:rPr lang="en-US" altLang="ar-JO" sz="2000" dirty="0">
                <a:solidFill>
                  <a:schemeClr val="tx1"/>
                </a:solidFill>
              </a:rPr>
              <a:t>Infrequent third-party reviews</a:t>
            </a:r>
          </a:p>
          <a:p>
            <a:pPr lvl="1">
              <a:lnSpc>
                <a:spcPct val="90000"/>
              </a:lnSpc>
            </a:pPr>
            <a:r>
              <a:rPr lang="en-US" altLang="ar-JO" sz="2000" dirty="0">
                <a:solidFill>
                  <a:schemeClr val="tx1"/>
                </a:solidFill>
              </a:rPr>
              <a:t>Insufficient separation of authorization, custody, and record-keeping duties</a:t>
            </a:r>
          </a:p>
          <a:p>
            <a:pPr lvl="1">
              <a:lnSpc>
                <a:spcPct val="90000"/>
              </a:lnSpc>
            </a:pPr>
            <a:r>
              <a:rPr lang="en-US" altLang="ar-JO" sz="2000" dirty="0">
                <a:solidFill>
                  <a:schemeClr val="tx1"/>
                </a:solidFill>
              </a:rPr>
              <a:t>Too much trust in key employees</a:t>
            </a:r>
          </a:p>
          <a:p>
            <a:pPr lvl="1">
              <a:lnSpc>
                <a:spcPct val="90000"/>
              </a:lnSpc>
            </a:pPr>
            <a:r>
              <a:rPr lang="en-US" altLang="ar-JO" sz="2000" dirty="0">
                <a:solidFill>
                  <a:schemeClr val="tx1"/>
                </a:solidFill>
              </a:rPr>
              <a:t>Inadequate supervision</a:t>
            </a:r>
          </a:p>
          <a:p>
            <a:pPr lvl="1">
              <a:lnSpc>
                <a:spcPct val="90000"/>
              </a:lnSpc>
            </a:pPr>
            <a:r>
              <a:rPr lang="en-US" altLang="ar-JO" sz="2000" dirty="0">
                <a:solidFill>
                  <a:schemeClr val="tx1"/>
                </a:solidFill>
              </a:rPr>
              <a:t>Unclear lines of authority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796281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3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3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743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743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743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743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743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743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743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743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743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743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7438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7438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17438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3874" grpId="0" animBg="1"/>
      <p:bldP spid="1743875" grpId="0" build="p" bldLvl="5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4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 sz="2800"/>
              <a:t>OPPORTUNITIES PERMITTING EMPLOYEE AND FINANCIAL STATEMENT FRAUD</a:t>
            </a:r>
          </a:p>
        </p:txBody>
      </p:sp>
      <p:sp>
        <p:nvSpPr>
          <p:cNvPr id="1744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lvl="1"/>
            <a:r>
              <a:rPr lang="en-US" altLang="ar-JO" sz="2000" dirty="0">
                <a:solidFill>
                  <a:schemeClr val="tx1"/>
                </a:solidFill>
              </a:rPr>
              <a:t>Lack of proper authorization procedures</a:t>
            </a:r>
          </a:p>
          <a:p>
            <a:pPr lvl="1"/>
            <a:r>
              <a:rPr lang="en-US" altLang="ar-JO" sz="2000" dirty="0">
                <a:solidFill>
                  <a:schemeClr val="tx1"/>
                </a:solidFill>
              </a:rPr>
              <a:t>No independent checks on performance</a:t>
            </a:r>
          </a:p>
          <a:p>
            <a:pPr lvl="1"/>
            <a:r>
              <a:rPr lang="en-US" altLang="ar-JO" sz="2000" dirty="0">
                <a:solidFill>
                  <a:schemeClr val="tx1"/>
                </a:solidFill>
              </a:rPr>
              <a:t>Inadequate documents and records</a:t>
            </a:r>
          </a:p>
          <a:p>
            <a:pPr lvl="1"/>
            <a:r>
              <a:rPr lang="en-US" altLang="ar-JO" sz="2000" dirty="0">
                <a:solidFill>
                  <a:schemeClr val="tx1"/>
                </a:solidFill>
              </a:rPr>
              <a:t>Inadequate system for safeguarding assets</a:t>
            </a:r>
          </a:p>
          <a:p>
            <a:pPr lvl="1"/>
            <a:r>
              <a:rPr lang="en-US" altLang="ar-JO" sz="2000" dirty="0">
                <a:solidFill>
                  <a:schemeClr val="tx1"/>
                </a:solidFill>
              </a:rPr>
              <a:t>No physical or logical security system</a:t>
            </a:r>
          </a:p>
          <a:p>
            <a:pPr lvl="1"/>
            <a:r>
              <a:rPr lang="en-US" altLang="ar-JO" sz="2000" dirty="0">
                <a:solidFill>
                  <a:schemeClr val="tx1"/>
                </a:solidFill>
              </a:rPr>
              <a:t>No audit trails</a:t>
            </a:r>
          </a:p>
          <a:p>
            <a:pPr lvl="1"/>
            <a:r>
              <a:rPr lang="en-US" altLang="ar-JO" sz="2000" dirty="0">
                <a:solidFill>
                  <a:schemeClr val="tx1"/>
                </a:solidFill>
              </a:rPr>
              <a:t>Failure to conduct background checks</a:t>
            </a:r>
          </a:p>
          <a:p>
            <a:pPr lvl="1"/>
            <a:r>
              <a:rPr lang="en-US" altLang="ar-JO" sz="2000" dirty="0">
                <a:solidFill>
                  <a:schemeClr val="tx1"/>
                </a:solidFill>
              </a:rPr>
              <a:t>No policy of annual vacations, rotation of duties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46157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44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44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44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44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44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44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44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744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4899" grpId="0" build="p" bldLvl="5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 sz="2800"/>
              <a:t>OPPORTUNITIES PERMITTING EMPLOYEE AND FINANCIAL STATEMENT FRAUD</a:t>
            </a:r>
          </a:p>
        </p:txBody>
      </p:sp>
      <p:sp>
        <p:nvSpPr>
          <p:cNvPr id="1745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ar-JO" sz="2000" b="1">
                <a:solidFill>
                  <a:schemeClr val="tx1"/>
                </a:solidFill>
              </a:rPr>
              <a:t>Other Factors</a:t>
            </a:r>
          </a:p>
          <a:p>
            <a:pPr lvl="1">
              <a:lnSpc>
                <a:spcPct val="90000"/>
              </a:lnSpc>
            </a:pPr>
            <a:r>
              <a:rPr lang="en-US" altLang="ar-JO" sz="2000">
                <a:solidFill>
                  <a:schemeClr val="tx1"/>
                </a:solidFill>
              </a:rPr>
              <a:t>Large, unusual, or complex transactions</a:t>
            </a:r>
          </a:p>
          <a:p>
            <a:pPr lvl="1">
              <a:lnSpc>
                <a:spcPct val="90000"/>
              </a:lnSpc>
            </a:pPr>
            <a:r>
              <a:rPr lang="en-US" altLang="ar-JO" sz="2000">
                <a:solidFill>
                  <a:schemeClr val="tx1"/>
                </a:solidFill>
              </a:rPr>
              <a:t>Numerous adjusting entries at year end</a:t>
            </a:r>
          </a:p>
          <a:p>
            <a:pPr lvl="1">
              <a:lnSpc>
                <a:spcPct val="90000"/>
              </a:lnSpc>
            </a:pPr>
            <a:r>
              <a:rPr lang="en-US" altLang="ar-JO" sz="2000">
                <a:solidFill>
                  <a:schemeClr val="tx1"/>
                </a:solidFill>
              </a:rPr>
              <a:t>Related-party transactions</a:t>
            </a:r>
          </a:p>
          <a:p>
            <a:pPr lvl="1">
              <a:lnSpc>
                <a:spcPct val="90000"/>
              </a:lnSpc>
            </a:pPr>
            <a:r>
              <a:rPr lang="en-US" altLang="ar-JO" sz="2000">
                <a:solidFill>
                  <a:schemeClr val="tx1"/>
                </a:solidFill>
              </a:rPr>
              <a:t>Accounting department understaffed and overworked</a:t>
            </a:r>
          </a:p>
          <a:p>
            <a:pPr lvl="1">
              <a:lnSpc>
                <a:spcPct val="90000"/>
              </a:lnSpc>
            </a:pPr>
            <a:r>
              <a:rPr lang="en-US" altLang="ar-JO" sz="2000">
                <a:solidFill>
                  <a:schemeClr val="tx1"/>
                </a:solidFill>
              </a:rPr>
              <a:t>Incompetent personnel</a:t>
            </a:r>
          </a:p>
          <a:p>
            <a:pPr lvl="1">
              <a:lnSpc>
                <a:spcPct val="90000"/>
              </a:lnSpc>
            </a:pPr>
            <a:r>
              <a:rPr lang="en-US" altLang="ar-JO" sz="2000">
                <a:solidFill>
                  <a:schemeClr val="tx1"/>
                </a:solidFill>
              </a:rPr>
              <a:t>Rapid turnover of key employees</a:t>
            </a:r>
          </a:p>
          <a:p>
            <a:pPr lvl="1">
              <a:lnSpc>
                <a:spcPct val="90000"/>
              </a:lnSpc>
            </a:pPr>
            <a:r>
              <a:rPr lang="en-US" altLang="ar-JO" sz="2000">
                <a:solidFill>
                  <a:schemeClr val="tx1"/>
                </a:solidFill>
              </a:rPr>
              <a:t>Lengthy tenure in a key job</a:t>
            </a:r>
          </a:p>
          <a:p>
            <a:pPr lvl="1">
              <a:lnSpc>
                <a:spcPct val="90000"/>
              </a:lnSpc>
            </a:pPr>
            <a:r>
              <a:rPr lang="en-US" altLang="ar-JO" sz="2000">
                <a:solidFill>
                  <a:schemeClr val="tx1"/>
                </a:solidFill>
              </a:rPr>
              <a:t>Unnecessarily complex organizational structure</a:t>
            </a:r>
          </a:p>
          <a:p>
            <a:pPr lvl="1">
              <a:lnSpc>
                <a:spcPct val="90000"/>
              </a:lnSpc>
            </a:pPr>
            <a:r>
              <a:rPr lang="en-US" altLang="ar-JO" sz="2000">
                <a:solidFill>
                  <a:schemeClr val="tx1"/>
                </a:solidFill>
              </a:rPr>
              <a:t>No code of conduct, conflict of interest statements, or definitions of unacceptable behavior</a:t>
            </a:r>
          </a:p>
          <a:p>
            <a:pPr lvl="1">
              <a:lnSpc>
                <a:spcPct val="90000"/>
              </a:lnSpc>
            </a:pPr>
            <a:r>
              <a:rPr lang="en-US" altLang="ar-JO" sz="2000">
                <a:solidFill>
                  <a:schemeClr val="tx1"/>
                </a:solidFill>
              </a:rPr>
              <a:t>Frequently changing auditors/legal counsel</a:t>
            </a:r>
          </a:p>
          <a:p>
            <a:pPr lvl="1">
              <a:lnSpc>
                <a:spcPct val="90000"/>
              </a:lnSpc>
            </a:pPr>
            <a:r>
              <a:rPr lang="en-US" altLang="ar-JO" sz="2000">
                <a:solidFill>
                  <a:schemeClr val="tx1"/>
                </a:solidFill>
              </a:rPr>
              <a:t>Operating on a crisis basis</a:t>
            </a:r>
          </a:p>
          <a:p>
            <a:pPr lvl="1">
              <a:lnSpc>
                <a:spcPct val="90000"/>
              </a:lnSpc>
            </a:pPr>
            <a:r>
              <a:rPr lang="en-US" altLang="ar-JO" sz="2000">
                <a:solidFill>
                  <a:schemeClr val="tx1"/>
                </a:solidFill>
              </a:rPr>
              <a:t>Close association with suppliers/customers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694837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45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45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45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45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45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45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45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745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745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9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7459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9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7459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9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7459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9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7459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5923" grpId="0" build="p" bldLvl="5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6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 sz="2800"/>
              <a:t>OPPORTUNITIES PERMITTING EMPLOYEE AND FINANCIAL STATEMENT FRAUD</a:t>
            </a:r>
          </a:p>
        </p:txBody>
      </p:sp>
      <p:sp>
        <p:nvSpPr>
          <p:cNvPr id="1746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lvl="1"/>
            <a:r>
              <a:rPr lang="en-US" altLang="ar-JO" sz="2000">
                <a:solidFill>
                  <a:schemeClr val="tx1"/>
                </a:solidFill>
              </a:rPr>
              <a:t>Assets highly susceptible to misappropriation</a:t>
            </a:r>
          </a:p>
          <a:p>
            <a:pPr lvl="1"/>
            <a:r>
              <a:rPr lang="en-US" altLang="ar-JO" sz="2000">
                <a:solidFill>
                  <a:schemeClr val="tx1"/>
                </a:solidFill>
              </a:rPr>
              <a:t>Questionable accounting practices</a:t>
            </a:r>
          </a:p>
          <a:p>
            <a:pPr lvl="1"/>
            <a:r>
              <a:rPr lang="en-US" altLang="ar-JO" sz="2000">
                <a:solidFill>
                  <a:schemeClr val="tx1"/>
                </a:solidFill>
              </a:rPr>
              <a:t>Pushing accounting principles to the limit</a:t>
            </a:r>
          </a:p>
          <a:p>
            <a:pPr lvl="1"/>
            <a:r>
              <a:rPr lang="en-US" altLang="ar-JO" sz="2000">
                <a:solidFill>
                  <a:schemeClr val="tx1"/>
                </a:solidFill>
              </a:rPr>
              <a:t>Unclear company policies and procedures</a:t>
            </a:r>
          </a:p>
          <a:p>
            <a:pPr lvl="1"/>
            <a:r>
              <a:rPr lang="en-US" altLang="ar-JO" sz="2000">
                <a:solidFill>
                  <a:schemeClr val="tx1"/>
                </a:solidFill>
              </a:rPr>
              <a:t>Failing to teach and stress corporate honesty</a:t>
            </a:r>
          </a:p>
          <a:p>
            <a:pPr lvl="1"/>
            <a:r>
              <a:rPr lang="en-US" altLang="ar-JO" sz="2000">
                <a:solidFill>
                  <a:schemeClr val="tx1"/>
                </a:solidFill>
              </a:rPr>
              <a:t>Failure to prosecute dishonest employees</a:t>
            </a:r>
          </a:p>
          <a:p>
            <a:pPr lvl="1"/>
            <a:r>
              <a:rPr lang="en-US" altLang="ar-JO" sz="2000">
                <a:solidFill>
                  <a:schemeClr val="tx1"/>
                </a:solidFill>
              </a:rPr>
              <a:t>Low employee morale and loyalty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302178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46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46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46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46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46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46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46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6947" grpId="0" build="p" bldLvl="5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 dirty="0" smtClean="0"/>
              <a:t>Opportunity</a:t>
            </a:r>
            <a:endParaRPr lang="en-US" altLang="ar-JO" dirty="0"/>
          </a:p>
        </p:txBody>
      </p:sp>
      <p:sp>
        <p:nvSpPr>
          <p:cNvPr id="1748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0124" y="1310185"/>
            <a:ext cx="8884693" cy="534992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ar-JO" sz="1800" dirty="0">
                <a:solidFill>
                  <a:schemeClr val="tx1"/>
                </a:solidFill>
              </a:rPr>
              <a:t>Internal controls that may be lacking or un-enforced include:</a:t>
            </a:r>
          </a:p>
          <a:p>
            <a:pPr lvl="1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Authorization procedures</a:t>
            </a:r>
          </a:p>
          <a:p>
            <a:pPr lvl="1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Clear lines of authority</a:t>
            </a:r>
          </a:p>
          <a:p>
            <a:pPr lvl="1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Adequate supervision</a:t>
            </a:r>
          </a:p>
          <a:p>
            <a:pPr lvl="1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Adequate documents and records</a:t>
            </a:r>
          </a:p>
          <a:p>
            <a:pPr lvl="1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A system to safeguard assets</a:t>
            </a:r>
          </a:p>
          <a:p>
            <a:pPr lvl="1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Independent checks on performance</a:t>
            </a:r>
          </a:p>
          <a:p>
            <a:pPr lvl="1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Separation of duties</a:t>
            </a:r>
          </a:p>
          <a:p>
            <a:pPr>
              <a:lnSpc>
                <a:spcPct val="90000"/>
              </a:lnSpc>
              <a:buFont typeface="Symbol" pitchFamily="18" charset="2"/>
              <a:buChar char=""/>
            </a:pPr>
            <a:r>
              <a:rPr lang="en-US" altLang="ar-JO" sz="1800" dirty="0">
                <a:solidFill>
                  <a:schemeClr val="tx1"/>
                </a:solidFill>
              </a:rPr>
              <a:t>One control feature that many companies lack is a background check on all potential employees</a:t>
            </a:r>
            <a:r>
              <a:rPr lang="en-US" altLang="ar-JO" sz="1800" dirty="0" smtClean="0">
                <a:solidFill>
                  <a:schemeClr val="tx1"/>
                </a:solidFill>
              </a:rPr>
              <a:t>. </a:t>
            </a:r>
          </a:p>
          <a:p>
            <a:r>
              <a:rPr lang="en-US" altLang="ar-JO" sz="1800" dirty="0" smtClean="0">
                <a:solidFill>
                  <a:schemeClr val="tx1"/>
                </a:solidFill>
              </a:rPr>
              <a:t> </a:t>
            </a:r>
            <a:r>
              <a:rPr lang="en-US" altLang="ar-JO" sz="1800" dirty="0">
                <a:solidFill>
                  <a:schemeClr val="tx1"/>
                </a:solidFill>
              </a:rPr>
              <a:t>Management may allow fraud by:</a:t>
            </a: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Not getting involved in the design or enforcement of internal controls; </a:t>
            </a: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Inattention or carelessness;</a:t>
            </a: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Overriding controls; and/or</a:t>
            </a: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Using their power to compel subordinates to carry out the fraud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61308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48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48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48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48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48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48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48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748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748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9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7489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9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7489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9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7489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9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7489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9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7489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8995" grpId="0" build="p" bldLvl="5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/>
              <a:t>INTRODUCTION</a:t>
            </a:r>
          </a:p>
        </p:txBody>
      </p:sp>
      <p:sp>
        <p:nvSpPr>
          <p:cNvPr id="1672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altLang="ar-JO" sz="1800">
                <a:solidFill>
                  <a:schemeClr val="tx1"/>
                </a:solidFill>
              </a:rPr>
              <a:t>Companies face four types of threats to their information systems:</a:t>
            </a:r>
          </a:p>
          <a:p>
            <a:pPr lvl="1"/>
            <a:r>
              <a:rPr lang="en-US" altLang="ar-JO" b="1">
                <a:solidFill>
                  <a:schemeClr val="tx1"/>
                </a:solidFill>
              </a:rPr>
              <a:t>Natural and political disasters</a:t>
            </a:r>
          </a:p>
        </p:txBody>
      </p:sp>
      <p:sp>
        <p:nvSpPr>
          <p:cNvPr id="1672196" name="Rectangle 4"/>
          <p:cNvSpPr>
            <a:spLocks noChangeArrowheads="1"/>
          </p:cNvSpPr>
          <p:nvPr/>
        </p:nvSpPr>
        <p:spPr bwMode="auto">
          <a:xfrm>
            <a:off x="641445" y="2743200"/>
            <a:ext cx="8272369" cy="3889612"/>
          </a:xfrm>
          <a:prstGeom prst="rect">
            <a:avLst/>
          </a:prstGeom>
          <a:solidFill>
            <a:schemeClr val="bg1"/>
          </a:solidFill>
          <a:ln w="5715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FFFF99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99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FFFF99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FFFF99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9pPr>
          </a:lstStyle>
          <a:p>
            <a:r>
              <a:rPr lang="en-US" altLang="ar-JO" sz="1800" dirty="0">
                <a:solidFill>
                  <a:schemeClr val="tx1"/>
                </a:solidFill>
              </a:rPr>
              <a:t>Include:</a:t>
            </a:r>
          </a:p>
          <a:p>
            <a:pPr lvl="1"/>
            <a:r>
              <a:rPr lang="en-US" altLang="ar-JO" sz="1800" dirty="0">
                <a:solidFill>
                  <a:schemeClr val="tx1"/>
                </a:solidFill>
              </a:rPr>
              <a:t>Fire or excessive heat</a:t>
            </a:r>
          </a:p>
          <a:p>
            <a:pPr lvl="1"/>
            <a:r>
              <a:rPr lang="en-US" altLang="ar-JO" sz="1800" dirty="0">
                <a:solidFill>
                  <a:schemeClr val="tx1"/>
                </a:solidFill>
              </a:rPr>
              <a:t>Floods</a:t>
            </a:r>
          </a:p>
          <a:p>
            <a:pPr lvl="1"/>
            <a:r>
              <a:rPr lang="en-US" altLang="ar-JO" sz="1800" dirty="0">
                <a:solidFill>
                  <a:schemeClr val="tx1"/>
                </a:solidFill>
              </a:rPr>
              <a:t>Earthquakes</a:t>
            </a:r>
          </a:p>
          <a:p>
            <a:pPr lvl="1"/>
            <a:r>
              <a:rPr lang="en-US" altLang="ar-JO" sz="1800" dirty="0">
                <a:solidFill>
                  <a:schemeClr val="tx1"/>
                </a:solidFill>
              </a:rPr>
              <a:t>High winds</a:t>
            </a:r>
          </a:p>
          <a:p>
            <a:pPr lvl="1"/>
            <a:r>
              <a:rPr lang="en-US" altLang="ar-JO" sz="1800" dirty="0">
                <a:solidFill>
                  <a:schemeClr val="tx1"/>
                </a:solidFill>
              </a:rPr>
              <a:t>War and terrorist attack</a:t>
            </a:r>
          </a:p>
          <a:p>
            <a:r>
              <a:rPr lang="en-US" altLang="ar-JO" sz="1800" dirty="0">
                <a:solidFill>
                  <a:schemeClr val="tx1"/>
                </a:solidFill>
              </a:rPr>
              <a:t>When a natural or political disaster strikes, many companies can be affected at the same time.</a:t>
            </a:r>
          </a:p>
          <a:p>
            <a:pPr lvl="1"/>
            <a:r>
              <a:rPr lang="en-US" altLang="ar-JO" sz="1800" dirty="0">
                <a:solidFill>
                  <a:schemeClr val="tx1"/>
                </a:solidFill>
              </a:rPr>
              <a:t>Example:  Bombing of the World Trade Center in NY.</a:t>
            </a:r>
          </a:p>
          <a:p>
            <a:r>
              <a:rPr lang="en-US" altLang="ar-JO" sz="1800" dirty="0">
                <a:solidFill>
                  <a:schemeClr val="tx1"/>
                </a:solidFill>
              </a:rPr>
              <a:t>The Defense Science Board has predicted that attacks on information systems by foreign countries, espionage agents, and terrorists will soon be widespread.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78624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2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72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2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72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219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7219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7219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2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72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72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2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72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72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2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72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72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2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72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72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2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72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72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2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72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672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2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672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672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2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72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672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2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672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72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2195" grpId="0" build="p" bldLvl="5" autoUpdateAnimBg="0"/>
      <p:bldP spid="1672196" grpId="0" build="p" bldLvl="2" animBg="1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Fraud Triangle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914400" y="1519238"/>
          <a:ext cx="7610475" cy="4354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5-</a:t>
            </a:r>
            <a:fld id="{DD0C68EA-1D78-43AC-B314-7CAB2BE42933}" type="slidenum">
              <a:rPr lang="en-US"/>
              <a:pPr>
                <a:defRPr/>
              </a:pPr>
              <a:t>50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400336" y="5227419"/>
            <a:ext cx="3923109" cy="646331"/>
          </a:xfrm>
          <a:prstGeom prst="rect">
            <a:avLst/>
          </a:prstGeom>
          <a:noFill/>
        </p:spPr>
        <p:txBody>
          <a:bodyPr>
            <a:prstTxWarp prst="textInflateBottom">
              <a:avLst/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cs typeface="+mn-cs"/>
              </a:rPr>
              <a:t>Three conditions that are present when Fraud occurs.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42" name="Rectangle 2"/>
          <p:cNvSpPr>
            <a:spLocks noGrp="1" noChangeArrowheads="1"/>
          </p:cNvSpPr>
          <p:nvPr>
            <p:ph type="title"/>
          </p:nvPr>
        </p:nvSpPr>
        <p:spPr>
          <a:xfrm>
            <a:off x="230188" y="209550"/>
            <a:ext cx="8641670" cy="914400"/>
          </a:xfrm>
        </p:spPr>
        <p:txBody>
          <a:bodyPr/>
          <a:lstStyle/>
          <a:p>
            <a:r>
              <a:rPr lang="en-US" dirty="0" smtClean="0"/>
              <a:t>Rationalizations</a:t>
            </a:r>
            <a:endParaRPr lang="en-US" altLang="ar-JO" dirty="0"/>
          </a:p>
        </p:txBody>
      </p:sp>
      <p:sp>
        <p:nvSpPr>
          <p:cNvPr id="1751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altLang="ar-JO" dirty="0">
                <a:solidFill>
                  <a:schemeClr val="tx1"/>
                </a:solidFill>
              </a:rPr>
              <a:t>How many people do you know who regard themselves as being unprincipled or </a:t>
            </a:r>
            <a:r>
              <a:rPr lang="en-US" altLang="ar-JO" dirty="0" smtClean="0">
                <a:solidFill>
                  <a:schemeClr val="tx1"/>
                </a:solidFill>
              </a:rPr>
              <a:t>sleazy (</a:t>
            </a:r>
            <a:r>
              <a:rPr lang="ar-JO" altLang="ar-JO" dirty="0" smtClean="0">
                <a:solidFill>
                  <a:schemeClr val="tx1"/>
                </a:solidFill>
              </a:rPr>
              <a:t>رخيص</a:t>
            </a:r>
            <a:r>
              <a:rPr lang="en-US" altLang="ar-JO" dirty="0" smtClean="0">
                <a:solidFill>
                  <a:schemeClr val="tx1"/>
                </a:solidFill>
              </a:rPr>
              <a:t>)?</a:t>
            </a:r>
            <a:endParaRPr lang="en-US" altLang="ar-JO" dirty="0">
              <a:solidFill>
                <a:schemeClr val="tx1"/>
              </a:solidFill>
            </a:endParaRPr>
          </a:p>
          <a:p>
            <a:r>
              <a:rPr lang="en-US" altLang="ar-JO" dirty="0">
                <a:solidFill>
                  <a:schemeClr val="tx1"/>
                </a:solidFill>
              </a:rPr>
              <a:t>It is important to understand that fraudsters do not regard themselves as unprincipled.</a:t>
            </a:r>
          </a:p>
          <a:p>
            <a:pPr lvl="1"/>
            <a:r>
              <a:rPr lang="en-US" altLang="ar-JO" sz="2000" dirty="0">
                <a:solidFill>
                  <a:schemeClr val="tx1"/>
                </a:solidFill>
              </a:rPr>
              <a:t>In general, they regard themselves as highly principled individuals.</a:t>
            </a:r>
          </a:p>
          <a:p>
            <a:pPr lvl="1"/>
            <a:r>
              <a:rPr lang="en-US" altLang="ar-JO" sz="2000" dirty="0">
                <a:solidFill>
                  <a:schemeClr val="tx1"/>
                </a:solidFill>
              </a:rPr>
              <a:t>That view of themselves is important to them.</a:t>
            </a:r>
          </a:p>
          <a:p>
            <a:pPr lvl="1"/>
            <a:r>
              <a:rPr lang="en-US" altLang="ar-JO" sz="2000" dirty="0">
                <a:solidFill>
                  <a:schemeClr val="tx1"/>
                </a:solidFill>
              </a:rPr>
              <a:t>The only way they can commit their frauds and maintain their self image as principled individuals is to create rationalizations that recast their actions as “morally acceptable” behaviors.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02532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51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51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51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51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51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43" grpId="0" build="p" bldLvl="5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2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Rationalizations</a:t>
            </a:r>
            <a:endParaRPr lang="en-US" altLang="ar-JO" dirty="0"/>
          </a:p>
        </p:txBody>
      </p:sp>
      <p:sp>
        <p:nvSpPr>
          <p:cNvPr id="1752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ar-JO" sz="2800" dirty="0">
                <a:solidFill>
                  <a:schemeClr val="tx1"/>
                </a:solidFill>
              </a:rPr>
              <a:t>These rationalizations take many forms, including:</a:t>
            </a:r>
          </a:p>
          <a:p>
            <a:pPr lvl="1">
              <a:lnSpc>
                <a:spcPct val="90000"/>
              </a:lnSpc>
            </a:pPr>
            <a:r>
              <a:rPr lang="en-US" altLang="ar-JO" sz="2400" dirty="0">
                <a:solidFill>
                  <a:schemeClr val="tx1"/>
                </a:solidFill>
              </a:rPr>
              <a:t>I was just borrowing the money.</a:t>
            </a:r>
          </a:p>
          <a:p>
            <a:pPr lvl="1">
              <a:lnSpc>
                <a:spcPct val="90000"/>
              </a:lnSpc>
            </a:pPr>
            <a:r>
              <a:rPr lang="en-US" altLang="ar-JO" sz="2400" dirty="0">
                <a:solidFill>
                  <a:schemeClr val="tx1"/>
                </a:solidFill>
              </a:rPr>
              <a:t>It wasn’t really hurting anyone. (Corporations are often seen as non-persons, therefore crimes against them are not hurting “anyone.”)</a:t>
            </a:r>
          </a:p>
          <a:p>
            <a:pPr lvl="1">
              <a:lnSpc>
                <a:spcPct val="90000"/>
              </a:lnSpc>
            </a:pPr>
            <a:r>
              <a:rPr lang="en-US" altLang="ar-JO" sz="2400" dirty="0">
                <a:solidFill>
                  <a:schemeClr val="tx1"/>
                </a:solidFill>
              </a:rPr>
              <a:t>Everybody does it.</a:t>
            </a:r>
          </a:p>
          <a:p>
            <a:pPr lvl="1">
              <a:lnSpc>
                <a:spcPct val="90000"/>
              </a:lnSpc>
            </a:pPr>
            <a:r>
              <a:rPr lang="en-US" altLang="ar-JO" sz="2400" dirty="0">
                <a:solidFill>
                  <a:schemeClr val="tx1"/>
                </a:solidFill>
              </a:rPr>
              <a:t>I’ve worked for them for 35 years and been underpaid all that time. I wasn’t stealing; I was only taking what was owed to me.</a:t>
            </a:r>
          </a:p>
          <a:p>
            <a:pPr lvl="1">
              <a:lnSpc>
                <a:spcPct val="90000"/>
              </a:lnSpc>
            </a:pPr>
            <a:r>
              <a:rPr lang="en-US" altLang="ar-JO" sz="2400" dirty="0">
                <a:solidFill>
                  <a:schemeClr val="tx1"/>
                </a:solidFill>
              </a:rPr>
              <a:t>I didn’t take it for myself. I needed it to pay my child’s medical bills.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26604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2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52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2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52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2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52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2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52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2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52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2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52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2067" grpId="0" build="p" bldLvl="5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Rationalizations</a:t>
            </a:r>
            <a:endParaRPr lang="en-US" altLang="ar-JO" dirty="0"/>
          </a:p>
        </p:txBody>
      </p:sp>
      <p:sp>
        <p:nvSpPr>
          <p:cNvPr id="1753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altLang="ar-JO" sz="2800" dirty="0">
                <a:solidFill>
                  <a:schemeClr val="tx1"/>
                </a:solidFill>
              </a:rPr>
              <a:t>Creators of worms and viruses often use rationalizations like:</a:t>
            </a:r>
          </a:p>
          <a:p>
            <a:pPr lvl="1"/>
            <a:r>
              <a:rPr lang="en-US" altLang="ar-JO" sz="2400" dirty="0">
                <a:solidFill>
                  <a:schemeClr val="tx1"/>
                </a:solidFill>
              </a:rPr>
              <a:t>The malicious code helped expose security flaws, so I did a good service.</a:t>
            </a:r>
          </a:p>
          <a:p>
            <a:pPr lvl="1"/>
            <a:r>
              <a:rPr lang="en-US" altLang="ar-JO" sz="2400" dirty="0">
                <a:solidFill>
                  <a:schemeClr val="tx1"/>
                </a:solidFill>
              </a:rPr>
              <a:t>It was an accident.</a:t>
            </a:r>
          </a:p>
          <a:p>
            <a:pPr lvl="1"/>
            <a:r>
              <a:rPr lang="en-US" altLang="ar-JO" sz="2400" dirty="0">
                <a:solidFill>
                  <a:schemeClr val="tx1"/>
                </a:solidFill>
              </a:rPr>
              <a:t>It was not my fault—just an experiment that went bad.</a:t>
            </a:r>
          </a:p>
          <a:p>
            <a:pPr lvl="1"/>
            <a:r>
              <a:rPr lang="en-US" altLang="ar-JO" sz="2400" dirty="0">
                <a:solidFill>
                  <a:schemeClr val="tx1"/>
                </a:solidFill>
              </a:rPr>
              <a:t>It was the user’s fault because they didn’t keep their security up to date.</a:t>
            </a:r>
          </a:p>
          <a:p>
            <a:pPr lvl="1"/>
            <a:r>
              <a:rPr lang="en-US" altLang="ar-JO" sz="2400" dirty="0">
                <a:solidFill>
                  <a:schemeClr val="tx1"/>
                </a:solidFill>
              </a:rPr>
              <a:t>If the code didn’t alter or delete any of their files, then what’s the problem?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09659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3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53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3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53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3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53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3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53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3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53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3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53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3091" grpId="0" build="p" bldLvl="5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>
          <a:xfrm>
            <a:off x="0" y="209550"/>
            <a:ext cx="8913813" cy="914400"/>
          </a:xfrm>
        </p:spPr>
        <p:txBody>
          <a:bodyPr/>
          <a:lstStyle/>
          <a:p>
            <a:r>
              <a:rPr lang="en-US" dirty="0" smtClean="0"/>
              <a:t>Rationalizations</a:t>
            </a: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4903955" y="2202126"/>
          <a:ext cx="4235317" cy="40238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>
          <a:xfrm>
            <a:off x="435429" y="1392072"/>
            <a:ext cx="3130096" cy="4833917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dirty="0" smtClean="0">
                <a:solidFill>
                  <a:schemeClr val="tx1"/>
                </a:solidFill>
              </a:rPr>
              <a:t>justification of illegal behavior</a:t>
            </a:r>
          </a:p>
          <a:p>
            <a:pPr marL="685800" lvl="1" indent="-228600" eaLnBrk="1" hangingPunct="1">
              <a:lnSpc>
                <a:spcPct val="80000"/>
              </a:lnSpc>
              <a:buFont typeface="Century Gothic" pitchFamily="34" charset="0"/>
              <a:buAutoNum type="arabicPeriod"/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Justification</a:t>
            </a:r>
          </a:p>
          <a:p>
            <a:pPr marL="1143000" lvl="2" indent="-228600"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I am not being dishonest.</a:t>
            </a:r>
          </a:p>
          <a:p>
            <a:pPr marL="685800" lvl="1" indent="-228600" eaLnBrk="1" hangingPunct="1">
              <a:lnSpc>
                <a:spcPct val="80000"/>
              </a:lnSpc>
              <a:buFont typeface="Century Gothic" pitchFamily="34" charset="0"/>
              <a:buAutoNum type="arabicPeriod"/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Attitude</a:t>
            </a:r>
          </a:p>
          <a:p>
            <a:pPr marL="1143000" lvl="2" indent="-228600"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I don’t need to be honest.</a:t>
            </a:r>
          </a:p>
          <a:p>
            <a:pPr marL="685800" lvl="1" indent="-228600" eaLnBrk="1" hangingPunct="1">
              <a:lnSpc>
                <a:spcPct val="80000"/>
              </a:lnSpc>
              <a:buFont typeface="Century Gothic" pitchFamily="34" charset="0"/>
              <a:buAutoNum type="arabicPeriod"/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Lack of personal integrity</a:t>
            </a:r>
          </a:p>
          <a:p>
            <a:pPr marL="1143000" lvl="2" indent="-228600"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Theft is valued higher than honesty or integrity.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5-</a:t>
            </a:r>
            <a:fld id="{ED37321B-E353-4EF2-B8BA-EB875DA67A77}" type="slidenum">
              <a:rPr lang="en-US"/>
              <a:pPr>
                <a:defRPr/>
              </a:pPr>
              <a:t>54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4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 dirty="0" smtClean="0"/>
              <a:t>Fraud </a:t>
            </a:r>
            <a:r>
              <a:rPr lang="en-US" altLang="ar-JO" dirty="0" err="1" smtClean="0"/>
              <a:t>occuers</a:t>
            </a:r>
            <a:r>
              <a:rPr lang="en-US" altLang="ar-JO" dirty="0" smtClean="0"/>
              <a:t> when:</a:t>
            </a:r>
            <a:endParaRPr lang="en-US" altLang="ar-JO" dirty="0"/>
          </a:p>
        </p:txBody>
      </p:sp>
      <p:sp>
        <p:nvSpPr>
          <p:cNvPr id="175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ar-JO" sz="2400" dirty="0">
                <a:solidFill>
                  <a:schemeClr val="tx1"/>
                </a:solidFill>
              </a:rPr>
              <a:t>Fraud occurs when:</a:t>
            </a:r>
          </a:p>
          <a:p>
            <a:pPr lvl="1">
              <a:lnSpc>
                <a:spcPct val="90000"/>
              </a:lnSpc>
            </a:pPr>
            <a:r>
              <a:rPr lang="en-US" altLang="ar-JO" sz="2000" dirty="0">
                <a:solidFill>
                  <a:schemeClr val="tx1"/>
                </a:solidFill>
              </a:rPr>
              <a:t>People have perceived, non-shareable </a:t>
            </a:r>
            <a:r>
              <a:rPr lang="en-US" altLang="ar-JO" sz="2000" b="1" i="1" dirty="0">
                <a:solidFill>
                  <a:schemeClr val="tx1"/>
                </a:solidFill>
              </a:rPr>
              <a:t>pressures</a:t>
            </a:r>
            <a:r>
              <a:rPr lang="en-US" altLang="ar-JO" sz="2000" dirty="0">
                <a:solidFill>
                  <a:schemeClr val="tx1"/>
                </a:solidFill>
              </a:rPr>
              <a:t>;</a:t>
            </a:r>
          </a:p>
          <a:p>
            <a:pPr lvl="1">
              <a:lnSpc>
                <a:spcPct val="90000"/>
              </a:lnSpc>
            </a:pPr>
            <a:r>
              <a:rPr lang="en-US" altLang="ar-JO" sz="2000" dirty="0">
                <a:solidFill>
                  <a:schemeClr val="tx1"/>
                </a:solidFill>
              </a:rPr>
              <a:t>The </a:t>
            </a:r>
            <a:r>
              <a:rPr lang="en-US" altLang="ar-JO" sz="2000" b="1" i="1" dirty="0">
                <a:solidFill>
                  <a:schemeClr val="tx1"/>
                </a:solidFill>
              </a:rPr>
              <a:t>opportunity</a:t>
            </a:r>
            <a:r>
              <a:rPr lang="en-US" altLang="ar-JO" sz="2000" dirty="0">
                <a:solidFill>
                  <a:schemeClr val="tx1"/>
                </a:solidFill>
              </a:rPr>
              <a:t> gateway is left open; and</a:t>
            </a:r>
          </a:p>
          <a:p>
            <a:pPr lvl="1">
              <a:lnSpc>
                <a:spcPct val="90000"/>
              </a:lnSpc>
            </a:pPr>
            <a:r>
              <a:rPr lang="en-US" altLang="ar-JO" sz="2000" dirty="0">
                <a:solidFill>
                  <a:schemeClr val="tx1"/>
                </a:solidFill>
              </a:rPr>
              <a:t>They can </a:t>
            </a:r>
            <a:r>
              <a:rPr lang="en-US" altLang="ar-JO" sz="2000" b="1" i="1" dirty="0">
                <a:solidFill>
                  <a:schemeClr val="tx1"/>
                </a:solidFill>
              </a:rPr>
              <a:t>rationalize</a:t>
            </a:r>
            <a:r>
              <a:rPr lang="en-US" altLang="ar-JO" sz="2000" dirty="0">
                <a:solidFill>
                  <a:schemeClr val="tx1"/>
                </a:solidFill>
              </a:rPr>
              <a:t> their actions to reduce the moral impact in their minds (i.e., they have low integrity).</a:t>
            </a:r>
          </a:p>
          <a:p>
            <a:pPr>
              <a:lnSpc>
                <a:spcPct val="90000"/>
              </a:lnSpc>
            </a:pPr>
            <a:r>
              <a:rPr lang="en-US" altLang="ar-JO" sz="2400" dirty="0">
                <a:solidFill>
                  <a:schemeClr val="tx1"/>
                </a:solidFill>
              </a:rPr>
              <a:t>Fraud is much </a:t>
            </a:r>
            <a:r>
              <a:rPr lang="en-US" altLang="ar-JO" sz="2400" b="1" dirty="0">
                <a:solidFill>
                  <a:schemeClr val="tx1"/>
                </a:solidFill>
              </a:rPr>
              <a:t>less likely </a:t>
            </a:r>
            <a:r>
              <a:rPr lang="en-US" altLang="ar-JO" sz="2400" dirty="0">
                <a:solidFill>
                  <a:schemeClr val="tx1"/>
                </a:solidFill>
              </a:rPr>
              <a:t>to occur when:</a:t>
            </a:r>
          </a:p>
          <a:p>
            <a:pPr lvl="1">
              <a:lnSpc>
                <a:spcPct val="90000"/>
              </a:lnSpc>
            </a:pPr>
            <a:r>
              <a:rPr lang="en-US" altLang="ar-JO" sz="2000" dirty="0">
                <a:solidFill>
                  <a:schemeClr val="tx1"/>
                </a:solidFill>
              </a:rPr>
              <a:t>There is </a:t>
            </a:r>
            <a:r>
              <a:rPr lang="en-US" altLang="ar-JO" sz="2000" b="1" dirty="0" smtClean="0">
                <a:solidFill>
                  <a:schemeClr val="tx1"/>
                </a:solidFill>
              </a:rPr>
              <a:t> </a:t>
            </a:r>
            <a:r>
              <a:rPr lang="en-US" altLang="ar-JO" sz="2000" dirty="0" smtClean="0">
                <a:solidFill>
                  <a:schemeClr val="tx1"/>
                </a:solidFill>
              </a:rPr>
              <a:t>.</a:t>
            </a:r>
            <a:endParaRPr lang="en-US" altLang="ar-JO" sz="20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ar-JO" sz="2400" dirty="0">
                <a:solidFill>
                  <a:schemeClr val="tx1"/>
                </a:solidFill>
              </a:rPr>
              <a:t>Unfortunately, there is usually a mixture of these forces in play, and it can be very difficult to determine the pressures that may apply to an individual and the rationalizations he/she may be able to produce.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5992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4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54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4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54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4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54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4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54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4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54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4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54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4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54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4115" grpId="0" build="p" bldLvl="5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7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 sz="3200"/>
              <a:t>APPROACHES TO COMPUTER FRAUD</a:t>
            </a:r>
          </a:p>
        </p:txBody>
      </p:sp>
      <p:sp>
        <p:nvSpPr>
          <p:cNvPr id="1757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2955" y="1323833"/>
            <a:ext cx="8543499" cy="5000767"/>
          </a:xfrm>
        </p:spPr>
        <p:txBody>
          <a:bodyPr/>
          <a:lstStyle/>
          <a:p>
            <a:r>
              <a:rPr lang="en-US" altLang="ar-JO" dirty="0" smtClean="0">
                <a:solidFill>
                  <a:schemeClr val="tx1"/>
                </a:solidFill>
              </a:rPr>
              <a:t> </a:t>
            </a:r>
            <a:r>
              <a:rPr lang="en-US" altLang="ar-JO" dirty="0">
                <a:solidFill>
                  <a:schemeClr val="tx1"/>
                </a:solidFill>
              </a:rPr>
              <a:t>The U.S. Department of Justice defines </a:t>
            </a:r>
            <a:r>
              <a:rPr lang="en-US" altLang="ar-JO" b="1" i="1" dirty="0">
                <a:solidFill>
                  <a:schemeClr val="tx1"/>
                </a:solidFill>
              </a:rPr>
              <a:t>computer fraud</a:t>
            </a:r>
            <a:r>
              <a:rPr lang="en-US" altLang="ar-JO" dirty="0">
                <a:solidFill>
                  <a:schemeClr val="tx1"/>
                </a:solidFill>
              </a:rPr>
              <a:t> as any illegal act for which knowledge of computer technology is essential for its:</a:t>
            </a: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Perpetration;</a:t>
            </a: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Investigation; or</a:t>
            </a: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Prosecution</a:t>
            </a:r>
            <a:endParaRPr lang="en-US" altLang="ar-JO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ar-JO" dirty="0" smtClean="0">
                <a:solidFill>
                  <a:schemeClr val="tx1"/>
                </a:solidFill>
              </a:rPr>
              <a:t>Computer </a:t>
            </a:r>
            <a:r>
              <a:rPr lang="en-US" altLang="ar-JO" dirty="0">
                <a:solidFill>
                  <a:schemeClr val="tx1"/>
                </a:solidFill>
              </a:rPr>
              <a:t>fraud includes the following:</a:t>
            </a:r>
          </a:p>
          <a:p>
            <a:pPr lvl="1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Unauthorized theft, use, access, modification, copying, and destruction of software or data.</a:t>
            </a:r>
          </a:p>
          <a:p>
            <a:pPr lvl="1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Theft of money by altering computer records.</a:t>
            </a:r>
          </a:p>
          <a:p>
            <a:pPr lvl="1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Theft of computer time.</a:t>
            </a:r>
          </a:p>
          <a:p>
            <a:pPr lvl="1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Theft or destruction of computer hardware.</a:t>
            </a:r>
          </a:p>
          <a:p>
            <a:pPr lvl="1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Use or the conspiracy to use computer resources to commit a felony.</a:t>
            </a:r>
          </a:p>
          <a:p>
            <a:pPr lvl="1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Intent to illegally obtain information or tangible property through the use of computers.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00255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57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57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57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57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57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57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57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757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1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7571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1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7571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1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7571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7187" grpId="0" build="p" bldLvl="5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9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 sz="3200"/>
              <a:t>APPROACHES TO COMPUTER FRAUD</a:t>
            </a:r>
          </a:p>
        </p:txBody>
      </p:sp>
      <p:sp>
        <p:nvSpPr>
          <p:cNvPr id="1759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3899" y="1255594"/>
            <a:ext cx="8599913" cy="5419844"/>
          </a:xfrm>
        </p:spPr>
        <p:txBody>
          <a:bodyPr/>
          <a:lstStyle/>
          <a:p>
            <a:r>
              <a:rPr lang="en-US" altLang="ar-JO" sz="1800" dirty="0">
                <a:solidFill>
                  <a:schemeClr val="tx1"/>
                </a:solidFill>
              </a:rPr>
              <a:t>In using a computer, fraud perpetrators can steal:</a:t>
            </a: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More of something</a:t>
            </a: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In less time</a:t>
            </a: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With less effort</a:t>
            </a:r>
          </a:p>
          <a:p>
            <a:r>
              <a:rPr lang="en-US" altLang="ar-JO" sz="1800" dirty="0">
                <a:solidFill>
                  <a:schemeClr val="tx1"/>
                </a:solidFill>
              </a:rPr>
              <a:t>They may also </a:t>
            </a:r>
            <a:r>
              <a:rPr lang="en-US" altLang="ar-JO" sz="1800" b="1" dirty="0">
                <a:solidFill>
                  <a:schemeClr val="tx1"/>
                </a:solidFill>
              </a:rPr>
              <a:t>leave very little evidence</a:t>
            </a:r>
            <a:r>
              <a:rPr lang="en-US" altLang="ar-JO" sz="1800" dirty="0">
                <a:solidFill>
                  <a:schemeClr val="tx1"/>
                </a:solidFill>
              </a:rPr>
              <a:t>, which can make these crimes more difficult to detect</a:t>
            </a:r>
            <a:r>
              <a:rPr lang="en-US" altLang="ar-JO" sz="1800" dirty="0" smtClean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n-US" altLang="ar-JO" sz="1800" dirty="0" smtClean="0">
                <a:solidFill>
                  <a:schemeClr val="tx1"/>
                </a:solidFill>
              </a:rPr>
              <a:t>Computer </a:t>
            </a:r>
            <a:r>
              <a:rPr lang="en-US" altLang="ar-JO" sz="1800" dirty="0">
                <a:solidFill>
                  <a:schemeClr val="tx1"/>
                </a:solidFill>
              </a:rPr>
              <a:t>systems are particularly vulnerable to computer crimes for several reasons:</a:t>
            </a:r>
          </a:p>
          <a:p>
            <a:pPr lvl="1">
              <a:lnSpc>
                <a:spcPct val="80000"/>
              </a:lnSpc>
            </a:pPr>
            <a:r>
              <a:rPr lang="en-US" altLang="ar-JO" dirty="0">
                <a:solidFill>
                  <a:schemeClr val="tx1"/>
                </a:solidFill>
              </a:rPr>
              <a:t>Company databases can be huge and access privileges can be difficult to create and enforce.  Consequently, individuals can steal, destroy, or alter massive amounts of data in very little time.</a:t>
            </a:r>
          </a:p>
          <a:p>
            <a:pPr lvl="1">
              <a:lnSpc>
                <a:spcPct val="80000"/>
              </a:lnSpc>
            </a:pPr>
            <a:r>
              <a:rPr lang="en-US" altLang="ar-JO" dirty="0">
                <a:solidFill>
                  <a:schemeClr val="tx1"/>
                </a:solidFill>
              </a:rPr>
              <a:t>Organizations often want employees, customers, suppliers, and others to have access to their system from inside the organization and without. This access also creates vulnerability.</a:t>
            </a:r>
          </a:p>
          <a:p>
            <a:pPr lvl="1">
              <a:lnSpc>
                <a:spcPct val="80000"/>
              </a:lnSpc>
            </a:pPr>
            <a:r>
              <a:rPr lang="en-US" altLang="ar-JO" dirty="0">
                <a:solidFill>
                  <a:schemeClr val="tx1"/>
                </a:solidFill>
              </a:rPr>
              <a:t>Computer programs only need to be altered once, and they will operate that way until:</a:t>
            </a:r>
          </a:p>
          <a:p>
            <a:pPr lvl="2">
              <a:lnSpc>
                <a:spcPct val="80000"/>
              </a:lnSpc>
            </a:pPr>
            <a:r>
              <a:rPr lang="en-US" altLang="ar-JO" sz="1600" dirty="0">
                <a:solidFill>
                  <a:schemeClr val="tx1"/>
                </a:solidFill>
              </a:rPr>
              <a:t>The system is no longer in use; or</a:t>
            </a:r>
          </a:p>
          <a:p>
            <a:pPr lvl="2">
              <a:lnSpc>
                <a:spcPct val="80000"/>
              </a:lnSpc>
            </a:pPr>
            <a:r>
              <a:rPr lang="en-US" altLang="ar-JO" sz="1600" dirty="0">
                <a:solidFill>
                  <a:schemeClr val="tx1"/>
                </a:solidFill>
              </a:rPr>
              <a:t>Someone notices</a:t>
            </a:r>
            <a:r>
              <a:rPr lang="en-US" altLang="ar-JO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8946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9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59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9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59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9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59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9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59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9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59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9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59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9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59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9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759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9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759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9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759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9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759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9235" grpId="0" build="p" bldLvl="5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 sz="3200"/>
              <a:t>APPROACHES TO COMPUTER FRAUD</a:t>
            </a:r>
          </a:p>
        </p:txBody>
      </p:sp>
      <p:sp>
        <p:nvSpPr>
          <p:cNvPr id="1760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lvl="1"/>
            <a:r>
              <a:rPr lang="en-US" altLang="ar-JO" dirty="0">
                <a:solidFill>
                  <a:schemeClr val="tx1"/>
                </a:solidFill>
              </a:rPr>
              <a:t>Modern systems are accessed by PCs, which are inherently more vulnerable to security risks and difficult to control.</a:t>
            </a:r>
          </a:p>
          <a:p>
            <a:pPr lvl="2"/>
            <a:r>
              <a:rPr lang="en-US" altLang="ar-JO" dirty="0">
                <a:solidFill>
                  <a:schemeClr val="tx1"/>
                </a:solidFill>
              </a:rPr>
              <a:t>It is hard to control physical access to each PC.</a:t>
            </a:r>
          </a:p>
          <a:p>
            <a:pPr lvl="2"/>
            <a:r>
              <a:rPr lang="en-US" altLang="ar-JO" dirty="0">
                <a:solidFill>
                  <a:schemeClr val="tx1"/>
                </a:solidFill>
              </a:rPr>
              <a:t>PCs are portable, and if they are stolen, the data and access capabilities go with them.</a:t>
            </a:r>
          </a:p>
          <a:p>
            <a:pPr lvl="2"/>
            <a:r>
              <a:rPr lang="en-US" altLang="ar-JO" dirty="0">
                <a:solidFill>
                  <a:schemeClr val="tx1"/>
                </a:solidFill>
              </a:rPr>
              <a:t>PCs tend to be located in user departments, where one person may perform multiple functions that should be segregated.</a:t>
            </a:r>
          </a:p>
          <a:p>
            <a:pPr lvl="2"/>
            <a:r>
              <a:rPr lang="en-US" altLang="ar-JO" dirty="0">
                <a:solidFill>
                  <a:schemeClr val="tx1"/>
                </a:solidFill>
              </a:rPr>
              <a:t>PC users tend to be more oblivious to security concerns.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95460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0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60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0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60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0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60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0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60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0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60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0259" grpId="0" build="p" bldLvl="5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 sz="3200"/>
              <a:t>APPROACHES TO COMPUTER FRAUD</a:t>
            </a:r>
          </a:p>
        </p:txBody>
      </p:sp>
      <p:sp>
        <p:nvSpPr>
          <p:cNvPr id="1761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lvl="1"/>
            <a:r>
              <a:rPr lang="en-US" altLang="ar-JO" dirty="0" smtClean="0">
                <a:solidFill>
                  <a:schemeClr val="tx1"/>
                </a:solidFill>
              </a:rPr>
              <a:t>Computer </a:t>
            </a:r>
            <a:r>
              <a:rPr lang="en-US" altLang="ar-JO" dirty="0">
                <a:solidFill>
                  <a:schemeClr val="tx1"/>
                </a:solidFill>
              </a:rPr>
              <a:t>systems face a number of unique challenges:</a:t>
            </a:r>
          </a:p>
          <a:p>
            <a:pPr lvl="2"/>
            <a:r>
              <a:rPr lang="en-US" altLang="ar-JO" dirty="0">
                <a:solidFill>
                  <a:schemeClr val="tx1"/>
                </a:solidFill>
              </a:rPr>
              <a:t>Reliability (accuracy and completeness)</a:t>
            </a:r>
          </a:p>
          <a:p>
            <a:pPr lvl="2"/>
            <a:r>
              <a:rPr lang="en-US" altLang="ar-JO" dirty="0">
                <a:solidFill>
                  <a:schemeClr val="tx1"/>
                </a:solidFill>
              </a:rPr>
              <a:t>Equipment failure</a:t>
            </a:r>
          </a:p>
          <a:p>
            <a:pPr lvl="2"/>
            <a:r>
              <a:rPr lang="en-US" altLang="ar-JO" dirty="0">
                <a:solidFill>
                  <a:schemeClr val="tx1"/>
                </a:solidFill>
              </a:rPr>
              <a:t>Environmental dependency (power, water damage, fire)</a:t>
            </a:r>
          </a:p>
          <a:p>
            <a:pPr lvl="2"/>
            <a:r>
              <a:rPr lang="en-US" altLang="ar-JO" dirty="0">
                <a:solidFill>
                  <a:schemeClr val="tx1"/>
                </a:solidFill>
              </a:rPr>
              <a:t>Vulnerability to electromagnetic interference and interruption</a:t>
            </a:r>
          </a:p>
          <a:p>
            <a:pPr lvl="2"/>
            <a:r>
              <a:rPr lang="en-US" altLang="ar-JO" dirty="0">
                <a:solidFill>
                  <a:schemeClr val="tx1"/>
                </a:solidFill>
              </a:rPr>
              <a:t>Eavesdropping</a:t>
            </a:r>
          </a:p>
          <a:p>
            <a:pPr lvl="2"/>
            <a:r>
              <a:rPr lang="en-US" altLang="ar-JO" dirty="0">
                <a:solidFill>
                  <a:schemeClr val="tx1"/>
                </a:solidFill>
              </a:rPr>
              <a:t>Misrouting</a:t>
            </a:r>
          </a:p>
          <a:p>
            <a:pPr lvl="1"/>
            <a:r>
              <a:rPr lang="en-US" altLang="ar-JO" dirty="0" smtClean="0">
                <a:solidFill>
                  <a:schemeClr val="tx1"/>
                </a:solidFill>
              </a:rPr>
              <a:t>  </a:t>
            </a:r>
            <a:r>
              <a:rPr lang="en-US" altLang="ar-JO" dirty="0">
                <a:solidFill>
                  <a:schemeClr val="tx1"/>
                </a:solidFill>
              </a:rPr>
              <a:t>Organizations that track computer fraud estimate that most U.S. businesses have been victimized by at least one incident of computer fraud.</a:t>
            </a:r>
          </a:p>
          <a:p>
            <a:pPr marL="349250" lvl="1" indent="0">
              <a:buNone/>
            </a:pPr>
            <a:r>
              <a:rPr lang="en-US" altLang="ar-JO" dirty="0" smtClean="0">
                <a:solidFill>
                  <a:schemeClr val="tx1"/>
                </a:solidFill>
              </a:rPr>
              <a:t> </a:t>
            </a:r>
            <a:endParaRPr lang="en-US" altLang="ar-JO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73035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61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61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61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61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61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61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61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761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761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283" grpId="0" build="p" bldLvl="5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/>
              <a:t>INTRODUCTION</a:t>
            </a:r>
          </a:p>
        </p:txBody>
      </p:sp>
      <p:sp>
        <p:nvSpPr>
          <p:cNvPr id="1673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altLang="ar-JO" dirty="0"/>
              <a:t>Companies face four types of threats to their information systems:</a:t>
            </a:r>
          </a:p>
          <a:p>
            <a:pPr lvl="1"/>
            <a:r>
              <a:rPr lang="en-US" altLang="ar-JO" b="1" dirty="0" smtClean="0">
                <a:solidFill>
                  <a:srgbClr val="CC0000"/>
                </a:solidFill>
              </a:rPr>
              <a:t>Software </a:t>
            </a:r>
            <a:r>
              <a:rPr lang="en-US" altLang="ar-JO" b="1" dirty="0">
                <a:solidFill>
                  <a:srgbClr val="CC0000"/>
                </a:solidFill>
              </a:rPr>
              <a:t>errors and equipment malfunction</a:t>
            </a:r>
          </a:p>
        </p:txBody>
      </p:sp>
      <p:sp>
        <p:nvSpPr>
          <p:cNvPr id="1673220" name="Rectangle 4"/>
          <p:cNvSpPr>
            <a:spLocks noChangeArrowheads="1"/>
          </p:cNvSpPr>
          <p:nvPr/>
        </p:nvSpPr>
        <p:spPr bwMode="auto">
          <a:xfrm>
            <a:off x="668740" y="2825087"/>
            <a:ext cx="8245073" cy="3643952"/>
          </a:xfrm>
          <a:prstGeom prst="rect">
            <a:avLst/>
          </a:prstGeom>
          <a:solidFill>
            <a:schemeClr val="bg1"/>
          </a:solidFill>
          <a:ln w="5715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FFFF99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99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FFFF99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FFFF99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9pPr>
          </a:lstStyle>
          <a:p>
            <a:r>
              <a:rPr lang="en-US" altLang="ar-JO" sz="2000">
                <a:solidFill>
                  <a:schemeClr val="tx1"/>
                </a:solidFill>
              </a:rPr>
              <a:t>Include:</a:t>
            </a:r>
          </a:p>
          <a:p>
            <a:pPr lvl="1"/>
            <a:r>
              <a:rPr lang="en-US" altLang="ar-JO" sz="2000">
                <a:solidFill>
                  <a:schemeClr val="tx1"/>
                </a:solidFill>
              </a:rPr>
              <a:t>Hardware or software failures</a:t>
            </a:r>
          </a:p>
          <a:p>
            <a:pPr lvl="1"/>
            <a:r>
              <a:rPr lang="en-US" altLang="ar-JO" sz="2000">
                <a:solidFill>
                  <a:schemeClr val="tx1"/>
                </a:solidFill>
              </a:rPr>
              <a:t>Software errors or bugs</a:t>
            </a:r>
          </a:p>
          <a:p>
            <a:pPr lvl="1"/>
            <a:r>
              <a:rPr lang="en-US" altLang="ar-JO" sz="2000">
                <a:solidFill>
                  <a:schemeClr val="tx1"/>
                </a:solidFill>
              </a:rPr>
              <a:t>Operating system crashes</a:t>
            </a:r>
          </a:p>
          <a:p>
            <a:pPr lvl="1"/>
            <a:r>
              <a:rPr lang="en-US" altLang="ar-JO" sz="2000">
                <a:solidFill>
                  <a:schemeClr val="tx1"/>
                </a:solidFill>
              </a:rPr>
              <a:t>Power outages and fluctuations</a:t>
            </a:r>
          </a:p>
          <a:p>
            <a:pPr lvl="1"/>
            <a:r>
              <a:rPr lang="en-US" altLang="ar-JO" sz="2000">
                <a:solidFill>
                  <a:schemeClr val="tx1"/>
                </a:solidFill>
              </a:rPr>
              <a:t>Undetected data transmission errors</a:t>
            </a:r>
          </a:p>
          <a:p>
            <a:r>
              <a:rPr lang="en-US" altLang="ar-JO" sz="2000">
                <a:solidFill>
                  <a:schemeClr val="tx1"/>
                </a:solidFill>
              </a:rPr>
              <a:t>Estimated annual economic losses due to software bugs = $60 billion.</a:t>
            </a:r>
          </a:p>
          <a:p>
            <a:r>
              <a:rPr lang="en-US" altLang="ar-JO" sz="2000">
                <a:solidFill>
                  <a:schemeClr val="tx1"/>
                </a:solidFill>
              </a:rPr>
              <a:t>60% of companies studied had significant software errors in previous year.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30453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32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7322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7322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3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73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73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3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73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73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3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73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73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3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73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73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3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73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73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3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73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73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3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73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73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3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73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73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3220" grpId="0" build="p" bldLvl="2" animBg="1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 sz="3200"/>
              <a:t>APPROACHES TO COMPUTER FRAUD</a:t>
            </a:r>
          </a:p>
        </p:txBody>
      </p:sp>
      <p:sp>
        <p:nvSpPr>
          <p:cNvPr id="1764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51127"/>
            <a:ext cx="8229600" cy="51042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 These frauds cost billions of dollars each year, and their frequency is increasing because:</a:t>
            </a:r>
          </a:p>
          <a:p>
            <a:pPr lvl="1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Not everyone agrees on what constitutes computer fraud.</a:t>
            </a:r>
          </a:p>
          <a:p>
            <a:pPr lvl="2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Many don’t believe that taking an unlicensed copy of software is computer fraud. (It is and can result in prosecution.)</a:t>
            </a:r>
          </a:p>
          <a:p>
            <a:pPr lvl="2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Some don’t think it’s a crime to browse through someone else’s computer if their intentions aren’t malicious</a:t>
            </a:r>
            <a:r>
              <a:rPr lang="en-US" altLang="ar-JO" dirty="0" smtClean="0">
                <a:solidFill>
                  <a:schemeClr val="tx1"/>
                </a:solidFill>
              </a:rPr>
              <a:t>. </a:t>
            </a:r>
          </a:p>
          <a:p>
            <a:pPr lvl="1">
              <a:lnSpc>
                <a:spcPct val="90000"/>
              </a:lnSpc>
            </a:pPr>
            <a:r>
              <a:rPr lang="en-US" altLang="ar-JO" dirty="0" smtClean="0">
                <a:solidFill>
                  <a:schemeClr val="tx1"/>
                </a:solidFill>
              </a:rPr>
              <a:t>Many </a:t>
            </a:r>
            <a:r>
              <a:rPr lang="en-US" altLang="ar-JO" dirty="0">
                <a:solidFill>
                  <a:schemeClr val="tx1"/>
                </a:solidFill>
              </a:rPr>
              <a:t>computer frauds go undetected.</a:t>
            </a:r>
          </a:p>
          <a:p>
            <a:pPr lvl="1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An estimated 80</a:t>
            </a:r>
            <a:r>
              <a:rPr lang="en-US" altLang="ar-JO" dirty="0">
                <a:solidFill>
                  <a:schemeClr val="tx1"/>
                </a:solidFill>
                <a:cs typeface="Arial" pitchFamily="34" charset="0"/>
              </a:rPr>
              <a:t>–</a:t>
            </a:r>
            <a:r>
              <a:rPr lang="en-US" altLang="ar-JO" dirty="0">
                <a:solidFill>
                  <a:schemeClr val="tx1"/>
                </a:solidFill>
              </a:rPr>
              <a:t>90% of frauds that are uncovered are not reported because of fear of:</a:t>
            </a:r>
          </a:p>
          <a:p>
            <a:pPr lvl="2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Adverse publicity</a:t>
            </a:r>
          </a:p>
          <a:p>
            <a:pPr lvl="2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Copycats</a:t>
            </a:r>
          </a:p>
          <a:p>
            <a:pPr lvl="2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Loss of customer confidence</a:t>
            </a:r>
          </a:p>
          <a:p>
            <a:pPr lvl="1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There are a growing number of competent computer users, and they are aided by easier access to remote computers through the Internet and other data networks</a:t>
            </a:r>
            <a:r>
              <a:rPr lang="en-US" altLang="ar-JO" dirty="0" smtClean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62434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6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4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64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4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64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4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64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4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64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4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64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4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64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4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764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4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764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4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764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4355" grpId="0" build="p" bldLvl="5" autoUpdateAnimBg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 sz="3200"/>
              <a:t>APPROACHES TO COMPUTER FRAUD</a:t>
            </a:r>
          </a:p>
        </p:txBody>
      </p:sp>
      <p:sp>
        <p:nvSpPr>
          <p:cNvPr id="1765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lvl="1"/>
            <a:r>
              <a:rPr lang="en-US" altLang="ar-JO" dirty="0">
                <a:solidFill>
                  <a:schemeClr val="tx1"/>
                </a:solidFill>
              </a:rPr>
              <a:t>Some folks believe “it can’t happen to us.”</a:t>
            </a: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Many networks have a low level of security.</a:t>
            </a: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Instructions on how to perpetrate computer crimes and abuses are readily available on the Internet.</a:t>
            </a: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Law enforcement is unable to keep up with the growing number of frauds.</a:t>
            </a: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The total dollar value of losses is difficult to calculate.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87807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6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6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6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6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6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5379" grpId="0" build="p" bldLvl="5" autoUpdateAnimBg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7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 sz="3200"/>
              <a:t>APPROACHES TO COMPUTER FRAUD</a:t>
            </a:r>
          </a:p>
        </p:txBody>
      </p:sp>
      <p:sp>
        <p:nvSpPr>
          <p:cNvPr id="1767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altLang="ar-JO" b="1" dirty="0">
                <a:solidFill>
                  <a:schemeClr val="tx1"/>
                </a:solidFill>
              </a:rPr>
              <a:t>Computer fraud classification</a:t>
            </a:r>
          </a:p>
          <a:p>
            <a:pPr lvl="1"/>
            <a:r>
              <a:rPr lang="en-US" altLang="ar-JO" dirty="0">
                <a:solidFill>
                  <a:schemeClr val="tx1"/>
                </a:solidFill>
              </a:rPr>
              <a:t>Frauds can be categorized according to the data processing model:</a:t>
            </a:r>
          </a:p>
          <a:p>
            <a:pPr lvl="2"/>
            <a:r>
              <a:rPr lang="en-US" altLang="ar-JO" b="1" dirty="0">
                <a:solidFill>
                  <a:schemeClr val="tx1"/>
                </a:solidFill>
              </a:rPr>
              <a:t>Input</a:t>
            </a:r>
          </a:p>
          <a:p>
            <a:pPr lvl="2"/>
            <a:r>
              <a:rPr lang="en-US" altLang="ar-JO" b="1" dirty="0">
                <a:solidFill>
                  <a:schemeClr val="tx1"/>
                </a:solidFill>
              </a:rPr>
              <a:t>Processor</a:t>
            </a:r>
          </a:p>
          <a:p>
            <a:pPr lvl="2"/>
            <a:r>
              <a:rPr lang="en-US" altLang="ar-JO" b="1" dirty="0">
                <a:solidFill>
                  <a:schemeClr val="tx1"/>
                </a:solidFill>
              </a:rPr>
              <a:t>Computer instructions</a:t>
            </a:r>
          </a:p>
          <a:p>
            <a:pPr lvl="2"/>
            <a:r>
              <a:rPr lang="en-US" altLang="ar-JO" b="1" dirty="0">
                <a:solidFill>
                  <a:schemeClr val="tx1"/>
                </a:solidFill>
              </a:rPr>
              <a:t>Stored data</a:t>
            </a:r>
          </a:p>
          <a:p>
            <a:pPr lvl="2"/>
            <a:r>
              <a:rPr lang="en-US" altLang="ar-JO" b="1" dirty="0">
                <a:solidFill>
                  <a:schemeClr val="tx1"/>
                </a:solidFill>
              </a:rPr>
              <a:t>Output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21353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7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67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7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67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7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67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7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67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7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67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7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67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7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67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7427" grpId="0" build="p" bldLvl="5" autoUpdateAnimBg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8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 sz="3200"/>
              <a:t>COMPUTER FRAUD CLASSIFICATIONS</a:t>
            </a:r>
          </a:p>
        </p:txBody>
      </p:sp>
      <p:sp>
        <p:nvSpPr>
          <p:cNvPr id="1768453" name="Rectangle 5"/>
          <p:cNvSpPr>
            <a:spLocks noChangeArrowheads="1"/>
          </p:cNvSpPr>
          <p:nvPr/>
        </p:nvSpPr>
        <p:spPr bwMode="auto">
          <a:xfrm>
            <a:off x="3411538" y="3429000"/>
            <a:ext cx="2268537" cy="1177925"/>
          </a:xfrm>
          <a:prstGeom prst="rect">
            <a:avLst/>
          </a:prstGeom>
          <a:solidFill>
            <a:srgbClr val="00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ar-JO" sz="2400"/>
              <a:t>Processor</a:t>
            </a:r>
          </a:p>
          <a:p>
            <a:pPr algn="ctr"/>
            <a:r>
              <a:rPr lang="en-US" altLang="ar-JO" sz="2400"/>
              <a:t>Fraud</a:t>
            </a:r>
          </a:p>
        </p:txBody>
      </p:sp>
      <p:sp>
        <p:nvSpPr>
          <p:cNvPr id="1768454" name="AutoShape 6"/>
          <p:cNvSpPr>
            <a:spLocks noChangeArrowheads="1"/>
          </p:cNvSpPr>
          <p:nvPr/>
        </p:nvSpPr>
        <p:spPr bwMode="auto">
          <a:xfrm>
            <a:off x="387350" y="3427413"/>
            <a:ext cx="1985963" cy="1284287"/>
          </a:xfrm>
          <a:prstGeom prst="flowChartDocument">
            <a:avLst/>
          </a:prstGeom>
          <a:solidFill>
            <a:srgbClr val="00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ar-JO" sz="2400"/>
              <a:t>Input</a:t>
            </a:r>
          </a:p>
          <a:p>
            <a:pPr algn="ctr"/>
            <a:r>
              <a:rPr lang="en-US" altLang="ar-JO" sz="2400"/>
              <a:t>Fraud</a:t>
            </a:r>
          </a:p>
        </p:txBody>
      </p:sp>
      <p:sp>
        <p:nvSpPr>
          <p:cNvPr id="1768455" name="AutoShape 7"/>
          <p:cNvSpPr>
            <a:spLocks noChangeArrowheads="1"/>
          </p:cNvSpPr>
          <p:nvPr/>
        </p:nvSpPr>
        <p:spPr bwMode="auto">
          <a:xfrm>
            <a:off x="6710363" y="3422650"/>
            <a:ext cx="2039937" cy="1266825"/>
          </a:xfrm>
          <a:prstGeom prst="flowChartDocument">
            <a:avLst/>
          </a:prstGeom>
          <a:solidFill>
            <a:srgbClr val="00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ar-JO" sz="2400"/>
              <a:t>Output</a:t>
            </a:r>
          </a:p>
          <a:p>
            <a:pPr algn="ctr"/>
            <a:r>
              <a:rPr lang="en-US" altLang="ar-JO" sz="2400"/>
              <a:t>Fraud</a:t>
            </a:r>
          </a:p>
        </p:txBody>
      </p:sp>
      <p:sp>
        <p:nvSpPr>
          <p:cNvPr id="1768456" name="Rectangle 8"/>
          <p:cNvSpPr>
            <a:spLocks noChangeArrowheads="1"/>
          </p:cNvSpPr>
          <p:nvPr/>
        </p:nvSpPr>
        <p:spPr bwMode="auto">
          <a:xfrm>
            <a:off x="3424238" y="1560513"/>
            <a:ext cx="2268537" cy="1177925"/>
          </a:xfrm>
          <a:prstGeom prst="rect">
            <a:avLst/>
          </a:prstGeom>
          <a:solidFill>
            <a:srgbClr val="00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ar-JO" sz="2400"/>
              <a:t>Data</a:t>
            </a:r>
          </a:p>
          <a:p>
            <a:pPr algn="ctr"/>
            <a:r>
              <a:rPr lang="en-US" altLang="ar-JO" sz="2400"/>
              <a:t>Fraud</a:t>
            </a:r>
          </a:p>
        </p:txBody>
      </p:sp>
      <p:sp>
        <p:nvSpPr>
          <p:cNvPr id="1768457" name="Rectangle 9"/>
          <p:cNvSpPr>
            <a:spLocks noChangeArrowheads="1"/>
          </p:cNvSpPr>
          <p:nvPr/>
        </p:nvSpPr>
        <p:spPr bwMode="auto">
          <a:xfrm>
            <a:off x="3422650" y="5268913"/>
            <a:ext cx="2268538" cy="1177925"/>
          </a:xfrm>
          <a:prstGeom prst="rect">
            <a:avLst/>
          </a:prstGeom>
          <a:solidFill>
            <a:srgbClr val="00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ar-JO" sz="2400"/>
              <a:t>Computer</a:t>
            </a:r>
          </a:p>
          <a:p>
            <a:pPr algn="ctr"/>
            <a:r>
              <a:rPr lang="en-US" altLang="ar-JO" sz="2400"/>
              <a:t>Instructions</a:t>
            </a:r>
          </a:p>
          <a:p>
            <a:pPr algn="ctr"/>
            <a:r>
              <a:rPr lang="en-US" altLang="ar-JO" sz="2400"/>
              <a:t>Fraud</a:t>
            </a:r>
          </a:p>
        </p:txBody>
      </p:sp>
      <p:sp>
        <p:nvSpPr>
          <p:cNvPr id="1768458" name="Line 10"/>
          <p:cNvSpPr>
            <a:spLocks noChangeShapeType="1"/>
          </p:cNvSpPr>
          <p:nvPr/>
        </p:nvSpPr>
        <p:spPr bwMode="auto">
          <a:xfrm>
            <a:off x="5662613" y="3956050"/>
            <a:ext cx="10541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JO"/>
          </a:p>
        </p:txBody>
      </p:sp>
      <p:sp>
        <p:nvSpPr>
          <p:cNvPr id="1768459" name="Line 11"/>
          <p:cNvSpPr>
            <a:spLocks noChangeShapeType="1"/>
          </p:cNvSpPr>
          <p:nvPr/>
        </p:nvSpPr>
        <p:spPr bwMode="auto">
          <a:xfrm>
            <a:off x="2409825" y="3951288"/>
            <a:ext cx="10541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JO"/>
          </a:p>
        </p:txBody>
      </p:sp>
      <p:sp>
        <p:nvSpPr>
          <p:cNvPr id="1768460" name="Line 12"/>
          <p:cNvSpPr>
            <a:spLocks noChangeShapeType="1"/>
          </p:cNvSpPr>
          <p:nvPr/>
        </p:nvSpPr>
        <p:spPr bwMode="auto">
          <a:xfrm>
            <a:off x="4554538" y="2725738"/>
            <a:ext cx="0" cy="7207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JO"/>
          </a:p>
        </p:txBody>
      </p:sp>
      <p:sp>
        <p:nvSpPr>
          <p:cNvPr id="1768461" name="Line 13"/>
          <p:cNvSpPr>
            <a:spLocks noChangeShapeType="1"/>
          </p:cNvSpPr>
          <p:nvPr/>
        </p:nvSpPr>
        <p:spPr bwMode="auto">
          <a:xfrm>
            <a:off x="4602163" y="4554538"/>
            <a:ext cx="0" cy="7207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JO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4108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3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 sz="3200"/>
              <a:t>APPROACHES TO COMPUTER FRAUD</a:t>
            </a:r>
          </a:p>
        </p:txBody>
      </p:sp>
      <p:sp>
        <p:nvSpPr>
          <p:cNvPr id="1773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altLang="ar-JO" sz="2400" b="1" dirty="0">
                <a:solidFill>
                  <a:schemeClr val="tx1"/>
                </a:solidFill>
              </a:rPr>
              <a:t>Input Fraud</a:t>
            </a:r>
          </a:p>
          <a:p>
            <a:pPr lvl="1"/>
            <a:r>
              <a:rPr lang="en-US" altLang="ar-JO" sz="2000" dirty="0">
                <a:solidFill>
                  <a:schemeClr val="tx1"/>
                </a:solidFill>
              </a:rPr>
              <a:t>The simplest and most common way to commit a fraud is to alter computer input.</a:t>
            </a:r>
          </a:p>
          <a:p>
            <a:pPr lvl="2"/>
            <a:r>
              <a:rPr lang="en-US" altLang="ar-JO" sz="2000" dirty="0">
                <a:solidFill>
                  <a:schemeClr val="tx1"/>
                </a:solidFill>
              </a:rPr>
              <a:t>Requires little computer skills.</a:t>
            </a:r>
          </a:p>
          <a:p>
            <a:pPr lvl="2"/>
            <a:r>
              <a:rPr lang="en-US" altLang="ar-JO" sz="2000" dirty="0">
                <a:solidFill>
                  <a:schemeClr val="tx1"/>
                </a:solidFill>
              </a:rPr>
              <a:t>Perpetrator only needs to understand how the system operates</a:t>
            </a:r>
          </a:p>
          <a:p>
            <a:pPr lvl="1"/>
            <a:r>
              <a:rPr lang="en-US" altLang="ar-JO" sz="2000" dirty="0">
                <a:solidFill>
                  <a:schemeClr val="tx1"/>
                </a:solidFill>
              </a:rPr>
              <a:t>Can take a number of forms, including:</a:t>
            </a:r>
          </a:p>
          <a:p>
            <a:pPr lvl="2"/>
            <a:r>
              <a:rPr lang="en-US" altLang="ar-JO" sz="2000" b="1" dirty="0">
                <a:solidFill>
                  <a:schemeClr val="tx1"/>
                </a:solidFill>
              </a:rPr>
              <a:t>Disbursement frauds</a:t>
            </a:r>
          </a:p>
          <a:p>
            <a:pPr lvl="2"/>
            <a:r>
              <a:rPr lang="en-US" altLang="ar-JO" sz="2000" b="1" dirty="0">
                <a:solidFill>
                  <a:schemeClr val="tx1"/>
                </a:solidFill>
              </a:rPr>
              <a:t>Inventory frauds</a:t>
            </a:r>
          </a:p>
          <a:p>
            <a:pPr lvl="2"/>
            <a:r>
              <a:rPr lang="en-US" altLang="ar-JO" sz="2000" b="1" dirty="0">
                <a:solidFill>
                  <a:schemeClr val="tx1"/>
                </a:solidFill>
              </a:rPr>
              <a:t>Payroll frauds</a:t>
            </a:r>
          </a:p>
          <a:p>
            <a:pPr lvl="2"/>
            <a:r>
              <a:rPr lang="en-US" altLang="ar-JO" sz="2000" b="1" dirty="0">
                <a:solidFill>
                  <a:schemeClr val="tx1"/>
                </a:solidFill>
              </a:rPr>
              <a:t>Cash receipt frauds</a:t>
            </a:r>
          </a:p>
          <a:p>
            <a:pPr lvl="2"/>
            <a:r>
              <a:rPr lang="en-US" altLang="ar-JO" sz="2000" b="1" dirty="0">
                <a:solidFill>
                  <a:schemeClr val="tx1"/>
                </a:solidFill>
              </a:rPr>
              <a:t>Fictitious refund fraud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975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3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 sz="3200"/>
              <a:t>APPROACHES TO COMPUTER FRAUD</a:t>
            </a:r>
          </a:p>
        </p:txBody>
      </p:sp>
      <p:sp>
        <p:nvSpPr>
          <p:cNvPr id="1773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0251" y="1395482"/>
            <a:ext cx="8613562" cy="5223681"/>
          </a:xfrm>
        </p:spPr>
        <p:txBody>
          <a:bodyPr/>
          <a:lstStyle/>
          <a:p>
            <a:r>
              <a:rPr lang="en-US" altLang="ar-JO" sz="1800" dirty="0">
                <a:solidFill>
                  <a:schemeClr val="tx1"/>
                </a:solidFill>
              </a:rPr>
              <a:t>Input </a:t>
            </a:r>
            <a:r>
              <a:rPr lang="en-US" altLang="ar-JO" sz="1800" dirty="0" smtClean="0">
                <a:solidFill>
                  <a:schemeClr val="tx1"/>
                </a:solidFill>
              </a:rPr>
              <a:t>Fraud Can </a:t>
            </a:r>
            <a:r>
              <a:rPr lang="en-US" altLang="ar-JO" sz="1800" dirty="0">
                <a:solidFill>
                  <a:schemeClr val="tx1"/>
                </a:solidFill>
              </a:rPr>
              <a:t>take a number of forms, including:</a:t>
            </a:r>
          </a:p>
          <a:p>
            <a:pPr lvl="2"/>
            <a:r>
              <a:rPr lang="en-US" altLang="ar-JO" b="1" dirty="0">
                <a:solidFill>
                  <a:schemeClr val="tx1"/>
                </a:solidFill>
              </a:rPr>
              <a:t>Disbursement </a:t>
            </a:r>
            <a:r>
              <a:rPr lang="en-US" altLang="ar-JO" b="1" dirty="0" smtClean="0">
                <a:solidFill>
                  <a:schemeClr val="tx1"/>
                </a:solidFill>
              </a:rPr>
              <a:t>frauds. </a:t>
            </a:r>
            <a:r>
              <a:rPr lang="en-US" altLang="ar-JO" dirty="0">
                <a:solidFill>
                  <a:schemeClr val="tx1"/>
                </a:solidFill>
              </a:rPr>
              <a:t>The perpetrator causes a company to:</a:t>
            </a:r>
          </a:p>
          <a:p>
            <a:pPr marL="1028700" lvl="2" indent="-342900">
              <a:buFont typeface="+mj-lt"/>
              <a:buAutoNum type="arabicPeriod"/>
            </a:pPr>
            <a:r>
              <a:rPr lang="en-US" altLang="ar-JO" dirty="0" smtClean="0">
                <a:solidFill>
                  <a:schemeClr val="tx1"/>
                </a:solidFill>
              </a:rPr>
              <a:t> </a:t>
            </a:r>
            <a:r>
              <a:rPr lang="en-US" altLang="ar-JO" dirty="0">
                <a:solidFill>
                  <a:schemeClr val="tx1"/>
                </a:solidFill>
              </a:rPr>
              <a:t>Pay too much for ordered goods; </a:t>
            </a:r>
            <a:r>
              <a:rPr lang="en-US" altLang="ar-JO" dirty="0" smtClean="0">
                <a:solidFill>
                  <a:schemeClr val="tx1"/>
                </a:solidFill>
              </a:rPr>
              <a:t>or</a:t>
            </a:r>
          </a:p>
          <a:p>
            <a:pPr marL="1028700" lvl="2" indent="-342900">
              <a:buFont typeface="+mj-lt"/>
              <a:buAutoNum type="arabicPeriod"/>
            </a:pPr>
            <a:r>
              <a:rPr lang="en-US" altLang="ar-JO" dirty="0">
                <a:solidFill>
                  <a:schemeClr val="tx1"/>
                </a:solidFill>
              </a:rPr>
              <a:t>Pay for goods never </a:t>
            </a:r>
            <a:r>
              <a:rPr lang="en-US" altLang="ar-JO" dirty="0" smtClean="0">
                <a:solidFill>
                  <a:schemeClr val="tx1"/>
                </a:solidFill>
              </a:rPr>
              <a:t>ordered</a:t>
            </a:r>
            <a:endParaRPr lang="en-US" altLang="ar-JO" dirty="0">
              <a:solidFill>
                <a:schemeClr val="tx1"/>
              </a:solidFill>
            </a:endParaRPr>
          </a:p>
          <a:p>
            <a:pPr lvl="2"/>
            <a:r>
              <a:rPr lang="en-US" altLang="ar-JO" b="1" dirty="0">
                <a:solidFill>
                  <a:schemeClr val="tx1"/>
                </a:solidFill>
              </a:rPr>
              <a:t>Inventory </a:t>
            </a:r>
            <a:r>
              <a:rPr lang="en-US" altLang="ar-JO" b="1" dirty="0" smtClean="0">
                <a:solidFill>
                  <a:schemeClr val="tx1"/>
                </a:solidFill>
              </a:rPr>
              <a:t>frauds. </a:t>
            </a:r>
            <a:r>
              <a:rPr lang="en-US" altLang="ar-JO" dirty="0">
                <a:solidFill>
                  <a:schemeClr val="tx1"/>
                </a:solidFill>
              </a:rPr>
              <a:t>The perpetrator enters data into the system to show that stolen inventory has been scrapped</a:t>
            </a:r>
          </a:p>
          <a:p>
            <a:pPr lvl="2"/>
            <a:r>
              <a:rPr lang="en-US" altLang="ar-JO" b="1" dirty="0" smtClean="0">
                <a:solidFill>
                  <a:schemeClr val="tx1"/>
                </a:solidFill>
              </a:rPr>
              <a:t>Payroll frauds. </a:t>
            </a:r>
            <a:r>
              <a:rPr lang="en-US" altLang="ar-JO" dirty="0">
                <a:solidFill>
                  <a:schemeClr val="tx1"/>
                </a:solidFill>
              </a:rPr>
              <a:t>Perpetrators may enter data to:</a:t>
            </a:r>
          </a:p>
          <a:p>
            <a:pPr marL="1143000" lvl="2" indent="-457200">
              <a:buFont typeface="+mj-lt"/>
              <a:buAutoNum type="arabicPeriod"/>
            </a:pPr>
            <a:r>
              <a:rPr lang="en-US" altLang="ar-JO" dirty="0">
                <a:solidFill>
                  <a:schemeClr val="tx1"/>
                </a:solidFill>
              </a:rPr>
              <a:t>Increase their </a:t>
            </a:r>
            <a:r>
              <a:rPr lang="en-US" altLang="ar-JO" dirty="0" smtClean="0">
                <a:solidFill>
                  <a:schemeClr val="tx1"/>
                </a:solidFill>
              </a:rPr>
              <a:t>salaries</a:t>
            </a:r>
          </a:p>
          <a:p>
            <a:pPr marL="1143000" lvl="2" indent="-457200">
              <a:buFont typeface="+mj-lt"/>
              <a:buAutoNum type="arabicPeriod"/>
            </a:pPr>
            <a:r>
              <a:rPr lang="en-US" altLang="ar-JO" dirty="0">
                <a:solidFill>
                  <a:schemeClr val="tx1"/>
                </a:solidFill>
              </a:rPr>
              <a:t>Create a fictitious </a:t>
            </a:r>
            <a:r>
              <a:rPr lang="en-US" altLang="ar-JO" dirty="0" smtClean="0">
                <a:solidFill>
                  <a:schemeClr val="tx1"/>
                </a:solidFill>
              </a:rPr>
              <a:t>employee</a:t>
            </a:r>
          </a:p>
          <a:p>
            <a:pPr marL="1143000" lvl="2" indent="-457200">
              <a:buFont typeface="+mj-lt"/>
              <a:buAutoNum type="arabicPeriod"/>
            </a:pPr>
            <a:r>
              <a:rPr lang="en-US" altLang="ar-JO" dirty="0" smtClean="0">
                <a:solidFill>
                  <a:schemeClr val="tx1"/>
                </a:solidFill>
              </a:rPr>
              <a:t> </a:t>
            </a:r>
            <a:r>
              <a:rPr lang="en-US" altLang="ar-JO" dirty="0">
                <a:solidFill>
                  <a:schemeClr val="tx1"/>
                </a:solidFill>
              </a:rPr>
              <a:t>Retain a terminated employee on the records</a:t>
            </a:r>
            <a:r>
              <a:rPr lang="en-US" altLang="ar-JO" dirty="0" smtClean="0">
                <a:solidFill>
                  <a:schemeClr val="tx1"/>
                </a:solidFill>
              </a:rPr>
              <a:t>       </a:t>
            </a:r>
          </a:p>
          <a:p>
            <a:pPr lvl="2"/>
            <a:r>
              <a:rPr lang="en-US" altLang="ar-JO" b="1" dirty="0" smtClean="0">
                <a:solidFill>
                  <a:schemeClr val="tx1"/>
                </a:solidFill>
              </a:rPr>
              <a:t>Cash </a:t>
            </a:r>
            <a:r>
              <a:rPr lang="en-US" altLang="ar-JO" b="1" dirty="0">
                <a:solidFill>
                  <a:schemeClr val="tx1"/>
                </a:solidFill>
              </a:rPr>
              <a:t>receipt </a:t>
            </a:r>
            <a:r>
              <a:rPr lang="en-US" altLang="ar-JO" b="1" dirty="0" smtClean="0">
                <a:solidFill>
                  <a:schemeClr val="tx1"/>
                </a:solidFill>
              </a:rPr>
              <a:t>frauds</a:t>
            </a:r>
            <a:r>
              <a:rPr lang="en-US" altLang="ar-JO" dirty="0" smtClean="0">
                <a:solidFill>
                  <a:schemeClr val="tx1"/>
                </a:solidFill>
              </a:rPr>
              <a:t>. </a:t>
            </a:r>
            <a:r>
              <a:rPr lang="en-US" altLang="ar-JO" dirty="0">
                <a:solidFill>
                  <a:schemeClr val="tx1"/>
                </a:solidFill>
              </a:rPr>
              <a:t>The perpetrator hides the theft by falsifying system </a:t>
            </a:r>
            <a:r>
              <a:rPr lang="en-US" altLang="ar-JO" dirty="0" smtClean="0">
                <a:solidFill>
                  <a:schemeClr val="tx1"/>
                </a:solidFill>
              </a:rPr>
              <a:t>input. </a:t>
            </a:r>
            <a:r>
              <a:rPr lang="en-US" altLang="ar-JO" dirty="0">
                <a:solidFill>
                  <a:schemeClr val="tx1"/>
                </a:solidFill>
              </a:rPr>
              <a:t>EXAMPLE:  Cash of $200 is received. The perpetrator records a cash receipt of $150 and pockets the $50 difference</a:t>
            </a:r>
          </a:p>
          <a:p>
            <a:pPr lvl="2"/>
            <a:r>
              <a:rPr lang="en-US" altLang="ar-JO" b="1" dirty="0">
                <a:solidFill>
                  <a:schemeClr val="tx1"/>
                </a:solidFill>
              </a:rPr>
              <a:t>Fictitious refund </a:t>
            </a:r>
            <a:r>
              <a:rPr lang="en-US" altLang="ar-JO" b="1" dirty="0" smtClean="0">
                <a:solidFill>
                  <a:schemeClr val="tx1"/>
                </a:solidFill>
              </a:rPr>
              <a:t>fraud. </a:t>
            </a:r>
            <a:r>
              <a:rPr lang="en-US" altLang="ar-JO" dirty="0">
                <a:solidFill>
                  <a:schemeClr val="tx1"/>
                </a:solidFill>
              </a:rPr>
              <a:t>The perpetrator files for an undeserved refund, such as a tax refund</a:t>
            </a:r>
            <a:endParaRPr lang="en-US" altLang="ar-JO" b="1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6113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7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 sz="3200"/>
              <a:t>APPROACHES TO COMPUTER FRAUD</a:t>
            </a:r>
          </a:p>
        </p:txBody>
      </p:sp>
      <p:sp>
        <p:nvSpPr>
          <p:cNvPr id="1777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altLang="ar-JO" sz="2800" b="1" dirty="0">
                <a:solidFill>
                  <a:schemeClr val="tx1"/>
                </a:solidFill>
              </a:rPr>
              <a:t>Processor fraud</a:t>
            </a:r>
          </a:p>
          <a:p>
            <a:pPr lvl="1"/>
            <a:r>
              <a:rPr lang="en-US" altLang="ar-JO" sz="2400" dirty="0">
                <a:solidFill>
                  <a:schemeClr val="tx1"/>
                </a:solidFill>
              </a:rPr>
              <a:t>Involves computer fraud committed through unauthorized system use.</a:t>
            </a:r>
          </a:p>
          <a:p>
            <a:pPr lvl="1"/>
            <a:r>
              <a:rPr lang="en-US" altLang="ar-JO" sz="2400" dirty="0">
                <a:solidFill>
                  <a:schemeClr val="tx1"/>
                </a:solidFill>
              </a:rPr>
              <a:t>Includes theft of computer time and services.</a:t>
            </a:r>
          </a:p>
          <a:p>
            <a:pPr lvl="1"/>
            <a:r>
              <a:rPr lang="en-US" altLang="ar-JO" sz="2400" dirty="0">
                <a:solidFill>
                  <a:schemeClr val="tx1"/>
                </a:solidFill>
              </a:rPr>
              <a:t>Incidents could involve employees:</a:t>
            </a:r>
          </a:p>
          <a:p>
            <a:pPr lvl="2"/>
            <a:r>
              <a:rPr lang="en-US" altLang="ar-JO" sz="2000" dirty="0">
                <a:solidFill>
                  <a:schemeClr val="tx1"/>
                </a:solidFill>
              </a:rPr>
              <a:t>Surfing the Internet;</a:t>
            </a:r>
          </a:p>
          <a:p>
            <a:pPr lvl="2"/>
            <a:r>
              <a:rPr lang="en-US" altLang="ar-JO" sz="2000" dirty="0">
                <a:solidFill>
                  <a:schemeClr val="tx1"/>
                </a:solidFill>
              </a:rPr>
              <a:t>Using the company computer to conduct personal business; or</a:t>
            </a:r>
          </a:p>
          <a:p>
            <a:pPr lvl="2"/>
            <a:r>
              <a:rPr lang="en-US" altLang="ar-JO" sz="2000" dirty="0">
                <a:solidFill>
                  <a:schemeClr val="tx1"/>
                </a:solidFill>
              </a:rPr>
              <a:t>Using the company computer to conduct a competing business.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5915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7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77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7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77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7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77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7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77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7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77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7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77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7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77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7667" grpId="0" build="p" bldLvl="5" autoUpdateAnimBg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8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 sz="3200"/>
              <a:t>APPROACHES TO COMPUTER FRAUD</a:t>
            </a:r>
          </a:p>
        </p:txBody>
      </p:sp>
      <p:sp>
        <p:nvSpPr>
          <p:cNvPr id="1778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3899" y="1419367"/>
            <a:ext cx="8372901" cy="490523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ar-JO" dirty="0">
                <a:solidFill>
                  <a:schemeClr val="tx1"/>
                </a:solidFill>
              </a:rPr>
              <a:t>In one example, an agriculture college at a major state university was experiencing very </a:t>
            </a:r>
            <a:r>
              <a:rPr lang="en-US" altLang="ar-JO" dirty="0" smtClean="0">
                <a:solidFill>
                  <a:schemeClr val="tx1"/>
                </a:solidFill>
              </a:rPr>
              <a:t>sluggish (slow) </a:t>
            </a:r>
            <a:r>
              <a:rPr lang="en-US" altLang="ar-JO" dirty="0">
                <a:solidFill>
                  <a:schemeClr val="tx1"/>
                </a:solidFill>
              </a:rPr>
              <a:t>performance from its server.</a:t>
            </a:r>
          </a:p>
          <a:p>
            <a:pPr>
              <a:lnSpc>
                <a:spcPct val="80000"/>
              </a:lnSpc>
            </a:pPr>
            <a:r>
              <a:rPr lang="en-US" altLang="ar-JO" dirty="0">
                <a:solidFill>
                  <a:schemeClr val="tx1"/>
                </a:solidFill>
              </a:rPr>
              <a:t>Upon investigating, IT personnel discovered that an individual outside the United States had effectively hijacked the college’s server to both store some of his/her research data and process it.</a:t>
            </a:r>
          </a:p>
          <a:p>
            <a:pPr>
              <a:lnSpc>
                <a:spcPct val="80000"/>
              </a:lnSpc>
            </a:pPr>
            <a:r>
              <a:rPr lang="en-US" altLang="ar-JO" dirty="0">
                <a:solidFill>
                  <a:schemeClr val="tx1"/>
                </a:solidFill>
              </a:rPr>
              <a:t>The college eliminated the individual’s data and blocked future access to the system.</a:t>
            </a:r>
          </a:p>
          <a:p>
            <a:pPr>
              <a:lnSpc>
                <a:spcPct val="80000"/>
              </a:lnSpc>
            </a:pPr>
            <a:r>
              <a:rPr lang="en-US" altLang="ar-JO" dirty="0">
                <a:solidFill>
                  <a:schemeClr val="tx1"/>
                </a:solidFill>
              </a:rPr>
              <a:t>The individual subsequently contacted college personnel to protest the destruction of the data.</a:t>
            </a:r>
          </a:p>
          <a:p>
            <a:pPr>
              <a:lnSpc>
                <a:spcPct val="80000"/>
              </a:lnSpc>
            </a:pPr>
            <a:r>
              <a:rPr lang="en-US" altLang="ar-JO" dirty="0">
                <a:solidFill>
                  <a:schemeClr val="tx1"/>
                </a:solidFill>
              </a:rPr>
              <a:t>Demonstrates both:</a:t>
            </a:r>
          </a:p>
          <a:p>
            <a:pPr lvl="1">
              <a:lnSpc>
                <a:spcPct val="80000"/>
              </a:lnSpc>
            </a:pPr>
            <a:r>
              <a:rPr lang="en-US" altLang="ar-JO" sz="2000" dirty="0">
                <a:solidFill>
                  <a:schemeClr val="tx1"/>
                </a:solidFill>
              </a:rPr>
              <a:t>How a processor fraud can be committed.</a:t>
            </a:r>
          </a:p>
          <a:p>
            <a:pPr lvl="1">
              <a:lnSpc>
                <a:spcPct val="80000"/>
              </a:lnSpc>
            </a:pPr>
            <a:r>
              <a:rPr lang="en-US" altLang="ar-JO" sz="2000" dirty="0">
                <a:solidFill>
                  <a:schemeClr val="tx1"/>
                </a:solidFill>
              </a:rPr>
              <a:t>How oblivious users can sometimes be to the unethical or illegal nature of their activities.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4A9576E-8C44-4841-9C47-2631AE9168E7}" type="slidenum">
              <a:rPr lang="en-US" smtClean="0"/>
              <a:pPr>
                <a:defRPr/>
              </a:pPr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6539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8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78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8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78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8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78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8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78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8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78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8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78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8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78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8691" grpId="0" build="p" bldLvl="5" autoUpdateAnimBg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2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 sz="3200"/>
              <a:t>APPROACHES TO COMPUTER FRAUD</a:t>
            </a:r>
          </a:p>
        </p:txBody>
      </p:sp>
      <p:sp>
        <p:nvSpPr>
          <p:cNvPr id="1782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ar-JO" b="1" dirty="0">
                <a:solidFill>
                  <a:schemeClr val="tx1"/>
                </a:solidFill>
              </a:rPr>
              <a:t>Computer instructions fraud</a:t>
            </a:r>
          </a:p>
          <a:p>
            <a:pPr lvl="1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Involves tampering with the software that processes company data.</a:t>
            </a:r>
          </a:p>
          <a:p>
            <a:pPr lvl="1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May include:</a:t>
            </a:r>
          </a:p>
          <a:p>
            <a:pPr lvl="2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Modifying the software</a:t>
            </a:r>
          </a:p>
          <a:p>
            <a:pPr lvl="2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Making illegal copies</a:t>
            </a:r>
          </a:p>
          <a:p>
            <a:pPr lvl="2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Using it in an unauthorized manner</a:t>
            </a:r>
          </a:p>
          <a:p>
            <a:pPr lvl="1">
              <a:lnSpc>
                <a:spcPct val="90000"/>
              </a:lnSpc>
            </a:pPr>
            <a:r>
              <a:rPr lang="en-US" altLang="ar-JO" dirty="0">
                <a:solidFill>
                  <a:schemeClr val="tx1"/>
                </a:solidFill>
              </a:rPr>
              <a:t>Also might include developing a software program or module to carry out an unauthorized activity</a:t>
            </a:r>
            <a:r>
              <a:rPr lang="en-US" altLang="ar-JO" dirty="0" smtClean="0">
                <a:solidFill>
                  <a:schemeClr val="tx1"/>
                </a:solidFill>
              </a:rPr>
              <a:t>.</a:t>
            </a:r>
            <a:r>
              <a:rPr lang="en-US" altLang="ar-JO" sz="18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altLang="ar-JO" sz="1800" dirty="0" smtClean="0">
                <a:solidFill>
                  <a:schemeClr val="tx1"/>
                </a:solidFill>
              </a:rPr>
              <a:t>Computer </a:t>
            </a:r>
            <a:r>
              <a:rPr lang="en-US" altLang="ar-JO" sz="1800" dirty="0">
                <a:solidFill>
                  <a:schemeClr val="tx1"/>
                </a:solidFill>
              </a:rPr>
              <a:t>instruction fraud used to be one of the least common types of frauds because it required specialized knowledge about computer programming beyond the scope of most users.</a:t>
            </a:r>
          </a:p>
          <a:p>
            <a:r>
              <a:rPr lang="en-US" altLang="ar-JO" sz="1800" dirty="0">
                <a:solidFill>
                  <a:schemeClr val="tx1"/>
                </a:solidFill>
              </a:rPr>
              <a:t>Today these frauds are more frequent</a:t>
            </a:r>
            <a:r>
              <a:rPr lang="en-US" altLang="ar-JO" sz="1800" dirty="0">
                <a:solidFill>
                  <a:schemeClr val="tx1"/>
                </a:solidFill>
                <a:cs typeface="Arial" pitchFamily="34" charset="0"/>
              </a:rPr>
              <a:t>—</a:t>
            </a:r>
            <a:r>
              <a:rPr lang="en-US" altLang="ar-JO" sz="1800" dirty="0">
                <a:solidFill>
                  <a:schemeClr val="tx1"/>
                </a:solidFill>
              </a:rPr>
              <a:t>courtesy of Web pages that instruct users on how to create viruses and other schemes.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4A9576E-8C44-4841-9C47-2631AE9168E7}" type="slidenum">
              <a:rPr lang="en-US" smtClean="0"/>
              <a:pPr>
                <a:defRPr/>
              </a:pPr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35372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82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82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82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82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82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82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82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782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7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7827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2787" grpId="0" build="p" bldLvl="5" autoUpdateAnimBg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 sz="3200"/>
              <a:t>APPROACHES TO COMPUTER FRAUD</a:t>
            </a:r>
          </a:p>
        </p:txBody>
      </p:sp>
      <p:sp>
        <p:nvSpPr>
          <p:cNvPr id="1784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altLang="ar-JO" sz="2800" b="1" dirty="0">
                <a:solidFill>
                  <a:schemeClr val="tx1"/>
                </a:solidFill>
              </a:rPr>
              <a:t>Data fraud</a:t>
            </a:r>
          </a:p>
          <a:p>
            <a:pPr lvl="1"/>
            <a:r>
              <a:rPr lang="en-US" altLang="ar-JO" sz="2000" dirty="0">
                <a:solidFill>
                  <a:schemeClr val="tx1"/>
                </a:solidFill>
              </a:rPr>
              <a:t>Involves:</a:t>
            </a:r>
          </a:p>
          <a:p>
            <a:pPr lvl="2"/>
            <a:r>
              <a:rPr lang="en-US" altLang="ar-JO" sz="2000" dirty="0">
                <a:solidFill>
                  <a:schemeClr val="tx1"/>
                </a:solidFill>
              </a:rPr>
              <a:t>Altering or damaging a company’s data files; or</a:t>
            </a:r>
          </a:p>
          <a:p>
            <a:pPr lvl="2"/>
            <a:r>
              <a:rPr lang="en-US" altLang="ar-JO" sz="2000" dirty="0">
                <a:solidFill>
                  <a:schemeClr val="tx1"/>
                </a:solidFill>
              </a:rPr>
              <a:t>Copying, using, or searching the data files without authorization.</a:t>
            </a:r>
          </a:p>
          <a:p>
            <a:pPr lvl="1"/>
            <a:r>
              <a:rPr lang="en-US" altLang="ar-JO" sz="2000" dirty="0">
                <a:solidFill>
                  <a:schemeClr val="tx1"/>
                </a:solidFill>
              </a:rPr>
              <a:t>In many cases, disgruntled employees have scrambled, altered, or destroyed data files.</a:t>
            </a:r>
          </a:p>
          <a:p>
            <a:pPr lvl="1"/>
            <a:r>
              <a:rPr lang="en-US" altLang="ar-JO" sz="2000" dirty="0">
                <a:solidFill>
                  <a:schemeClr val="tx1"/>
                </a:solidFill>
              </a:rPr>
              <a:t>Theft of data often occurs so that perpetrators can </a:t>
            </a:r>
          </a:p>
          <a:p>
            <a:pPr lvl="1">
              <a:buFontTx/>
              <a:buNone/>
            </a:pPr>
            <a:r>
              <a:rPr lang="en-US" altLang="ar-JO" sz="2000" dirty="0">
                <a:solidFill>
                  <a:schemeClr val="tx1"/>
                </a:solidFill>
              </a:rPr>
              <a:t>	sell the data.</a:t>
            </a:r>
          </a:p>
          <a:p>
            <a:pPr lvl="2"/>
            <a:r>
              <a:rPr lang="en-US" altLang="ar-JO" sz="2000" dirty="0">
                <a:solidFill>
                  <a:schemeClr val="tx1"/>
                </a:solidFill>
              </a:rPr>
              <a:t>Most identity thefts occur when insiders in financial institutions, credit agencies, etc., steal and sell financial information about individuals from their employer’s database.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98831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4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84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4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84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4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84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4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84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4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84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4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84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4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84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48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7848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4835" grpId="0" build="p" bldLvl="5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/>
              <a:t>INTRODUCTION</a:t>
            </a:r>
          </a:p>
        </p:txBody>
      </p:sp>
      <p:sp>
        <p:nvSpPr>
          <p:cNvPr id="1674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altLang="ar-JO" sz="1800" dirty="0">
                <a:solidFill>
                  <a:schemeClr val="tx1"/>
                </a:solidFill>
              </a:rPr>
              <a:t>Companies face four types of threats to their information systems:</a:t>
            </a:r>
          </a:p>
          <a:p>
            <a:pPr lvl="1"/>
            <a:r>
              <a:rPr lang="en-US" altLang="ar-JO" b="1" dirty="0" smtClean="0">
                <a:solidFill>
                  <a:schemeClr val="tx1"/>
                </a:solidFill>
              </a:rPr>
              <a:t>Unintentional </a:t>
            </a:r>
            <a:r>
              <a:rPr lang="en-US" altLang="ar-JO" b="1" dirty="0">
                <a:solidFill>
                  <a:schemeClr val="tx1"/>
                </a:solidFill>
              </a:rPr>
              <a:t>acts</a:t>
            </a:r>
          </a:p>
        </p:txBody>
      </p:sp>
      <p:sp>
        <p:nvSpPr>
          <p:cNvPr id="1674244" name="Rectangle 4"/>
          <p:cNvSpPr>
            <a:spLocks noChangeArrowheads="1"/>
          </p:cNvSpPr>
          <p:nvPr/>
        </p:nvSpPr>
        <p:spPr bwMode="auto">
          <a:xfrm>
            <a:off x="457200" y="2558143"/>
            <a:ext cx="8563970" cy="4170204"/>
          </a:xfrm>
          <a:prstGeom prst="rect">
            <a:avLst/>
          </a:prstGeom>
          <a:solidFill>
            <a:schemeClr val="bg1"/>
          </a:solidFill>
          <a:ln w="5715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FFFF99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99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FFFF99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FFFF99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9pPr>
          </a:lstStyle>
          <a:p>
            <a:r>
              <a:rPr lang="en-US" altLang="ar-JO" sz="1800" dirty="0">
                <a:solidFill>
                  <a:schemeClr val="tx1"/>
                </a:solidFill>
              </a:rPr>
              <a:t>Include</a:t>
            </a:r>
          </a:p>
          <a:p>
            <a:pPr lvl="1"/>
            <a:r>
              <a:rPr lang="en-US" altLang="ar-JO" sz="1800" dirty="0">
                <a:solidFill>
                  <a:schemeClr val="tx1"/>
                </a:solidFill>
              </a:rPr>
              <a:t>Accidents caused by:</a:t>
            </a:r>
          </a:p>
          <a:p>
            <a:pPr lvl="2"/>
            <a:r>
              <a:rPr lang="en-US" altLang="ar-JO" sz="1800" dirty="0">
                <a:solidFill>
                  <a:schemeClr val="tx1"/>
                </a:solidFill>
              </a:rPr>
              <a:t>Human carelessness</a:t>
            </a:r>
          </a:p>
          <a:p>
            <a:pPr lvl="2"/>
            <a:r>
              <a:rPr lang="en-US" altLang="ar-JO" sz="1800" dirty="0">
                <a:solidFill>
                  <a:schemeClr val="tx1"/>
                </a:solidFill>
              </a:rPr>
              <a:t>Failure to follow established procedures</a:t>
            </a:r>
          </a:p>
          <a:p>
            <a:pPr lvl="2"/>
            <a:r>
              <a:rPr lang="en-US" altLang="ar-JO" sz="1800" dirty="0">
                <a:solidFill>
                  <a:schemeClr val="tx1"/>
                </a:solidFill>
              </a:rPr>
              <a:t>Poorly trained or supervised personnel</a:t>
            </a:r>
          </a:p>
          <a:p>
            <a:pPr lvl="1"/>
            <a:r>
              <a:rPr lang="en-US" altLang="ar-JO" sz="1800" dirty="0">
                <a:solidFill>
                  <a:schemeClr val="tx1"/>
                </a:solidFill>
              </a:rPr>
              <a:t>Innocent errors or omissions</a:t>
            </a:r>
          </a:p>
          <a:p>
            <a:pPr lvl="1"/>
            <a:r>
              <a:rPr lang="en-US" altLang="ar-JO" sz="1800" dirty="0">
                <a:solidFill>
                  <a:schemeClr val="tx1"/>
                </a:solidFill>
              </a:rPr>
              <a:t>Lost, destroyed, or misplaced data</a:t>
            </a:r>
          </a:p>
          <a:p>
            <a:pPr lvl="1"/>
            <a:r>
              <a:rPr lang="en-US" altLang="ar-JO" sz="1800" dirty="0">
                <a:solidFill>
                  <a:schemeClr val="tx1"/>
                </a:solidFill>
              </a:rPr>
              <a:t>Logic errors</a:t>
            </a:r>
          </a:p>
          <a:p>
            <a:pPr lvl="1"/>
            <a:r>
              <a:rPr lang="en-US" altLang="ar-JO" sz="1800" dirty="0">
                <a:solidFill>
                  <a:schemeClr val="tx1"/>
                </a:solidFill>
              </a:rPr>
              <a:t>Systems that do not meet needs or are incapable of performing intended tasks</a:t>
            </a:r>
          </a:p>
          <a:p>
            <a:r>
              <a:rPr lang="en-US" altLang="ar-JO" sz="1800" dirty="0">
                <a:solidFill>
                  <a:schemeClr val="tx1"/>
                </a:solidFill>
              </a:rPr>
              <a:t>Information Systems Security Assn. estimates 65% of security problems are caused by human error.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36032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424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7424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7424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4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74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74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4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74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74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4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74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74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4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74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74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4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74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74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4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74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74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4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74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74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42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742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742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42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6742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742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42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6742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6742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4244" grpId="0" build="p" bldLvl="3" animBg="1" autoUpdateAnimBg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 sz="3200"/>
              <a:t>APPROACHES TO COMPUTER FRAUD</a:t>
            </a:r>
          </a:p>
        </p:txBody>
      </p:sp>
      <p:sp>
        <p:nvSpPr>
          <p:cNvPr id="1786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37078"/>
          </a:xfrm>
        </p:spPr>
        <p:txBody>
          <a:bodyPr/>
          <a:lstStyle/>
          <a:p>
            <a:r>
              <a:rPr lang="en-US" altLang="ar-JO" b="1" dirty="0">
                <a:solidFill>
                  <a:schemeClr val="tx1"/>
                </a:solidFill>
              </a:rPr>
              <a:t>Output fraud</a:t>
            </a:r>
          </a:p>
          <a:p>
            <a:pPr lvl="1"/>
            <a:r>
              <a:rPr lang="en-US" altLang="ar-JO" sz="2000" dirty="0">
                <a:solidFill>
                  <a:schemeClr val="tx1"/>
                </a:solidFill>
              </a:rPr>
              <a:t>Involves stealing or misusing system output.</a:t>
            </a:r>
          </a:p>
          <a:p>
            <a:pPr lvl="1"/>
            <a:r>
              <a:rPr lang="en-US" altLang="ar-JO" sz="2000" dirty="0">
                <a:solidFill>
                  <a:schemeClr val="tx1"/>
                </a:solidFill>
              </a:rPr>
              <a:t>Output is usually displayed on a screen or printed on paper.</a:t>
            </a:r>
          </a:p>
          <a:p>
            <a:pPr lvl="1"/>
            <a:r>
              <a:rPr lang="en-US" altLang="ar-JO" sz="2000" dirty="0">
                <a:solidFill>
                  <a:schemeClr val="tx1"/>
                </a:solidFill>
              </a:rPr>
              <a:t>Unless properly safeguarded, screen output can easily be read from a remote location using inexpensive electronic gear.</a:t>
            </a:r>
          </a:p>
          <a:p>
            <a:pPr lvl="1"/>
            <a:r>
              <a:rPr lang="en-US" altLang="ar-JO" sz="2000" dirty="0">
                <a:solidFill>
                  <a:schemeClr val="tx1"/>
                </a:solidFill>
              </a:rPr>
              <a:t>This output is also subject to prying eyes and unauthorized copying.</a:t>
            </a:r>
          </a:p>
          <a:p>
            <a:pPr lvl="1"/>
            <a:r>
              <a:rPr lang="en-US" altLang="ar-JO" sz="2000" dirty="0">
                <a:solidFill>
                  <a:schemeClr val="tx1"/>
                </a:solidFill>
              </a:rPr>
              <a:t>Fraud perpetrators can use computers and peripheral devices to create counterfeit outputs, such as checks.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4A9576E-8C44-4841-9C47-2631AE9168E7}" type="slidenum">
              <a:rPr lang="en-US" smtClean="0"/>
              <a:pPr>
                <a:defRPr/>
              </a:pPr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27349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6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86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6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86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6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86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6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86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6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86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6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86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6883" grpId="0" build="p" bldLvl="5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/>
              <a:t>INTRODUCTION</a:t>
            </a:r>
          </a:p>
        </p:txBody>
      </p:sp>
      <p:sp>
        <p:nvSpPr>
          <p:cNvPr id="1675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altLang="ar-JO" dirty="0">
                <a:solidFill>
                  <a:schemeClr val="tx1"/>
                </a:solidFill>
              </a:rPr>
              <a:t>Companies face four types of threats to their information systems:</a:t>
            </a:r>
          </a:p>
          <a:p>
            <a:pPr lvl="1"/>
            <a:r>
              <a:rPr lang="en-US" altLang="ar-JO" b="1" dirty="0" smtClean="0">
                <a:solidFill>
                  <a:schemeClr val="tx1"/>
                </a:solidFill>
              </a:rPr>
              <a:t>Intentional </a:t>
            </a:r>
            <a:r>
              <a:rPr lang="en-US" altLang="ar-JO" b="1" dirty="0">
                <a:solidFill>
                  <a:schemeClr val="tx1"/>
                </a:solidFill>
              </a:rPr>
              <a:t>acts (computer crime)</a:t>
            </a:r>
          </a:p>
        </p:txBody>
      </p:sp>
      <p:sp>
        <p:nvSpPr>
          <p:cNvPr id="1675268" name="Rectangle 4"/>
          <p:cNvSpPr>
            <a:spLocks noChangeArrowheads="1"/>
          </p:cNvSpPr>
          <p:nvPr/>
        </p:nvSpPr>
        <p:spPr bwMode="auto">
          <a:xfrm>
            <a:off x="641445" y="2797791"/>
            <a:ext cx="7656394" cy="3544201"/>
          </a:xfrm>
          <a:prstGeom prst="rect">
            <a:avLst/>
          </a:prstGeom>
          <a:solidFill>
            <a:schemeClr val="bg1"/>
          </a:solidFill>
          <a:ln w="5715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FFFF99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99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FFFF99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FFFF99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Arial" pitchFamily="34" charset="0"/>
              </a:defRPr>
            </a:lvl9pPr>
          </a:lstStyle>
          <a:p>
            <a:r>
              <a:rPr lang="en-US" altLang="ar-JO" sz="2000" dirty="0">
                <a:solidFill>
                  <a:schemeClr val="tx1"/>
                </a:solidFill>
              </a:rPr>
              <a:t>Include:</a:t>
            </a:r>
          </a:p>
          <a:p>
            <a:pPr lvl="1"/>
            <a:r>
              <a:rPr lang="en-US" altLang="ar-JO" sz="2000" dirty="0">
                <a:solidFill>
                  <a:schemeClr val="tx1"/>
                </a:solidFill>
              </a:rPr>
              <a:t>Sabotage</a:t>
            </a:r>
          </a:p>
          <a:p>
            <a:pPr lvl="1"/>
            <a:r>
              <a:rPr lang="en-US" altLang="ar-JO" sz="2000" dirty="0">
                <a:solidFill>
                  <a:schemeClr val="tx1"/>
                </a:solidFill>
              </a:rPr>
              <a:t>Computer fraud</a:t>
            </a:r>
          </a:p>
          <a:p>
            <a:pPr lvl="1"/>
            <a:r>
              <a:rPr lang="en-US" altLang="ar-JO" sz="2000" dirty="0">
                <a:solidFill>
                  <a:schemeClr val="tx1"/>
                </a:solidFill>
              </a:rPr>
              <a:t>Misrepresentation, false use, or unauthorized disclosure of data</a:t>
            </a:r>
          </a:p>
          <a:p>
            <a:pPr lvl="1"/>
            <a:r>
              <a:rPr lang="en-US" altLang="ar-JO" sz="2000" dirty="0">
                <a:solidFill>
                  <a:schemeClr val="tx1"/>
                </a:solidFill>
              </a:rPr>
              <a:t>Misappropriation of assets</a:t>
            </a:r>
          </a:p>
          <a:p>
            <a:pPr lvl="1"/>
            <a:r>
              <a:rPr lang="en-US" altLang="ar-JO" sz="2000" dirty="0">
                <a:solidFill>
                  <a:schemeClr val="tx1"/>
                </a:solidFill>
              </a:rPr>
              <a:t>Financial statement fraud</a:t>
            </a:r>
          </a:p>
          <a:p>
            <a:r>
              <a:rPr lang="en-US" altLang="ar-JO" sz="2000" dirty="0">
                <a:solidFill>
                  <a:schemeClr val="tx1"/>
                </a:solidFill>
              </a:rPr>
              <a:t>Information systems are increasingly vulnerable to these malicious attacks.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2591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526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7526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7526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5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75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75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5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75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75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5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75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75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5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75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75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5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75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75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5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75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75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5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75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75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5268" grpId="0" build="p" bldLvl="2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6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JO"/>
              <a:t>INTRODUCTION</a:t>
            </a:r>
          </a:p>
        </p:txBody>
      </p:sp>
      <p:sp>
        <p:nvSpPr>
          <p:cNvPr id="1676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altLang="ar-JO">
                <a:solidFill>
                  <a:schemeClr val="tx1"/>
                </a:solidFill>
              </a:rPr>
              <a:t>In this chapter we’ll discuss:</a:t>
            </a:r>
          </a:p>
          <a:p>
            <a:pPr lvl="1"/>
            <a:r>
              <a:rPr lang="en-US" altLang="ar-JO">
                <a:solidFill>
                  <a:schemeClr val="tx1"/>
                </a:solidFill>
              </a:rPr>
              <a:t>The fraud process</a:t>
            </a:r>
          </a:p>
          <a:p>
            <a:pPr lvl="1"/>
            <a:r>
              <a:rPr lang="en-US" altLang="ar-JO">
                <a:solidFill>
                  <a:schemeClr val="tx1"/>
                </a:solidFill>
              </a:rPr>
              <a:t>Why fraud occurs</a:t>
            </a:r>
          </a:p>
          <a:p>
            <a:pPr lvl="1"/>
            <a:r>
              <a:rPr lang="en-US" altLang="ar-JO">
                <a:solidFill>
                  <a:schemeClr val="tx1"/>
                </a:solidFill>
              </a:rPr>
              <a:t>Approaches to computer fraud</a:t>
            </a:r>
          </a:p>
          <a:p>
            <a:pPr lvl="1"/>
            <a:r>
              <a:rPr lang="en-US" altLang="ar-JO">
                <a:solidFill>
                  <a:schemeClr val="tx1"/>
                </a:solidFill>
              </a:rPr>
              <a:t>Specific techniques used to commit computer fraud</a:t>
            </a:r>
          </a:p>
          <a:p>
            <a:pPr lvl="1"/>
            <a:r>
              <a:rPr lang="en-US" altLang="ar-JO">
                <a:solidFill>
                  <a:schemeClr val="tx1"/>
                </a:solidFill>
              </a:rPr>
              <a:t>Ways companies can deter and detect computer fraud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5-</a:t>
            </a:r>
            <a:fld id="{A4A9576E-8C44-4841-9C47-2631AE9168E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56227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6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76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6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76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6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76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6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76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6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76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6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676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6291" grpId="0" build="p" bldLvl="5" autoUpdateAnimBg="0"/>
    </p:bldLst>
  </p:timing>
</p:sld>
</file>

<file path=ppt/theme/theme1.xml><?xml version="1.0" encoding="utf-8"?>
<a:theme xmlns:a="http://schemas.openxmlformats.org/drawingml/2006/main" name="pearson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Perspective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erspective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pearson.thmx</Template>
  <TotalTime>973</TotalTime>
  <Words>5405</Words>
  <Application>Microsoft Office PowerPoint</Application>
  <PresentationFormat>On-screen Show (4:3)</PresentationFormat>
  <Paragraphs>721</Paragraphs>
  <Slides>70</Slides>
  <Notes>1</Notes>
  <HiddenSlides>6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1" baseType="lpstr">
      <vt:lpstr>pearson</vt:lpstr>
      <vt:lpstr>Studies in Accounting Information Systems </vt:lpstr>
      <vt:lpstr>Learning Objectives</vt:lpstr>
      <vt:lpstr>INTRODUCTION</vt:lpstr>
      <vt:lpstr>Common Threats to AIS</vt:lpstr>
      <vt:lpstr>INTRODUCTION</vt:lpstr>
      <vt:lpstr>INTRODUCTION</vt:lpstr>
      <vt:lpstr>INTRODUCTION</vt:lpstr>
      <vt:lpstr>INTRODUCTION</vt:lpstr>
      <vt:lpstr>INTRODUCTION</vt:lpstr>
      <vt:lpstr>THE FRAUD PROCESS</vt:lpstr>
      <vt:lpstr>THE FRAUD PROCESS</vt:lpstr>
      <vt:lpstr>THE FRAUD PROCESS</vt:lpstr>
      <vt:lpstr>THE FRAUD PROCESS</vt:lpstr>
      <vt:lpstr>Types of Frauds</vt:lpstr>
      <vt:lpstr>THE FRAUD PROCESS</vt:lpstr>
      <vt:lpstr>THE FRAUD PROCESS</vt:lpstr>
      <vt:lpstr>THE FRAUD PROCESS</vt:lpstr>
      <vt:lpstr>THE FRAUD PROCESS</vt:lpstr>
      <vt:lpstr>THE FRAUD PROCESS</vt:lpstr>
      <vt:lpstr>THE FRAUD PROCESS</vt:lpstr>
      <vt:lpstr>THE FRAUD PROCESS</vt:lpstr>
      <vt:lpstr>THE FRAUD PROCESS</vt:lpstr>
      <vt:lpstr>THE FRAUD PROCESS</vt:lpstr>
      <vt:lpstr>THE FRAUD PROCESS</vt:lpstr>
      <vt:lpstr>THE FRAUD PROCESS</vt:lpstr>
      <vt:lpstr>THE FRAUD PROCESS</vt:lpstr>
      <vt:lpstr>THE FRAUD PROCESS</vt:lpstr>
      <vt:lpstr>Why fraud occurs WHO COMMITS FRAUD AND WHY</vt:lpstr>
      <vt:lpstr>WHO COMMITS FRAUD AND WHY</vt:lpstr>
      <vt:lpstr>WHO COMMITS FRAUD AND WHY</vt:lpstr>
      <vt:lpstr>WHO COMMITS FRAUD AND WHY</vt:lpstr>
      <vt:lpstr>Slide 32</vt:lpstr>
      <vt:lpstr>Pressures</vt:lpstr>
      <vt:lpstr>Pressures</vt:lpstr>
      <vt:lpstr>Pressure</vt:lpstr>
      <vt:lpstr>Pressure</vt:lpstr>
      <vt:lpstr>PRESSURES that leads to Employee Fraud</vt:lpstr>
      <vt:lpstr>Pressure</vt:lpstr>
      <vt:lpstr>Fraud Triangle: Opportunity</vt:lpstr>
      <vt:lpstr>Opportunity</vt:lpstr>
      <vt:lpstr>Opportunity</vt:lpstr>
      <vt:lpstr>Opportunity </vt:lpstr>
      <vt:lpstr>Opportunity </vt:lpstr>
      <vt:lpstr>Opportunity</vt:lpstr>
      <vt:lpstr>OPPORTUNITIES PERMITTING EMPLOYEE AND FINANCIAL STATEMENT FRAUD</vt:lpstr>
      <vt:lpstr>OPPORTUNITIES PERMITTING EMPLOYEE AND FINANCIAL STATEMENT FRAUD</vt:lpstr>
      <vt:lpstr>OPPORTUNITIES PERMITTING EMPLOYEE AND FINANCIAL STATEMENT FRAUD</vt:lpstr>
      <vt:lpstr>OPPORTUNITIES PERMITTING EMPLOYEE AND FINANCIAL STATEMENT FRAUD</vt:lpstr>
      <vt:lpstr>Opportunity</vt:lpstr>
      <vt:lpstr>The Fraud Triangle</vt:lpstr>
      <vt:lpstr>Rationalizations</vt:lpstr>
      <vt:lpstr>Rationalizations</vt:lpstr>
      <vt:lpstr>Rationalizations</vt:lpstr>
      <vt:lpstr>Rationalizations</vt:lpstr>
      <vt:lpstr>Fraud occuers when:</vt:lpstr>
      <vt:lpstr>APPROACHES TO COMPUTER FRAUD</vt:lpstr>
      <vt:lpstr>APPROACHES TO COMPUTER FRAUD</vt:lpstr>
      <vt:lpstr>APPROACHES TO COMPUTER FRAUD</vt:lpstr>
      <vt:lpstr>APPROACHES TO COMPUTER FRAUD</vt:lpstr>
      <vt:lpstr>APPROACHES TO COMPUTER FRAUD</vt:lpstr>
      <vt:lpstr>APPROACHES TO COMPUTER FRAUD</vt:lpstr>
      <vt:lpstr>APPROACHES TO COMPUTER FRAUD</vt:lpstr>
      <vt:lpstr>COMPUTER FRAUD CLASSIFICATIONS</vt:lpstr>
      <vt:lpstr>APPROACHES TO COMPUTER FRAUD</vt:lpstr>
      <vt:lpstr>APPROACHES TO COMPUTER FRAUD</vt:lpstr>
      <vt:lpstr>APPROACHES TO COMPUTER FRAUD</vt:lpstr>
      <vt:lpstr>APPROACHES TO COMPUTER FRAUD</vt:lpstr>
      <vt:lpstr>APPROACHES TO COMPUTER FRAUD</vt:lpstr>
      <vt:lpstr>APPROACHES TO COMPUTER FRAUD</vt:lpstr>
      <vt:lpstr>APPROACHES TO COMPUTER FRAUD</vt:lpstr>
    </vt:vector>
  </TitlesOfParts>
  <Company>University of Central Florida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Steven Hornik</dc:creator>
  <cp:lastModifiedBy>USER</cp:lastModifiedBy>
  <cp:revision>130</cp:revision>
  <dcterms:created xsi:type="dcterms:W3CDTF">2010-12-02T18:00:47Z</dcterms:created>
  <dcterms:modified xsi:type="dcterms:W3CDTF">2014-05-06T14:27:21Z</dcterms:modified>
</cp:coreProperties>
</file>