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0" r:id="rId1"/>
  </p:sldMasterIdLst>
  <p:notesMasterIdLst>
    <p:notesMasterId r:id="rId45"/>
  </p:notesMasterIdLst>
  <p:handoutMasterIdLst>
    <p:handoutMasterId r:id="rId46"/>
  </p:handoutMasterIdLst>
  <p:sldIdLst>
    <p:sldId id="259" r:id="rId2"/>
    <p:sldId id="257" r:id="rId3"/>
    <p:sldId id="260" r:id="rId4"/>
    <p:sldId id="261" r:id="rId5"/>
    <p:sldId id="278" r:id="rId6"/>
    <p:sldId id="262" r:id="rId7"/>
    <p:sldId id="263" r:id="rId8"/>
    <p:sldId id="264" r:id="rId9"/>
    <p:sldId id="279" r:id="rId10"/>
    <p:sldId id="292" r:id="rId11"/>
    <p:sldId id="280" r:id="rId12"/>
    <p:sldId id="282" r:id="rId13"/>
    <p:sldId id="283" r:id="rId14"/>
    <p:sldId id="284" r:id="rId15"/>
    <p:sldId id="285" r:id="rId16"/>
    <p:sldId id="286" r:id="rId17"/>
    <p:sldId id="287" r:id="rId18"/>
    <p:sldId id="265" r:id="rId19"/>
    <p:sldId id="301" r:id="rId20"/>
    <p:sldId id="266" r:id="rId21"/>
    <p:sldId id="277" r:id="rId22"/>
    <p:sldId id="288" r:id="rId23"/>
    <p:sldId id="289" r:id="rId24"/>
    <p:sldId id="290" r:id="rId25"/>
    <p:sldId id="291" r:id="rId26"/>
    <p:sldId id="293" r:id="rId27"/>
    <p:sldId id="294" r:id="rId28"/>
    <p:sldId id="267" r:id="rId29"/>
    <p:sldId id="268" r:id="rId30"/>
    <p:sldId id="295" r:id="rId31"/>
    <p:sldId id="296" r:id="rId32"/>
    <p:sldId id="297" r:id="rId33"/>
    <p:sldId id="271" r:id="rId34"/>
    <p:sldId id="272" r:id="rId35"/>
    <p:sldId id="269" r:id="rId36"/>
    <p:sldId id="270" r:id="rId37"/>
    <p:sldId id="299" r:id="rId38"/>
    <p:sldId id="298" r:id="rId39"/>
    <p:sldId id="300" r:id="rId40"/>
    <p:sldId id="273" r:id="rId41"/>
    <p:sldId id="274" r:id="rId42"/>
    <p:sldId id="275" r:id="rId43"/>
    <p:sldId id="276" r:id="rId44"/>
  </p:sldIdLst>
  <p:sldSz cx="9144000" cy="6858000" type="screen4x3"/>
  <p:notesSz cx="6858000" cy="9144000"/>
  <p:defaultTextStyle>
    <a:defPPr>
      <a:defRPr lang="en-US"/>
    </a:defPPr>
    <a:lvl1pPr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n Hornik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06" autoAdjust="0"/>
  </p:normalViewPr>
  <p:slideViewPr>
    <p:cSldViewPr snapToGrid="0" snapToObjects="1">
      <p:cViewPr varScale="1">
        <p:scale>
          <a:sx n="80" d="100"/>
          <a:sy n="80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008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BD4B11-FEC1-4DCD-ADCA-607BCE0CAEED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76A2E07F-3588-4CDF-BCAF-4F0F7B191290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976A48-12A0-46F2-92FF-C5E6B24170A5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D4280E3F-FA11-4BDA-8DA8-3DD3FD97888B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E5BD26-39AD-44F5-8541-B90E2C780AE3}" type="datetime1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200B4-ECE5-4E95-B598-599E2FB5860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Pearson Education, Inc. publishing as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5143E-57B1-4D63-BA30-70E388E1636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6F663E-5ED1-47B2-8DFB-BADDA486BF96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Pearson Education, Inc. publishing as Prentice Hall</a:t>
            </a:r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6F663E-5ED1-47B2-8DFB-BADDA486BF96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Pearson Education, Inc. publishing as Prentice Hall</a:t>
            </a:r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6F663E-5ED1-47B2-8DFB-BADDA486BF96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Pearson Education, Inc. publishing as Prentice Hall</a:t>
            </a: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Pearson Education, Inc. publishing as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311DE-B3F1-4F10-AC11-AAC4117D185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Pearson Education, Inc. publishing as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E66E4-2725-4EFE-9FF6-FC7E92151AA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© Pearson Education, Inc. publishing as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13-</a:t>
            </a:r>
            <a:fld id="{3950B96D-92BE-49F5-AB21-84C2656708D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FD1DD6-BCA6-445C-9962-EEF81182F96F}" type="datetime1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766FA-D08A-430E-8FC5-DFE2EDC1674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Pearson Education, Inc. publishing as Prentice Hall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E93BFB-0B36-41B4-9E7F-AE6C3AC79D5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775" y="1889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Pearson Education, Inc. publishing as Prentice Hall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E1AFB-FCF3-4E7E-9C82-D31571C706C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75E29-A129-4D71-95D4-89D205E98F0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Pearson Education, Inc. publishing as Prentice Hall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6AEAC-2698-40E4-A241-55E6BD0B0F1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Pearson Education, Inc. publishing as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ECA42-1724-4CD6-9E15-548D7C065EE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09550"/>
            <a:ext cx="8913813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519238"/>
            <a:ext cx="7610475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688" y="6310313"/>
            <a:ext cx="5503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2012 Pearson Education, Inc. publishing as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713" y="6310313"/>
            <a:ext cx="673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>
              <a:defRPr sz="110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13-</a:t>
            </a:r>
            <a:fld id="{8DAAC761-EC69-4DDA-A0A7-CA16C35DEB03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163E50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163E50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5"/>
          <p:cNvSpPr>
            <a:spLocks noGrp="1"/>
          </p:cNvSpPr>
          <p:nvPr>
            <p:ph type="ctrTitle"/>
          </p:nvPr>
        </p:nvSpPr>
        <p:spPr>
          <a:xfrm>
            <a:off x="11113" y="5026025"/>
            <a:ext cx="8915400" cy="914400"/>
          </a:xfrm>
        </p:spPr>
        <p:txBody>
          <a:bodyPr/>
          <a:lstStyle/>
          <a:p>
            <a:pPr eaLnBrk="1" hangingPunct="1"/>
            <a:r>
              <a:rPr lang="en-US" smtClean="0"/>
              <a:t>Chapter 13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Expenditure Cycle: Purchasing to Cash Disbursements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0" y="6356350"/>
            <a:ext cx="4802188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11888"/>
            <a:ext cx="2133600" cy="301625"/>
          </a:xfrm>
        </p:spPr>
        <p:txBody>
          <a:bodyPr>
            <a:normAutofit/>
          </a:bodyPr>
          <a:lstStyle/>
          <a:p>
            <a:r>
              <a:rPr lang="en-US"/>
              <a:t>13-</a:t>
            </a:r>
            <a:fld id="{770D79D6-2235-4E27-8219-2FBF258F38CC}" type="slidenum">
              <a:rPr lang="ar-SA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smtClean="0"/>
              <a:t>PARTIAL ORGANIZATION CHART FOR UNITS INVOLVED IN EXPENDITURE CYCLE</a:t>
            </a:r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962025" y="1603375"/>
          <a:ext cx="7326313" cy="3989388"/>
        </p:xfrm>
        <a:graphic>
          <a:graphicData uri="http://schemas.openxmlformats.org/presentationml/2006/ole">
            <p:oleObj spid="_x0000_s68612" name="MS Org Chart" r:id="rId3" imgW="2260440" imgH="996840" progId="">
              <p:embed/>
            </p:oleObj>
          </a:graphicData>
        </a:graphic>
      </p:graphicFrame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962025" y="4906963"/>
            <a:ext cx="2493963" cy="935037"/>
          </a:xfrm>
          <a:prstGeom prst="rect">
            <a:avLst/>
          </a:prstGeom>
          <a:solidFill>
            <a:schemeClr val="bg1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defTabSz="914400" rtl="0" eaLnBrk="0" hangingPunct="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en-US" sz="1200" b="1">
                <a:latin typeface="Century Gothic" pitchFamily="34" charset="0"/>
              </a:rPr>
              <a:t>Selects suitable suppliers</a:t>
            </a:r>
          </a:p>
          <a:p>
            <a:pPr marL="342900" indent="-342900" algn="l" defTabSz="914400" rtl="0" eaLnBrk="0" hangingPunct="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en-US" sz="1200" b="1">
                <a:latin typeface="Century Gothic" pitchFamily="34" charset="0"/>
              </a:rPr>
              <a:t>Issues purchase orders</a:t>
            </a:r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H="1" flipV="1">
            <a:off x="1447800" y="4373563"/>
            <a:ext cx="152400" cy="5334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animBg="1" autoUpdateAnimBg="0"/>
      <p:bldP spid="686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Ordering materials, supplies, and services </a:t>
            </a:r>
            <a:r>
              <a:rPr lang="en-US" smtClean="0"/>
              <a:t/>
            </a:r>
            <a:br>
              <a:rPr lang="en-US" smtClean="0"/>
            </a:br>
            <a:endParaRPr lang="en-GB" smtClean="0"/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EOQ is the traditional approach to managing inventory.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Goal: Maintain enough stock so that production doesn’t get interrupted.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Under this approach, an optimal order size is calculated by minimizing the sum of several costs: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Ordering costs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Carrying costs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Stockout costs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The EOQ formula is also used to calculate reorder point, i.e., the inventory level at which a new order should be placed.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Other, more recent approaches try to minimize or eliminate the amount of inventory carried.</a:t>
            </a:r>
          </a:p>
          <a:p>
            <a:endParaRPr lang="en-GB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© Pearson Education, Inc. publishing as Prentice Hall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20EF2C99-9A51-43A6-AF52-8EB5736B1E64}" type="slidenum">
              <a:rPr lang="ar-SA">
                <a:latin typeface="+mn-lt"/>
              </a:rPr>
              <a:pPr>
                <a:defRPr/>
              </a:pPr>
              <a:t>11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Ordering materials, supplies, and services </a:t>
            </a:r>
            <a:r>
              <a:rPr lang="en-US" smtClean="0"/>
              <a:t/>
            </a:r>
            <a:br>
              <a:rPr lang="en-US" smtClean="0"/>
            </a:br>
            <a:endParaRPr lang="en-GB" smtClean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MRP seeks to reduce inventory levels by improving the accuracy of forecasting techniques and carefully scheduling production and purchasing around that forecast.</a:t>
            </a:r>
          </a:p>
          <a:p>
            <a:r>
              <a:rPr lang="en-US" smtClean="0"/>
              <a:t> JIT systems attempt to minimize or eliminate inventory by purchasing or producing only in response to actual (as opposed to forecasted) sales.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These systems have frequent, small deliveries of materials, parts, and supplies directly to the location where production will occur.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© Pearson Education, Inc. publishing as Prentice Hall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909BC0CF-1524-413F-A329-FF4EDC699EE5}" type="slidenum">
              <a:rPr lang="ar-SA">
                <a:latin typeface="+mn-lt"/>
              </a:rPr>
              <a:pPr>
                <a:defRPr/>
              </a:pPr>
              <a:t>12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Ordering materials, supplies, and services </a:t>
            </a:r>
            <a:r>
              <a:rPr lang="en-US" smtClean="0"/>
              <a:t/>
            </a:r>
            <a:br>
              <a:rPr lang="en-US" smtClean="0"/>
            </a:br>
            <a:endParaRPr lang="en-GB" smtClean="0"/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The need to purchase goods typically results in the creation of a </a:t>
            </a:r>
            <a:r>
              <a:rPr lang="en-US" sz="1800" b="1" i="1" smtClean="0"/>
              <a:t>purchase requisition</a:t>
            </a:r>
            <a:r>
              <a:rPr lang="en-US" sz="1800" smtClean="0"/>
              <a:t>. The purchase requisition is a paper document or electronic form that identifies: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Who is requesting the goods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Where they should be delivered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When they’re needed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Item numbers, descriptions, quantities, and prices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Possibly a suggested supplier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Department number and account number to be charged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Most of the detail on the suppliers and the items purchased can be pulled from the supplier and inventory master files.</a:t>
            </a:r>
          </a:p>
          <a:p>
            <a:pPr>
              <a:buFont typeface="Wingdings 2" pitchFamily="18" charset="2"/>
              <a:buNone/>
            </a:pPr>
            <a:endParaRPr lang="en-GB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© Pearson Education, Inc. publishing as Prentice Hall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D2C1E9AC-3C48-4527-91A0-55CD34810218}" type="slidenum">
              <a:rPr lang="ar-SA">
                <a:latin typeface="+mn-lt"/>
              </a:rPr>
              <a:pPr>
                <a:defRPr/>
              </a:pPr>
              <a:t>13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Ordering materials, supplies, and services </a:t>
            </a:r>
            <a:r>
              <a:rPr lang="en-US" smtClean="0"/>
              <a:t/>
            </a:r>
            <a:br>
              <a:rPr lang="en-US" smtClean="0"/>
            </a:br>
            <a:endParaRPr lang="en-GB" smtClean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522288" y="1349375"/>
            <a:ext cx="8391525" cy="4960938"/>
          </a:xfrm>
        </p:spPr>
        <p:txBody>
          <a:bodyPr/>
          <a:lstStyle/>
          <a:p>
            <a:r>
              <a:rPr lang="en-US" sz="1800" smtClean="0"/>
              <a:t>The purchase requisition is received by a purchasing agent (aka, </a:t>
            </a:r>
            <a:r>
              <a:rPr lang="en-US" sz="1800" b="1" i="1" smtClean="0"/>
              <a:t>buyer</a:t>
            </a:r>
            <a:r>
              <a:rPr lang="en-US" sz="1800" smtClean="0"/>
              <a:t>) in the purchasing department, who typically performs the purchasing activity.</a:t>
            </a:r>
          </a:p>
          <a:p>
            <a:pPr lvl="1"/>
            <a:r>
              <a:rPr lang="en-US" smtClean="0"/>
              <a:t>In manufacturing companies, this function usually reports to the VP of Manufacturing.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A crucial decision is the selection of supplier.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Key considerations are: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Price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Quality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Dependability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Especially important in JIT systems because late or defective deliveries can bring the whole system to a halt.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Consequently, certification that suppliers meet ISO 9000 quality standards is important. This certification recognizes that the supplier has adequate quality control processes.</a:t>
            </a:r>
          </a:p>
          <a:p>
            <a:endParaRPr lang="en-GB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© Pearson Education, Inc. publishing as Prentice Hall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A36C4FDA-4215-40A4-B46A-5318BE614718}" type="slidenum">
              <a:rPr lang="ar-SA">
                <a:latin typeface="+mn-lt"/>
              </a:rPr>
              <a:pPr>
                <a:defRPr/>
              </a:pPr>
              <a:t>14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Ordering materials, supplies, and services </a:t>
            </a:r>
            <a:r>
              <a:rPr lang="en-US" smtClean="0"/>
              <a:t/>
            </a:r>
            <a:br>
              <a:rPr lang="en-US" smtClean="0"/>
            </a:br>
            <a:endParaRPr lang="en-GB" smtClean="0"/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34975" y="1349375"/>
            <a:ext cx="8339138" cy="4811713"/>
          </a:xfrm>
        </p:spPr>
        <p:txBody>
          <a:bodyPr/>
          <a:lstStyle/>
          <a:p>
            <a:r>
              <a:rPr lang="en-US" sz="1800" smtClean="0"/>
              <a:t>Once a supplier has been selected for a product, their identity should become part of the product inventory master file so that the selection process does not have to be carried out for every purchase.</a:t>
            </a:r>
          </a:p>
          <a:p>
            <a:pPr lvl="1"/>
            <a:r>
              <a:rPr lang="en-US" smtClean="0"/>
              <a:t>A list of potential alternates should also be maintained.</a:t>
            </a:r>
          </a:p>
          <a:p>
            <a:pPr lvl="1"/>
            <a:r>
              <a:rPr lang="en-US" smtClean="0"/>
              <a:t>For products that are seldom ordered, the selection process may be repeated every time</a:t>
            </a:r>
          </a:p>
          <a:p>
            <a:r>
              <a:rPr lang="en-US" sz="1800" smtClean="0"/>
              <a:t> It’s important to track and periodically evaluate supplier performance, including data on:</a:t>
            </a:r>
          </a:p>
          <a:p>
            <a:pPr lvl="1"/>
            <a:r>
              <a:rPr lang="en-US" smtClean="0"/>
              <a:t>Purchase prices</a:t>
            </a:r>
          </a:p>
          <a:p>
            <a:pPr lvl="1"/>
            <a:r>
              <a:rPr lang="en-US" smtClean="0"/>
              <a:t>Rework and scrap costs</a:t>
            </a:r>
          </a:p>
          <a:p>
            <a:pPr lvl="1"/>
            <a:r>
              <a:rPr lang="en-US" smtClean="0"/>
              <a:t>Supplier delivery performance</a:t>
            </a:r>
          </a:p>
          <a:p>
            <a:r>
              <a:rPr lang="en-US" sz="1800" smtClean="0"/>
              <a:t>The purchasing function should be evaluated and rewarded based on how well it minimizes total costs, not just the costs of purchasing the goods.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© Pearson Education, Inc. publishing as Prentice Hall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7FD395BD-A42C-4017-909B-020D71E0A321}" type="slidenum">
              <a:rPr lang="ar-SA">
                <a:latin typeface="+mn-lt"/>
              </a:rPr>
              <a:pPr>
                <a:defRPr/>
              </a:pPr>
              <a:t>15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Ordering materials, supplies, and services </a:t>
            </a:r>
            <a:r>
              <a:rPr lang="en-US" smtClean="0"/>
              <a:t/>
            </a:r>
            <a:br>
              <a:rPr lang="en-US" smtClean="0"/>
            </a:br>
            <a:endParaRPr lang="en-GB" smtClean="0"/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A </a:t>
            </a:r>
            <a:r>
              <a:rPr lang="en-US" sz="1800" b="1" i="1" smtClean="0"/>
              <a:t>purchase order</a:t>
            </a:r>
            <a:r>
              <a:rPr lang="en-US" sz="1800" smtClean="0"/>
              <a:t> is a document or electronic form that formally requests a supplier to sell and deliver specified products at specified prices.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The PO is both a contract and a promise to pay. It includes: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Names of supplier and purchasing agent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Order and requested delivery dates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Delivery location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Shipping method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Details of the items ordered</a:t>
            </a:r>
          </a:p>
          <a:p>
            <a:endParaRPr lang="en-GB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© Pearson Education, Inc. publishing as Prentice Hall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74A824E8-BB79-47B1-90CE-5815A88D084D}" type="slidenum">
              <a:rPr lang="ar-SA">
                <a:latin typeface="+mn-lt"/>
              </a:rPr>
              <a:pPr>
                <a:defRPr/>
              </a:pPr>
              <a:t>16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Ordering materials, supplies, and services </a:t>
            </a:r>
            <a:r>
              <a:rPr lang="en-US" smtClean="0"/>
              <a:t/>
            </a:r>
            <a:br>
              <a:rPr lang="en-US" smtClean="0"/>
            </a:br>
            <a:endParaRPr lang="en-GB" smtClean="0"/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smtClean="0"/>
              <a:t>IT can help improve efficiency and effectiveness of purchasing function.</a:t>
            </a:r>
          </a:p>
          <a:p>
            <a:pPr lvl="1"/>
            <a:r>
              <a:rPr lang="en-US" smtClean="0"/>
              <a:t>The major cost driver is the number of purchase orders processed. Time and cost can be cut by:</a:t>
            </a:r>
          </a:p>
          <a:p>
            <a:pPr lvl="2"/>
            <a:r>
              <a:rPr lang="en-US" smtClean="0"/>
              <a:t>Using EDI to transmit purchase orders.</a:t>
            </a:r>
          </a:p>
          <a:p>
            <a:pPr lvl="2"/>
            <a:r>
              <a:rPr lang="en-US" smtClean="0"/>
              <a:t>Using vendor-managed inventory systems.</a:t>
            </a:r>
          </a:p>
          <a:p>
            <a:pPr lvl="2"/>
            <a:r>
              <a:rPr lang="en-US" smtClean="0"/>
              <a:t>Reverse auctions.</a:t>
            </a:r>
          </a:p>
          <a:p>
            <a:pPr lvl="2"/>
            <a:r>
              <a:rPr lang="en-US" smtClean="0"/>
              <a:t>Pre-award audits</a:t>
            </a:r>
          </a:p>
          <a:p>
            <a:pPr>
              <a:buFont typeface="Wingdings 2" pitchFamily="18" charset="2"/>
              <a:buNone/>
            </a:pPr>
            <a:endParaRPr lang="en-GB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© Pearson Education, Inc. publishing as Prentice Hall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5CAA2D56-8232-4938-9A02-CE069330DE95}" type="slidenum">
              <a:rPr lang="ar-SA">
                <a:latin typeface="+mn-lt"/>
              </a:rPr>
              <a:pPr>
                <a:defRPr/>
              </a:pPr>
              <a:t>17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Ordering Threats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Inaccurate inventory records</a:t>
            </a:r>
          </a:p>
          <a:p>
            <a:pPr eaLnBrk="1" hangingPunct="1"/>
            <a:r>
              <a:rPr lang="en-US" smtClean="0"/>
              <a:t>Purchasing items not needed</a:t>
            </a:r>
          </a:p>
          <a:p>
            <a:pPr eaLnBrk="1" hangingPunct="1"/>
            <a:r>
              <a:rPr lang="en-US" smtClean="0"/>
              <a:t>Purchasing at inflated prices</a:t>
            </a:r>
          </a:p>
          <a:p>
            <a:pPr eaLnBrk="1" hangingPunct="1"/>
            <a:r>
              <a:rPr lang="en-US" smtClean="0"/>
              <a:t>Purchasing goods of inferior quality</a:t>
            </a:r>
          </a:p>
          <a:p>
            <a:pPr eaLnBrk="1" hangingPunct="1"/>
            <a:r>
              <a:rPr lang="en-US" smtClean="0"/>
              <a:t>Unreliable suppliers</a:t>
            </a:r>
          </a:p>
          <a:p>
            <a:pPr eaLnBrk="1" hangingPunct="1"/>
            <a:r>
              <a:rPr lang="en-US" smtClean="0"/>
              <a:t>Purchasing from unauthorized suppliers</a:t>
            </a:r>
          </a:p>
          <a:p>
            <a:pPr eaLnBrk="1" hangingPunct="1"/>
            <a:r>
              <a:rPr lang="en-US" smtClean="0"/>
              <a:t>Kickbacks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5464AAE1-27A7-4BAE-A7E7-29505C0AD38E}" type="slidenum">
              <a:rPr lang="ar-SA">
                <a:latin typeface="+mn-lt"/>
              </a:rPr>
              <a:pPr>
                <a:defRPr/>
              </a:pPr>
              <a:t>18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Ordering Threats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 </a:t>
            </a:r>
            <a:r>
              <a:rPr lang="en-US" sz="1900" b="1" smtClean="0"/>
              <a:t>THREAT NO. 6—Kickbacks</a:t>
            </a:r>
          </a:p>
          <a:p>
            <a:pPr marL="742950" lvl="1" indent="-285750"/>
            <a:r>
              <a:rPr lang="en-US" sz="1700" smtClean="0"/>
              <a:t>Why is this a problem?</a:t>
            </a:r>
          </a:p>
          <a:p>
            <a:pPr marL="1143000" lvl="2" indent="-228600"/>
            <a:r>
              <a:rPr lang="en-US" smtClean="0"/>
              <a:t>Kickbacks are gifts from suppliers to purchasing agents for the purpose of influencing their choice of suppliers. They typically result in many of the preceding threats, including:</a:t>
            </a:r>
          </a:p>
          <a:p>
            <a:pPr marL="1600200" lvl="3" indent="-228600"/>
            <a:r>
              <a:rPr lang="en-US" smtClean="0"/>
              <a:t>Paying inflated prices.</a:t>
            </a:r>
          </a:p>
          <a:p>
            <a:pPr marL="1600200" lvl="3" indent="-228600"/>
            <a:r>
              <a:rPr lang="en-US" smtClean="0"/>
              <a:t>Buying unneeded items.</a:t>
            </a:r>
          </a:p>
          <a:p>
            <a:pPr marL="1600200" lvl="3" indent="-228600"/>
            <a:r>
              <a:rPr lang="en-US" smtClean="0"/>
              <a:t>Buying goods of inferior quality.</a:t>
            </a:r>
          </a:p>
          <a:p>
            <a:pPr marL="1600200" lvl="3" indent="-228600">
              <a:buFont typeface="Wingdings 2" pitchFamily="18" charset="2"/>
              <a:buNone/>
            </a:pPr>
            <a:r>
              <a:rPr lang="en-US" smtClean="0"/>
              <a:t>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166688" y="6310313"/>
            <a:ext cx="5503862" cy="365125"/>
          </a:xfrm>
          <a:prstGeom prst="rect">
            <a:avLst/>
          </a:prstGeom>
          <a:noFill/>
        </p:spPr>
        <p:txBody>
          <a:bodyPr anchor="ctr"/>
          <a:lstStyle/>
          <a:p>
            <a:pPr algn="l" rtl="0">
              <a:defRPr/>
            </a:pPr>
            <a:r>
              <a:rPr lang="en-US" sz="1000">
                <a:solidFill>
                  <a:srgbClr val="595959"/>
                </a:solidFill>
                <a:latin typeface="+mn-lt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240713" y="6310313"/>
            <a:ext cx="6731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rtl="0">
              <a:defRPr/>
            </a:pPr>
            <a:r>
              <a:rPr lang="en-US" sz="1100">
                <a:solidFill>
                  <a:srgbClr val="595959"/>
                </a:solidFill>
                <a:latin typeface="+mn-lt"/>
              </a:rPr>
              <a:t>13-</a:t>
            </a:r>
            <a:fld id="{D450F7C0-8718-47B3-BCEC-2A6069EFE2CC}" type="slidenum">
              <a:rPr lang="ar-SA" sz="1100">
                <a:solidFill>
                  <a:srgbClr val="595959"/>
                </a:solidFill>
                <a:latin typeface="+mn-lt"/>
              </a:rPr>
              <a:pPr algn="ctr" rtl="0">
                <a:defRPr/>
              </a:pPr>
              <a:t>19</a:t>
            </a:fld>
            <a:endParaRPr lang="en-US" sz="1100">
              <a:solidFill>
                <a:srgbClr val="59595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r>
              <a:rPr lang="en-US" smtClean="0"/>
              <a:t>Explain the basic business activities and related information processing operations performed in the expenditure cycle.</a:t>
            </a:r>
          </a:p>
          <a:p>
            <a:pPr eaLnBrk="1"/>
            <a:r>
              <a:rPr lang="en-US" smtClean="0"/>
              <a:t>Discuss the key decisions to be made in the expenditure cycle, and identify the information needed to make those decisions.</a:t>
            </a:r>
          </a:p>
          <a:p>
            <a:pPr eaLnBrk="1"/>
            <a:r>
              <a:rPr lang="en-US" smtClean="0"/>
              <a:t>Identify major threats in the expenditure cycle, and evaluate the adequacy of various control procedures for dealing with those threats.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52450" y="6386513"/>
            <a:ext cx="462121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2012 Pearson Education, Inc. publishing as Prentice Hall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69288" y="6386513"/>
            <a:ext cx="646112" cy="365125"/>
          </a:xfrm>
        </p:spPr>
        <p:txBody>
          <a:bodyPr>
            <a:normAutofit/>
          </a:bodyPr>
          <a:lstStyle/>
          <a:p>
            <a:r>
              <a:rPr lang="en-US"/>
              <a:t>13-</a:t>
            </a:r>
            <a:fld id="{06BBAD95-C2CA-497A-BEFD-ADA845E7F558}" type="slidenum">
              <a:rPr lang="ar-SA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Ordering Controls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type="body" idx="1"/>
          </p:nvPr>
        </p:nvSpPr>
        <p:spPr>
          <a:xfrm>
            <a:off x="914400" y="1519238"/>
            <a:ext cx="7610475" cy="43545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400" smtClean="0"/>
              <a:t>Perpetual inventory system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400" smtClean="0"/>
              <a:t>Bar coding or RFID tags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400" smtClean="0"/>
              <a:t>Periodic physical counts of inventory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400" smtClean="0"/>
              <a:t>Perpetual inventory system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400" smtClean="0"/>
              <a:t>Review and approval of purchase requisitions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400" smtClean="0"/>
              <a:t>Centralized purchasing function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400" smtClean="0"/>
              <a:t>Price lists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400" smtClean="0"/>
              <a:t>Competitive bidding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400" smtClean="0"/>
              <a:t>Review of purchase orders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400" smtClean="0"/>
              <a:t>Budgets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400" smtClean="0"/>
              <a:t>Purchasing only from approved suppliers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BF7C05D6-E6DF-4D08-843B-FA7A7FEC5998}" type="slidenum">
              <a:rPr lang="ar-SA">
                <a:latin typeface="+mn-lt"/>
              </a:rPr>
              <a:pPr>
                <a:defRPr/>
              </a:pPr>
              <a:t>20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Ordering Controls (cont’d)</a:t>
            </a:r>
          </a:p>
        </p:txBody>
      </p:sp>
      <p:sp>
        <p:nvSpPr>
          <p:cNvPr id="78850" name="Rectangle 5"/>
          <p:cNvSpPr>
            <a:spLocks noGrp="1"/>
          </p:cNvSpPr>
          <p:nvPr>
            <p:ph type="body" idx="4294967295"/>
          </p:nvPr>
        </p:nvSpPr>
        <p:spPr>
          <a:xfrm>
            <a:off x="914400" y="1352550"/>
            <a:ext cx="7610475" cy="4354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smtClean="0"/>
              <a:t>Review and approval of purchases from new suppliers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smtClean="0"/>
              <a:t>Holding purchasing managers responsible for rework and scrap costs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smtClean="0"/>
              <a:t>Tracking and monitoring product quality by supplier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smtClean="0"/>
              <a:t>Requiring suppliers to possess quality certification (e.g., ISO 9000)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smtClean="0"/>
              <a:t>Collecting and monitoring supplier delivery performance data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smtClean="0"/>
              <a:t>Maintaining a list of approved suppliers and configuring the system to permit purchase orders only to approved suppliers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smtClean="0"/>
              <a:t>Review and approval of purchases from new suppliers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smtClean="0"/>
              <a:t>EDI-specific controls (access, review of orders, encryption, policy)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smtClean="0"/>
              <a:t>Requiring purchasing agents to disclose financial and personal interests in suppliers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smtClean="0"/>
              <a:t>Training employees in how to respond to offers of gifts from suppliers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smtClean="0"/>
              <a:t>Job rotation and mandatory vacations 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smtClean="0"/>
              <a:t>Supplier audits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133350" y="6410325"/>
            <a:ext cx="5503863" cy="365125"/>
          </a:xfrm>
          <a:prstGeom prst="rect">
            <a:avLst/>
          </a:prstGeom>
          <a:noFill/>
        </p:spPr>
        <p:txBody>
          <a:bodyPr anchor="ctr"/>
          <a:lstStyle/>
          <a:p>
            <a:pPr algn="l" rtl="0">
              <a:defRPr/>
            </a:pPr>
            <a:r>
              <a:rPr lang="en-US" sz="1000">
                <a:solidFill>
                  <a:srgbClr val="595959"/>
                </a:solidFill>
                <a:latin typeface="+mn-lt"/>
              </a:rPr>
              <a:t>Copyright © 2012 Pearson Education, Inc. publishing as Prentice Hall</a:t>
            </a:r>
          </a:p>
        </p:txBody>
      </p:sp>
      <p:sp>
        <p:nvSpPr>
          <p:cNvPr id="78852" name="Slide Number Placeholder 4"/>
          <p:cNvSpPr txBox="1">
            <a:spLocks noGrp="1"/>
          </p:cNvSpPr>
          <p:nvPr/>
        </p:nvSpPr>
        <p:spPr bwMode="auto">
          <a:xfrm>
            <a:off x="8240713" y="6399213"/>
            <a:ext cx="673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1100">
                <a:solidFill>
                  <a:srgbClr val="595959"/>
                </a:solidFill>
                <a:latin typeface="Century Gothic" pitchFamily="34" charset="0"/>
              </a:rPr>
              <a:t>13-</a:t>
            </a:r>
            <a:fld id="{2B0E9F4A-A8EB-4274-BCA8-25245101F4FF}" type="slidenum">
              <a:rPr lang="ar-SA" sz="1100">
                <a:solidFill>
                  <a:srgbClr val="595959"/>
                </a:solidFill>
                <a:latin typeface="Century Gothic" pitchFamily="34" charset="0"/>
              </a:rPr>
              <a:pPr algn="ctr" rtl="0"/>
              <a:t>21</a:t>
            </a:fld>
            <a:endParaRPr lang="en-US" sz="110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RECEIVING AND STORING GOODS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smtClean="0"/>
              <a:t>The receiving department accepts deliveries from suppliers.</a:t>
            </a:r>
          </a:p>
          <a:p>
            <a:pPr marL="742950" lvl="1" indent="-285750"/>
            <a:r>
              <a:rPr lang="en-US" smtClean="0"/>
              <a:t>Normally, reports to warehouse manager, who reports to VP of Manufacturing.</a:t>
            </a:r>
          </a:p>
          <a:p>
            <a:r>
              <a:rPr lang="en-US" sz="1800" smtClean="0"/>
              <a:t>Inventory stores typically stores the goods.</a:t>
            </a:r>
          </a:p>
          <a:p>
            <a:pPr marL="742950" lvl="1" indent="-285750"/>
            <a:r>
              <a:rPr lang="en-US" smtClean="0"/>
              <a:t>Also reports to warehouse manager.</a:t>
            </a:r>
          </a:p>
          <a:p>
            <a:r>
              <a:rPr lang="en-US" sz="1800" smtClean="0"/>
              <a:t>The receipt of goods must be communicated to the inventory control function to update inventory records.</a:t>
            </a:r>
          </a:p>
          <a:p>
            <a:pPr eaLnBrk="1" hangingPunct="1"/>
            <a:endParaRPr lang="en-US" sz="18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B68988C7-72A5-475F-9EF7-7ACDD9C3DC89}" type="slidenum">
              <a:rPr lang="ar-SA">
                <a:latin typeface="+mn-lt"/>
              </a:rPr>
              <a:pPr>
                <a:defRPr/>
              </a:pPr>
              <a:t>22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PARTIAL ORGANIZATION CHART FOR UNITS INVOLVED IN EXPENDITURE CYCLE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54072DBF-FEE5-45B0-BC27-6838F91E03FD}" type="slidenum">
              <a:rPr lang="ar-SA">
                <a:latin typeface="+mn-lt"/>
              </a:rPr>
              <a:pPr>
                <a:defRPr/>
              </a:pPr>
              <a:t>23</a:t>
            </a:fld>
            <a:endParaRPr lang="en-US">
              <a:latin typeface="+mn-lt"/>
            </a:endParaRPr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>
            <p:ph idx="4294967295"/>
          </p:nvPr>
        </p:nvGraphicFramePr>
        <p:xfrm>
          <a:off x="1211263" y="1614488"/>
          <a:ext cx="6864350" cy="4062412"/>
        </p:xfrm>
        <a:graphic>
          <a:graphicData uri="http://schemas.openxmlformats.org/presentationml/2006/ole">
            <p:oleObj spid="_x0000_s39942" name="MS Org Chart" r:id="rId3" imgW="2234880" imgH="990360" progId="">
              <p:embed/>
            </p:oleObj>
          </a:graphicData>
        </a:graphic>
      </p:graphicFrame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006475" y="5000625"/>
            <a:ext cx="3114675" cy="1092200"/>
          </a:xfrm>
          <a:prstGeom prst="rect">
            <a:avLst/>
          </a:prstGeom>
          <a:solidFill>
            <a:schemeClr val="bg1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defTabSz="914400" rtl="0" eaLnBrk="0" hangingPunct="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en-US" sz="1200" b="1">
                <a:latin typeface="Century Gothic" pitchFamily="34" charset="0"/>
              </a:rPr>
              <a:t>Decides whether to accept deliveries</a:t>
            </a:r>
          </a:p>
          <a:p>
            <a:pPr marL="342900" indent="-342900" algn="l" defTabSz="914400" rtl="0" eaLnBrk="0" hangingPunct="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en-US" sz="1200" b="1">
                <a:latin typeface="Century Gothic" pitchFamily="34" charset="0"/>
              </a:rPr>
              <a:t>Counts and inspects deliveries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V="1">
            <a:off x="2667000" y="4467225"/>
            <a:ext cx="152400" cy="5334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99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RECEIVING AND STORING GOODS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smtClean="0"/>
              <a:t>The two major responsibilities of the receiving department are:</a:t>
            </a:r>
          </a:p>
          <a:p>
            <a:pPr marL="742950" lvl="1" indent="-285750"/>
            <a:r>
              <a:rPr lang="en-US" smtClean="0"/>
              <a:t>Deciding whether to accept delivery.</a:t>
            </a:r>
          </a:p>
          <a:p>
            <a:pPr marL="742950" lvl="1" indent="-285750"/>
            <a:r>
              <a:rPr lang="en-US" smtClean="0"/>
              <a:t>Verifying the quantity and quality of delivered goods.</a:t>
            </a:r>
          </a:p>
          <a:p>
            <a:r>
              <a:rPr lang="en-US" sz="1800" smtClean="0"/>
              <a:t>The first decision is based on whether there is a valid purchase order.</a:t>
            </a:r>
          </a:p>
          <a:p>
            <a:pPr marL="742950" lvl="1" indent="-285750"/>
            <a:r>
              <a:rPr lang="en-US" smtClean="0"/>
              <a:t>Accepting un-ordered goods wastes time, handling and storage.</a:t>
            </a:r>
          </a:p>
          <a:p>
            <a:r>
              <a:rPr lang="en-US" sz="1800" smtClean="0"/>
              <a:t>Verifying the quantity of delivered goods is important so:</a:t>
            </a:r>
          </a:p>
          <a:p>
            <a:pPr marL="742950" lvl="1" indent="-285750"/>
            <a:r>
              <a:rPr lang="en-US" smtClean="0"/>
              <a:t>The company only pays for goods received.</a:t>
            </a:r>
          </a:p>
          <a:p>
            <a:pPr marL="742950" lvl="1" indent="-285750"/>
            <a:r>
              <a:rPr lang="en-US" smtClean="0"/>
              <a:t>Inventory records are updated accurately.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810A5D79-CB5C-49B1-96F7-8D0E1B91C09D}" type="slidenum">
              <a:rPr lang="ar-SA">
                <a:latin typeface="+mn-lt"/>
              </a:rPr>
              <a:pPr>
                <a:defRPr/>
              </a:pPr>
              <a:t>24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RECEIVING AND STORING GOODS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355600" y="1293813"/>
            <a:ext cx="8558213" cy="4810125"/>
          </a:xfrm>
        </p:spPr>
        <p:txBody>
          <a:bodyPr/>
          <a:lstStyle/>
          <a:p>
            <a:r>
              <a:rPr lang="en-US" sz="1800" smtClean="0"/>
              <a:t>The </a:t>
            </a:r>
            <a:r>
              <a:rPr lang="en-US" sz="1800" b="1" i="1" smtClean="0"/>
              <a:t>receiving report</a:t>
            </a:r>
            <a:r>
              <a:rPr lang="en-US" sz="1800" smtClean="0"/>
              <a:t> is the primary document used in this process:</a:t>
            </a:r>
          </a:p>
          <a:p>
            <a:pPr marL="742950" lvl="1" indent="-285750"/>
            <a:r>
              <a:rPr lang="en-US" sz="1600" smtClean="0"/>
              <a:t>It documents the date goods received, shipper, supplier, and PO number.</a:t>
            </a:r>
          </a:p>
          <a:p>
            <a:pPr marL="742950" lvl="1" indent="-285750"/>
            <a:r>
              <a:rPr lang="en-US" sz="1600" smtClean="0"/>
              <a:t>Shows item number, description, unit of measure, and quantity for each item.</a:t>
            </a:r>
          </a:p>
          <a:p>
            <a:pPr marL="742950" lvl="1" indent="-285750"/>
            <a:r>
              <a:rPr lang="en-US" sz="1600" smtClean="0"/>
              <a:t>Provides space for signature and comments by the person who received and inspected</a:t>
            </a:r>
            <a:r>
              <a:rPr lang="en-US" smtClean="0"/>
              <a:t>.</a:t>
            </a:r>
            <a:endParaRPr lang="en-US" sz="1600" smtClean="0"/>
          </a:p>
          <a:p>
            <a:r>
              <a:rPr lang="en-US" sz="1800" smtClean="0"/>
              <a:t>When goods arrive, a receiving clerk compares the PO number on the packing slip with the open PO file to verify the goods were ordered.</a:t>
            </a:r>
          </a:p>
          <a:p>
            <a:pPr marL="742950" lvl="1" indent="-285750"/>
            <a:r>
              <a:rPr lang="en-US" sz="1600" smtClean="0"/>
              <a:t>Then counts the goods.</a:t>
            </a:r>
          </a:p>
          <a:p>
            <a:pPr marL="742950" lvl="1" indent="-285750"/>
            <a:r>
              <a:rPr lang="en-US" sz="1600" smtClean="0"/>
              <a:t>Examines for damage before routing to warehouse or factory.</a:t>
            </a:r>
          </a:p>
          <a:p>
            <a:r>
              <a:rPr lang="en-US" sz="1800" smtClean="0"/>
              <a:t>Three possible exceptions in this process:</a:t>
            </a:r>
          </a:p>
          <a:p>
            <a:pPr marL="742950" lvl="1" indent="-285750"/>
            <a:r>
              <a:rPr lang="en-US" sz="1600" smtClean="0"/>
              <a:t>The quantity of goods is different from the amount ordered;</a:t>
            </a:r>
          </a:p>
          <a:p>
            <a:pPr marL="742950" lvl="1" indent="-285750"/>
            <a:r>
              <a:rPr lang="en-US" sz="1600" smtClean="0"/>
              <a:t>The goods are damaged; and</a:t>
            </a:r>
          </a:p>
          <a:p>
            <a:pPr marL="742950" lvl="1" indent="-285750"/>
            <a:r>
              <a:rPr lang="en-US" sz="1600" smtClean="0"/>
              <a:t>The goods are of inferior quality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9606DE4D-42E4-4C14-9D6A-4C4BB7D17480}" type="slidenum">
              <a:rPr lang="ar-SA">
                <a:latin typeface="+mn-lt"/>
              </a:rPr>
              <a:pPr>
                <a:defRPr/>
              </a:pPr>
              <a:t>25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RECEIVING AND STORING GOODS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4294967295"/>
          </p:nvPr>
        </p:nvSpPr>
        <p:spPr>
          <a:xfrm>
            <a:off x="355600" y="1293813"/>
            <a:ext cx="8558213" cy="4810125"/>
          </a:xfrm>
        </p:spPr>
        <p:txBody>
          <a:bodyPr/>
          <a:lstStyle/>
          <a:p>
            <a:r>
              <a:rPr lang="en-US" sz="2200" smtClean="0"/>
              <a:t>If one of these exceptions occurs, the purchasing agent resolves the situation with the supplier.</a:t>
            </a:r>
          </a:p>
          <a:p>
            <a:pPr marL="742950" lvl="1" indent="-285750"/>
            <a:r>
              <a:rPr lang="en-US" sz="2000" smtClean="0"/>
              <a:t>Supplier typically allows adjustment to the invoice for quantity discrepancies.</a:t>
            </a:r>
          </a:p>
          <a:p>
            <a:pPr marL="742950" lvl="1" indent="-285750"/>
            <a:r>
              <a:rPr lang="en-US" sz="2000" smtClean="0"/>
              <a:t>If goods are damaged or inferior, a debit memo is prepared after the supplier agrees to accept a return or grant a discount.</a:t>
            </a:r>
          </a:p>
          <a:p>
            <a:pPr marL="1143000" lvl="2" indent="-228600"/>
            <a:r>
              <a:rPr lang="en-US" sz="2000" smtClean="0"/>
              <a:t>One copy goes to supplier, who returns a credit memo in acknowledgment.</a:t>
            </a:r>
          </a:p>
          <a:p>
            <a:pPr marL="1143000" lvl="2" indent="-228600"/>
            <a:r>
              <a:rPr lang="en-US" sz="2000" smtClean="0"/>
              <a:t>One copy to accounts payable to adjust the account payable.</a:t>
            </a:r>
          </a:p>
          <a:p>
            <a:pPr marL="1143000" lvl="2" indent="-228600"/>
            <a:r>
              <a:rPr lang="en-US" sz="2000" smtClean="0"/>
              <a:t>One copy to shipping to be returned to supplier with the actual goods.</a:t>
            </a:r>
          </a:p>
          <a:p>
            <a:pPr>
              <a:buFont typeface="Wingdings 2" pitchFamily="18" charset="2"/>
              <a:buNone/>
            </a:pPr>
            <a:endParaRPr lang="en-US" sz="1800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166688" y="6310313"/>
            <a:ext cx="5503862" cy="365125"/>
          </a:xfrm>
          <a:prstGeom prst="rect">
            <a:avLst/>
          </a:prstGeom>
          <a:noFill/>
        </p:spPr>
        <p:txBody>
          <a:bodyPr anchor="ctr"/>
          <a:lstStyle/>
          <a:p>
            <a:pPr algn="l" rtl="0">
              <a:defRPr/>
            </a:pPr>
            <a:r>
              <a:rPr lang="en-US" sz="1000">
                <a:solidFill>
                  <a:srgbClr val="595959"/>
                </a:solidFill>
                <a:latin typeface="+mn-lt"/>
              </a:rPr>
              <a:t>Copyright © 2012 Pearson Education, Inc. publishing as Prentice Hall</a:t>
            </a:r>
          </a:p>
        </p:txBody>
      </p:sp>
      <p:sp>
        <p:nvSpPr>
          <p:cNvPr id="83972" name="Slide Number Placeholder 4"/>
          <p:cNvSpPr txBox="1">
            <a:spLocks noGrp="1"/>
          </p:cNvSpPr>
          <p:nvPr/>
        </p:nvSpPr>
        <p:spPr bwMode="auto">
          <a:xfrm>
            <a:off x="8240713" y="6310313"/>
            <a:ext cx="673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1100">
                <a:solidFill>
                  <a:srgbClr val="595959"/>
                </a:solidFill>
                <a:latin typeface="Century Gothic" pitchFamily="34" charset="0"/>
              </a:rPr>
              <a:t>13-</a:t>
            </a:r>
            <a:fld id="{E0A05BE0-F743-4723-9422-2104929C8DB4}" type="slidenum">
              <a:rPr lang="ar-SA" sz="1100">
                <a:solidFill>
                  <a:srgbClr val="595959"/>
                </a:solidFill>
                <a:latin typeface="Century Gothic" pitchFamily="34" charset="0"/>
              </a:rPr>
              <a:pPr algn="ctr" rtl="0"/>
              <a:t>26</a:t>
            </a:fld>
            <a:endParaRPr lang="en-US" sz="110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RECEIVING AND STORING GOODS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4294967295"/>
          </p:nvPr>
        </p:nvSpPr>
        <p:spPr>
          <a:xfrm>
            <a:off x="355600" y="1293813"/>
            <a:ext cx="8558213" cy="4810125"/>
          </a:xfrm>
        </p:spPr>
        <p:txBody>
          <a:bodyPr/>
          <a:lstStyle/>
          <a:p>
            <a:r>
              <a:rPr lang="en-US" sz="2100" smtClean="0"/>
              <a:t>IT can help improve the efficiency and effectiveness of the receiving activity:</a:t>
            </a:r>
          </a:p>
          <a:p>
            <a:pPr marL="742950" lvl="1" indent="-285750"/>
            <a:r>
              <a:rPr lang="en-US" sz="2000" smtClean="0"/>
              <a:t>Bar-coding</a:t>
            </a:r>
          </a:p>
          <a:p>
            <a:pPr marL="742950" lvl="1" indent="-285750"/>
            <a:r>
              <a:rPr lang="en-US" sz="2000" smtClean="0"/>
              <a:t>RFID : Radio frequent identification </a:t>
            </a:r>
          </a:p>
          <a:p>
            <a:pPr marL="742950" lvl="1" indent="-285750"/>
            <a:r>
              <a:rPr lang="en-US" sz="2000" smtClean="0"/>
              <a:t>EDI and satellite technology</a:t>
            </a:r>
          </a:p>
          <a:p>
            <a:pPr marL="742950" lvl="1" indent="-285750"/>
            <a:r>
              <a:rPr lang="en-US" sz="2000" b="1" smtClean="0">
                <a:solidFill>
                  <a:srgbClr val="CC0000"/>
                </a:solidFill>
              </a:rPr>
              <a:t>Audits</a:t>
            </a:r>
          </a:p>
          <a:p>
            <a:pPr>
              <a:buFont typeface="Wingdings 2" pitchFamily="18" charset="2"/>
              <a:buNone/>
            </a:pPr>
            <a:endParaRPr lang="en-US" sz="1800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166688" y="6310313"/>
            <a:ext cx="5503862" cy="365125"/>
          </a:xfrm>
          <a:prstGeom prst="rect">
            <a:avLst/>
          </a:prstGeom>
          <a:noFill/>
        </p:spPr>
        <p:txBody>
          <a:bodyPr anchor="ctr"/>
          <a:lstStyle/>
          <a:p>
            <a:pPr algn="l" rtl="0">
              <a:defRPr/>
            </a:pPr>
            <a:r>
              <a:rPr lang="en-US" sz="1000">
                <a:solidFill>
                  <a:srgbClr val="595959"/>
                </a:solidFill>
                <a:latin typeface="+mn-lt"/>
              </a:rPr>
              <a:t>Copyright © 2012 Pearson Education, Inc. publishing as Prentice Hall</a:t>
            </a:r>
          </a:p>
        </p:txBody>
      </p:sp>
      <p:sp>
        <p:nvSpPr>
          <p:cNvPr id="84996" name="Slide Number Placeholder 4"/>
          <p:cNvSpPr txBox="1">
            <a:spLocks noGrp="1"/>
          </p:cNvSpPr>
          <p:nvPr/>
        </p:nvSpPr>
        <p:spPr bwMode="auto">
          <a:xfrm>
            <a:off x="8240713" y="6310313"/>
            <a:ext cx="673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1100">
                <a:solidFill>
                  <a:srgbClr val="595959"/>
                </a:solidFill>
                <a:latin typeface="Century Gothic" pitchFamily="34" charset="0"/>
              </a:rPr>
              <a:t>13-</a:t>
            </a:r>
            <a:fld id="{D4D71B53-CEA2-4D4A-9E97-B0988B065A20}" type="slidenum">
              <a:rPr lang="ar-SA" sz="1100">
                <a:solidFill>
                  <a:srgbClr val="595959"/>
                </a:solidFill>
                <a:latin typeface="Century Gothic" pitchFamily="34" charset="0"/>
              </a:rPr>
              <a:pPr algn="ctr" rtl="0"/>
              <a:t>27</a:t>
            </a:fld>
            <a:endParaRPr lang="en-US" sz="11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882650" y="3657600"/>
            <a:ext cx="7086600" cy="1066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defTabSz="914400" rtl="0" eaLnBrk="0" hangingPunct="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en-US" sz="1400" b="1">
                <a:latin typeface="Century Gothic" pitchFamily="34" charset="0"/>
              </a:rPr>
              <a:t>Audits can identify opportunities to cut freight costs and can ensure that suppliers are not billing for transportation costs they are supposed to assume.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Receiving Threats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Accepting unordered items</a:t>
            </a:r>
          </a:p>
          <a:p>
            <a:pPr eaLnBrk="1" hangingPunct="1"/>
            <a:r>
              <a:rPr lang="en-US" smtClean="0"/>
              <a:t>Mistakes in counting</a:t>
            </a:r>
          </a:p>
          <a:p>
            <a:pPr eaLnBrk="1" hangingPunct="1"/>
            <a:r>
              <a:rPr lang="en-US" smtClean="0"/>
              <a:t>Verifying receipt of services</a:t>
            </a:r>
          </a:p>
          <a:p>
            <a:pPr eaLnBrk="1" hangingPunct="1"/>
            <a:r>
              <a:rPr lang="en-US" smtClean="0"/>
              <a:t>Theft of inventory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F5B784A4-2D8B-4B07-BD16-DD7CD1E6E025}" type="slidenum">
              <a:rPr lang="ar-SA">
                <a:latin typeface="+mn-lt"/>
              </a:rPr>
              <a:pPr>
                <a:defRPr/>
              </a:pPr>
              <a:t>28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Receiving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813" y="1539875"/>
            <a:ext cx="4278312" cy="47371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Requiring existence of approved purchase order prior to accepting any delivery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not inform receiving employees about quantity ordered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Require receiving employees to sign receiving report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Incentives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 transfer of goods to inventory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of bar-codes and RFID tags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 of the ERP system to flag discrepancies between received and ordered quantities that exceed tolerance threshold for investigation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Segregation of duties: custody of inventory versus receiving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18075" y="1539875"/>
            <a:ext cx="3795713" cy="47371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Budgetary controls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Restriction of physical access to inventory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Documentation of all transfers of inventory between receiving and inventory employees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Periodic physical counts of inventory and reconciliation to recorded quantities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D877C1AD-2040-4097-AA21-973BBFF3D15C}" type="slidenum">
              <a:rPr lang="ar-SA">
                <a:latin typeface="+mn-lt"/>
              </a:rPr>
              <a:pPr>
                <a:defRPr/>
              </a:pPr>
              <a:t>29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Expenditure Cycle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13-</a:t>
            </a:r>
            <a:fld id="{51D7C657-17AF-435B-BAF5-0A54360FAC81}" type="slidenum">
              <a:rPr lang="ar-SA"/>
              <a:pPr/>
              <a:t>3</a:t>
            </a:fld>
            <a:endParaRPr lang="en-US"/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8" y="1279525"/>
            <a:ext cx="7275512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Invoice Processing: </a:t>
            </a:r>
            <a:r>
              <a:rPr lang="en-US" sz="2800" smtClean="0"/>
              <a:t>Approving supplier invoices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1800" smtClean="0"/>
              <a:t>There are two basic sub-processes involved in the payment process:</a:t>
            </a:r>
          </a:p>
          <a:p>
            <a:pPr marL="742950" lvl="1" indent="-285750"/>
            <a:r>
              <a:rPr lang="en-US" b="1" smtClean="0"/>
              <a:t>Approval of vendor invoices</a:t>
            </a:r>
          </a:p>
          <a:p>
            <a:pPr marL="742950" lvl="1" indent="-285750"/>
            <a:r>
              <a:rPr lang="en-US" b="1" smtClean="0"/>
              <a:t>Actual payment of the invoices</a:t>
            </a:r>
            <a:r>
              <a:rPr lang="en-US" sz="1600" smtClean="0"/>
              <a:t> </a:t>
            </a:r>
          </a:p>
          <a:p>
            <a:r>
              <a:rPr lang="en-US" sz="1800" smtClean="0"/>
              <a:t> </a:t>
            </a:r>
            <a:r>
              <a:rPr lang="en-US" sz="1800" b="1" smtClean="0"/>
              <a:t>Approval of vendor invoices</a:t>
            </a:r>
            <a:r>
              <a:rPr lang="en-US" sz="1800" smtClean="0"/>
              <a:t> is done by the </a:t>
            </a:r>
            <a:r>
              <a:rPr lang="en-US" sz="1800" b="1" smtClean="0"/>
              <a:t>accounts payable department</a:t>
            </a:r>
            <a:r>
              <a:rPr lang="en-US" sz="1800" smtClean="0"/>
              <a:t>, which reports to the controller.</a:t>
            </a:r>
          </a:p>
          <a:p>
            <a:r>
              <a:rPr lang="en-US" sz="1800" smtClean="0"/>
              <a:t>The legal obligation to pay arises when goods are received.</a:t>
            </a:r>
          </a:p>
          <a:p>
            <a:pPr marL="742950" lvl="1" indent="-285750"/>
            <a:r>
              <a:rPr lang="en-US" smtClean="0"/>
              <a:t>But most companies pay only after receiving and approving the invoice.</a:t>
            </a:r>
          </a:p>
          <a:p>
            <a:pPr marL="742950" lvl="1" indent="-285750"/>
            <a:r>
              <a:rPr lang="en-US" smtClean="0"/>
              <a:t>This timing difference may necessitate adjusting entries at the end of a fiscal period.</a:t>
            </a:r>
          </a:p>
          <a:p>
            <a:pPr eaLnBrk="1" hangingPunct="1">
              <a:lnSpc>
                <a:spcPct val="90000"/>
              </a:lnSpc>
            </a:pPr>
            <a:endParaRPr lang="ar-JO" sz="1800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166688" y="6310313"/>
            <a:ext cx="5503862" cy="365125"/>
          </a:xfrm>
          <a:prstGeom prst="rect">
            <a:avLst/>
          </a:prstGeom>
          <a:noFill/>
        </p:spPr>
        <p:txBody>
          <a:bodyPr anchor="ctr"/>
          <a:lstStyle/>
          <a:p>
            <a:pPr algn="l" rtl="0">
              <a:defRPr/>
            </a:pPr>
            <a:r>
              <a:rPr lang="en-US" sz="1000">
                <a:solidFill>
                  <a:srgbClr val="595959"/>
                </a:solidFill>
                <a:latin typeface="+mn-lt"/>
              </a:rPr>
              <a:t>Copyright © 2012 Pearson Education, Inc. publishing as Prentice Hall</a:t>
            </a:r>
          </a:p>
        </p:txBody>
      </p:sp>
      <p:sp>
        <p:nvSpPr>
          <p:cNvPr id="88068" name="Slide Number Placeholder 4"/>
          <p:cNvSpPr txBox="1">
            <a:spLocks noGrp="1"/>
          </p:cNvSpPr>
          <p:nvPr/>
        </p:nvSpPr>
        <p:spPr bwMode="auto">
          <a:xfrm>
            <a:off x="8240713" y="6310313"/>
            <a:ext cx="673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1100">
                <a:solidFill>
                  <a:srgbClr val="595959"/>
                </a:solidFill>
                <a:latin typeface="Century Gothic" pitchFamily="34" charset="0"/>
              </a:rPr>
              <a:t>13-</a:t>
            </a:r>
            <a:fld id="{D7E64760-946D-4806-94D6-7556F2E2C7A1}" type="slidenum">
              <a:rPr lang="ar-SA" sz="1100">
                <a:solidFill>
                  <a:srgbClr val="595959"/>
                </a:solidFill>
                <a:latin typeface="Century Gothic" pitchFamily="34" charset="0"/>
              </a:rPr>
              <a:pPr algn="ctr" rtl="0"/>
              <a:t>30</a:t>
            </a:fld>
            <a:endParaRPr lang="en-US" sz="110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PARTIAL ORGANIZATION CHART FOR UNITS INVOLVED IN EXPENDITURE CYCLE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166688" y="6310313"/>
            <a:ext cx="5503862" cy="365125"/>
          </a:xfrm>
          <a:prstGeom prst="rect">
            <a:avLst/>
          </a:prstGeom>
          <a:noFill/>
        </p:spPr>
        <p:txBody>
          <a:bodyPr anchor="ctr"/>
          <a:lstStyle/>
          <a:p>
            <a:pPr algn="l" rtl="0">
              <a:defRPr/>
            </a:pPr>
            <a:r>
              <a:rPr lang="en-US" sz="1000">
                <a:solidFill>
                  <a:srgbClr val="595959"/>
                </a:solidFill>
                <a:latin typeface="+mn-lt"/>
              </a:rPr>
              <a:t>Copyright © 2012 Pearson Education, Inc. publishing as Prentice Hall</a:t>
            </a:r>
          </a:p>
        </p:txBody>
      </p:sp>
      <p:sp>
        <p:nvSpPr>
          <p:cNvPr id="89092" name="Slide Number Placeholder 4"/>
          <p:cNvSpPr txBox="1">
            <a:spLocks noGrp="1"/>
          </p:cNvSpPr>
          <p:nvPr/>
        </p:nvSpPr>
        <p:spPr bwMode="auto">
          <a:xfrm>
            <a:off x="8240713" y="6310313"/>
            <a:ext cx="673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1100">
                <a:solidFill>
                  <a:srgbClr val="595959"/>
                </a:solidFill>
                <a:latin typeface="Century Gothic" pitchFamily="34" charset="0"/>
              </a:rPr>
              <a:t>13-</a:t>
            </a:r>
            <a:fld id="{618DCFAD-EBCF-4864-B29E-05A1844ECBE6}" type="slidenum">
              <a:rPr lang="ar-SA" sz="1100">
                <a:solidFill>
                  <a:srgbClr val="595959"/>
                </a:solidFill>
                <a:latin typeface="Century Gothic" pitchFamily="34" charset="0"/>
              </a:rPr>
              <a:pPr algn="ctr" rtl="0"/>
              <a:t>31</a:t>
            </a:fld>
            <a:endParaRPr lang="en-US" sz="1100">
              <a:solidFill>
                <a:srgbClr val="595959"/>
              </a:solidFill>
              <a:latin typeface="Century Gothic" pitchFamily="34" charset="0"/>
            </a:endParaRPr>
          </a:p>
        </p:txBody>
      </p:sp>
      <p:graphicFrame>
        <p:nvGraphicFramePr>
          <p:cNvPr id="89094" name="Object 6"/>
          <p:cNvGraphicFramePr>
            <a:graphicFrameLocks noChangeAspect="1"/>
          </p:cNvGraphicFramePr>
          <p:nvPr>
            <p:ph idx="4294967295"/>
          </p:nvPr>
        </p:nvGraphicFramePr>
        <p:xfrm>
          <a:off x="1092200" y="1757363"/>
          <a:ext cx="6638925" cy="4156075"/>
        </p:xfrm>
        <a:graphic>
          <a:graphicData uri="http://schemas.openxmlformats.org/presentationml/2006/ole">
            <p:oleObj spid="_x0000_s89094" name="MS Org Chart" r:id="rId3" imgW="2190600" imgH="971280" progId="OrgPlusWOPX.4">
              <p:embed/>
            </p:oleObj>
          </a:graphicData>
        </a:graphic>
      </p:graphicFrame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2135188" y="5303838"/>
            <a:ext cx="2438400" cy="609600"/>
          </a:xfrm>
          <a:prstGeom prst="rect">
            <a:avLst/>
          </a:prstGeom>
          <a:solidFill>
            <a:schemeClr val="bg1"/>
          </a:solidFill>
          <a:ln w="571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defTabSz="914400" rtl="0" eaLnBrk="0" hangingPunct="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en-US" sz="1200" b="1">
                <a:latin typeface="Century Gothic" pitchFamily="34" charset="0"/>
              </a:rPr>
              <a:t>Approves invoices for payment</a:t>
            </a: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 flipV="1">
            <a:off x="4573588" y="5638800"/>
            <a:ext cx="609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 animBg="1" autoUpdateAnimBg="0"/>
      <p:bldP spid="8909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Invoice Processing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1800" smtClean="0"/>
              <a:t>Objective of accounts payable:</a:t>
            </a:r>
          </a:p>
          <a:p>
            <a:pPr marL="742950" lvl="1" indent="-285750"/>
            <a:r>
              <a:rPr lang="en-US" smtClean="0"/>
              <a:t>Authorize payment only for goods and services that were ordered and actually received.</a:t>
            </a:r>
          </a:p>
          <a:p>
            <a:r>
              <a:rPr lang="en-US" sz="1800" smtClean="0"/>
              <a:t> Requires information from:</a:t>
            </a:r>
          </a:p>
          <a:p>
            <a:pPr marL="742950" lvl="1" indent="-285750"/>
            <a:r>
              <a:rPr lang="en-US" smtClean="0"/>
              <a:t>Purchasing—about existence of valid purchase order.</a:t>
            </a:r>
          </a:p>
          <a:p>
            <a:pPr marL="742950" lvl="1" indent="-285750"/>
            <a:r>
              <a:rPr lang="en-US" smtClean="0"/>
              <a:t>Receiving—for receiving report indicating goods were received</a:t>
            </a:r>
          </a:p>
          <a:p>
            <a:r>
              <a:rPr lang="en-US" sz="1800" smtClean="0">
                <a:solidFill>
                  <a:schemeClr val="tx1"/>
                </a:solidFill>
              </a:rPr>
              <a:t>There are two basic approaches to processing vendor invoices:</a:t>
            </a:r>
          </a:p>
          <a:p>
            <a:pPr marL="742950" lvl="1" indent="-285750"/>
            <a:r>
              <a:rPr lang="en-US" smtClean="0">
                <a:solidFill>
                  <a:schemeClr val="tx1"/>
                </a:solidFill>
              </a:rPr>
              <a:t>Non-voucher system</a:t>
            </a:r>
          </a:p>
          <a:p>
            <a:pPr marL="742950" lvl="1" indent="-285750"/>
            <a:r>
              <a:rPr lang="en-US" smtClean="0">
                <a:solidFill>
                  <a:schemeClr val="tx1"/>
                </a:solidFill>
              </a:rPr>
              <a:t>Voucher system</a:t>
            </a:r>
            <a:r>
              <a:rPr lang="en-US" sz="1600" smtClean="0">
                <a:solidFill>
                  <a:schemeClr val="tx1"/>
                </a:solidFill>
              </a:rPr>
              <a:t> </a:t>
            </a:r>
            <a:endParaRPr lang="en-US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ar-JO" sz="180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166688" y="6310313"/>
            <a:ext cx="5503862" cy="365125"/>
          </a:xfrm>
          <a:prstGeom prst="rect">
            <a:avLst/>
          </a:prstGeom>
          <a:noFill/>
        </p:spPr>
        <p:txBody>
          <a:bodyPr anchor="ctr"/>
          <a:lstStyle/>
          <a:p>
            <a:pPr algn="l" rtl="0">
              <a:defRPr/>
            </a:pPr>
            <a:r>
              <a:rPr lang="en-US" sz="1000">
                <a:solidFill>
                  <a:srgbClr val="595959"/>
                </a:solidFill>
                <a:latin typeface="+mn-lt"/>
              </a:rPr>
              <a:t>Copyright © 2012 Pearson Education, Inc. publishing as Prentice Hall</a:t>
            </a:r>
          </a:p>
        </p:txBody>
      </p:sp>
      <p:sp>
        <p:nvSpPr>
          <p:cNvPr id="90116" name="Slide Number Placeholder 4"/>
          <p:cNvSpPr txBox="1">
            <a:spLocks noGrp="1"/>
          </p:cNvSpPr>
          <p:nvPr/>
        </p:nvSpPr>
        <p:spPr bwMode="auto">
          <a:xfrm>
            <a:off x="8240713" y="6310313"/>
            <a:ext cx="673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1100">
                <a:solidFill>
                  <a:srgbClr val="595959"/>
                </a:solidFill>
                <a:latin typeface="Century Gothic" pitchFamily="34" charset="0"/>
              </a:rPr>
              <a:t>13-</a:t>
            </a:r>
            <a:fld id="{E274A4B7-90A1-4C0F-8E76-97F45924ECB6}" type="slidenum">
              <a:rPr lang="ar-SA" sz="1100">
                <a:solidFill>
                  <a:srgbClr val="595959"/>
                </a:solidFill>
                <a:latin typeface="Century Gothic" pitchFamily="34" charset="0"/>
              </a:rPr>
              <a:pPr algn="ctr" rtl="0"/>
              <a:t>32</a:t>
            </a:fld>
            <a:endParaRPr lang="en-US" sz="110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Invoice Processing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Non-Voucher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Each approved invoice is posted to individual supplier records in the accounts payable file </a:t>
            </a:r>
            <a:r>
              <a:rPr lang="en-US" b="1" smtClean="0"/>
              <a:t>and</a:t>
            </a:r>
            <a:r>
              <a:rPr lang="en-US" smtClean="0"/>
              <a:t> is then stored in an open-invoice file.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When a check is written to pay for an invoice, the voucher package is removed from the open-invoice file, the invoice is marked paid, and then the voucher package is stored in the paid-invoice file.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Voucher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Disbursement voucher is also created when a supplier invoice is approved for payment.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Identifies the supplier, lists the outstanding invoices, and indicates the net amount to be paid after deducting any applicable discounts and allowances.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41212F79-5690-44EC-9854-74CB2827D11F}" type="slidenum">
              <a:rPr lang="ar-SA">
                <a:latin typeface="+mn-lt"/>
              </a:rPr>
              <a:pPr>
                <a:defRPr/>
              </a:pPr>
              <a:t>33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Invoice Processing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1800" smtClean="0">
                <a:solidFill>
                  <a:schemeClr val="tx1"/>
                </a:solidFill>
              </a:rPr>
              <a:t>Advantages of a voucher system:</a:t>
            </a:r>
          </a:p>
          <a:p>
            <a:pPr marL="742950" lvl="1" indent="-285750"/>
            <a:r>
              <a:rPr lang="en-US" smtClean="0">
                <a:solidFill>
                  <a:schemeClr val="tx1"/>
                </a:solidFill>
              </a:rPr>
              <a:t>Several invoices may be paid at once, which reduces number of checks written.</a:t>
            </a:r>
          </a:p>
          <a:p>
            <a:pPr marL="742950" lvl="1" indent="-285750"/>
            <a:r>
              <a:rPr lang="en-US" smtClean="0">
                <a:solidFill>
                  <a:schemeClr val="tx1"/>
                </a:solidFill>
              </a:rPr>
              <a:t>Vouchers can be pre-numbered which simplifies the audit trail for payables.</a:t>
            </a:r>
          </a:p>
          <a:p>
            <a:pPr marL="742950" lvl="1" indent="-285750"/>
            <a:r>
              <a:rPr lang="en-US" smtClean="0">
                <a:solidFill>
                  <a:schemeClr val="tx1"/>
                </a:solidFill>
              </a:rPr>
              <a:t>Invoice approval is separated from invoice payment, which makes it easier to schedule both to maximize efficiency</a:t>
            </a:r>
            <a:r>
              <a:rPr lang="en-US" sz="1200" b="1" smtClean="0">
                <a:solidFill>
                  <a:schemeClr val="tx1"/>
                </a:solidFill>
              </a:rPr>
              <a:t>.</a:t>
            </a:r>
          </a:p>
          <a:p>
            <a:pPr marL="457200" indent="-457200" eaLnBrk="1" hangingPunct="1">
              <a:buFont typeface="Century Gothic" pitchFamily="34" charset="0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BED3F1CD-77E2-4497-9AA1-D9878C267D62}" type="slidenum">
              <a:rPr lang="ar-SA">
                <a:latin typeface="+mn-lt"/>
              </a:rPr>
              <a:pPr>
                <a:defRPr/>
              </a:pPr>
              <a:t>34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Approving Invoices Threats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Errors in supplier invoices</a:t>
            </a:r>
          </a:p>
          <a:p>
            <a:pPr eaLnBrk="1" hangingPunct="1"/>
            <a:r>
              <a:rPr lang="en-US" smtClean="0"/>
              <a:t>Mistakes in posting to accounts payable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CA97A680-BF01-43D1-BCD0-7CC4008D7B7B}" type="slidenum">
              <a:rPr lang="ar-SA">
                <a:latin typeface="+mn-lt"/>
              </a:rPr>
              <a:pPr>
                <a:defRPr/>
              </a:pPr>
              <a:t>35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Approving Invoices Controls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401638" y="1519238"/>
            <a:ext cx="4754562" cy="4354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Verification of invoice accuracy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Requiring detailed receipts for procurement card purchases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Evaluated receipt settlement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Match PO with receiving report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Restriction of access to supplier master data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Verification of freight bill and use of approved delivery channels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Data entry edit controls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Reconciliation of detailed accounts payable records with the general ledger control account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C7170212-21FD-42A9-AEA9-732A26E16AA3}" type="slidenum">
              <a:rPr lang="ar-SA">
                <a:latin typeface="+mn-lt"/>
              </a:rPr>
              <a:pPr>
                <a:defRPr/>
              </a:pPr>
              <a:t>36</a:t>
            </a:fld>
            <a:endParaRPr lang="en-US">
              <a:latin typeface="+mn-lt"/>
            </a:endParaRPr>
          </a:p>
        </p:txBody>
      </p:sp>
      <p:pic>
        <p:nvPicPr>
          <p:cNvPr id="9421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0550" y="1519238"/>
            <a:ext cx="2593975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Cash Disbursement Threats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1800" b="1" smtClean="0">
                <a:solidFill>
                  <a:schemeClr val="tx1"/>
                </a:solidFill>
              </a:rPr>
              <a:t>Actual payment of the invoices</a:t>
            </a:r>
          </a:p>
          <a:p>
            <a:r>
              <a:rPr lang="en-US" sz="1800" smtClean="0">
                <a:solidFill>
                  <a:schemeClr val="tx1"/>
                </a:solidFill>
              </a:rPr>
              <a:t>Payment of the invoices is done by the cashier, who reports to the treasurer.</a:t>
            </a:r>
          </a:p>
          <a:p>
            <a:r>
              <a:rPr lang="en-US" sz="1800" smtClean="0">
                <a:solidFill>
                  <a:schemeClr val="tx1"/>
                </a:solidFill>
              </a:rPr>
              <a:t>The cashier receives a voucher package, which consists of the vendor invoice and supporting documentation, such as purchase order and receiving report.</a:t>
            </a:r>
          </a:p>
          <a:p>
            <a:r>
              <a:rPr lang="en-US" sz="1800" smtClean="0">
                <a:solidFill>
                  <a:schemeClr val="tx1"/>
                </a:solidFill>
              </a:rPr>
              <a:t>This voucher package authorizes issuance of a check or EFT to the supplier</a:t>
            </a:r>
            <a:r>
              <a:rPr lang="en-US" sz="210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166688" y="6310313"/>
            <a:ext cx="5503862" cy="365125"/>
          </a:xfrm>
          <a:prstGeom prst="rect">
            <a:avLst/>
          </a:prstGeom>
          <a:noFill/>
        </p:spPr>
        <p:txBody>
          <a:bodyPr anchor="ctr"/>
          <a:lstStyle/>
          <a:p>
            <a:pPr algn="l" rtl="0">
              <a:defRPr/>
            </a:pPr>
            <a:r>
              <a:rPr lang="en-US" sz="1000">
                <a:solidFill>
                  <a:srgbClr val="595959"/>
                </a:solidFill>
                <a:latin typeface="+mn-lt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240713" y="6310313"/>
            <a:ext cx="6731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rtl="0">
              <a:defRPr/>
            </a:pPr>
            <a:r>
              <a:rPr lang="en-US" sz="1100">
                <a:solidFill>
                  <a:srgbClr val="595959"/>
                </a:solidFill>
                <a:latin typeface="+mn-lt"/>
              </a:rPr>
              <a:t>13-</a:t>
            </a:r>
            <a:fld id="{67C26932-D3C0-4534-9599-8FB1C95C39BA}" type="slidenum">
              <a:rPr lang="ar-SA" sz="1100">
                <a:solidFill>
                  <a:srgbClr val="595959"/>
                </a:solidFill>
                <a:latin typeface="+mn-lt"/>
              </a:rPr>
              <a:pPr algn="ctr" rtl="0">
                <a:defRPr/>
              </a:pPr>
              <a:t>37</a:t>
            </a:fld>
            <a:endParaRPr lang="en-US" sz="1100">
              <a:solidFill>
                <a:srgbClr val="59595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PARTIAL ORGANIZATION CHART FOR UNITS INVOLVED IN EXPENDITURE CYCLE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166688" y="6310313"/>
            <a:ext cx="5503862" cy="365125"/>
          </a:xfrm>
          <a:prstGeom prst="rect">
            <a:avLst/>
          </a:prstGeom>
          <a:noFill/>
        </p:spPr>
        <p:txBody>
          <a:bodyPr anchor="ctr"/>
          <a:lstStyle/>
          <a:p>
            <a:pPr algn="l" rtl="0">
              <a:defRPr/>
            </a:pPr>
            <a:r>
              <a:rPr lang="en-US" sz="1000">
                <a:solidFill>
                  <a:srgbClr val="595959"/>
                </a:solidFill>
                <a:latin typeface="+mn-lt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240713" y="6310313"/>
            <a:ext cx="6731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rtl="0">
              <a:defRPr/>
            </a:pPr>
            <a:r>
              <a:rPr lang="en-US" sz="1100">
                <a:solidFill>
                  <a:srgbClr val="595959"/>
                </a:solidFill>
                <a:latin typeface="+mn-lt"/>
              </a:rPr>
              <a:t>13-</a:t>
            </a:r>
            <a:fld id="{44AC457B-F2A2-47CA-95DC-C8A0B629CDB3}" type="slidenum">
              <a:rPr lang="ar-SA" sz="1100">
                <a:solidFill>
                  <a:srgbClr val="595959"/>
                </a:solidFill>
                <a:latin typeface="+mn-lt"/>
              </a:rPr>
              <a:pPr algn="ctr" rtl="0">
                <a:defRPr/>
              </a:pPr>
              <a:t>38</a:t>
            </a:fld>
            <a:endParaRPr lang="en-US" sz="1100">
              <a:solidFill>
                <a:srgbClr val="595959"/>
              </a:solidFill>
              <a:latin typeface="+mn-lt"/>
            </a:endParaRPr>
          </a:p>
        </p:txBody>
      </p:sp>
      <p:graphicFrame>
        <p:nvGraphicFramePr>
          <p:cNvPr id="115718" name="Object 6"/>
          <p:cNvGraphicFramePr>
            <a:graphicFrameLocks noChangeAspect="1"/>
          </p:cNvGraphicFramePr>
          <p:nvPr>
            <p:ph idx="4294967295"/>
          </p:nvPr>
        </p:nvGraphicFramePr>
        <p:xfrm>
          <a:off x="996950" y="1995488"/>
          <a:ext cx="6757988" cy="3419475"/>
        </p:xfrm>
        <a:graphic>
          <a:graphicData uri="http://schemas.openxmlformats.org/presentationml/2006/ole">
            <p:oleObj spid="_x0000_s115718" name="MS Org Chart" r:id="rId3" imgW="2184120" imgH="965160" progId="OrgPlusWOPX.4">
              <p:embed/>
            </p:oleObj>
          </a:graphicData>
        </a:graphic>
      </p:graphicFrame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1822450" y="5376863"/>
            <a:ext cx="2438400" cy="609600"/>
          </a:xfrm>
          <a:prstGeom prst="rect">
            <a:avLst/>
          </a:prstGeom>
          <a:solidFill>
            <a:schemeClr val="bg1"/>
          </a:solidFill>
          <a:ln w="571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defTabSz="914400" rtl="0" eaLnBrk="0" hangingPunct="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en-US" sz="1200" b="1">
                <a:latin typeface="Century Gothic" pitchFamily="34" charset="0"/>
              </a:rPr>
              <a:t>Issues payment to vendors</a:t>
            </a:r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4260850" y="5681663"/>
            <a:ext cx="28194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15721" name="Line 9"/>
          <p:cNvSpPr>
            <a:spLocks noChangeShapeType="1"/>
          </p:cNvSpPr>
          <p:nvPr/>
        </p:nvSpPr>
        <p:spPr bwMode="auto">
          <a:xfrm flipV="1">
            <a:off x="7080250" y="5300663"/>
            <a:ext cx="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 animBg="1" autoUpdateAnimBg="0"/>
      <p:bldP spid="115720" grpId="0" animBg="1"/>
      <p:bldP spid="1157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Cash Disbursement Threats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1800" smtClean="0">
                <a:solidFill>
                  <a:schemeClr val="tx1"/>
                </a:solidFill>
              </a:rPr>
              <a:t>Processing efficiency can be improved by:</a:t>
            </a:r>
          </a:p>
          <a:p>
            <a:pPr marL="742950" lvl="1" indent="-285750"/>
            <a:r>
              <a:rPr lang="en-US" smtClean="0">
                <a:solidFill>
                  <a:schemeClr val="tx1"/>
                </a:solidFill>
              </a:rPr>
              <a:t>Requiring suppliers to submit invoices by EDI.</a:t>
            </a:r>
          </a:p>
          <a:p>
            <a:pPr marL="742950" lvl="1" indent="-285750"/>
            <a:r>
              <a:rPr lang="en-US" smtClean="0">
                <a:solidFill>
                  <a:schemeClr val="tx1"/>
                </a:solidFill>
              </a:rPr>
              <a:t>Having the system automatically match invoices to POs and receiving reports.</a:t>
            </a:r>
          </a:p>
          <a:p>
            <a:pPr marL="742950" lvl="1" indent="-285750"/>
            <a:r>
              <a:rPr lang="en-US" smtClean="0">
                <a:solidFill>
                  <a:schemeClr val="tx1"/>
                </a:solidFill>
              </a:rPr>
              <a:t>Eliminating vendor invoices.</a:t>
            </a:r>
          </a:p>
          <a:p>
            <a:pPr marL="742950" lvl="1" indent="-285750"/>
            <a:r>
              <a:rPr lang="en-US" smtClean="0">
                <a:solidFill>
                  <a:schemeClr val="tx1"/>
                </a:solidFill>
              </a:rPr>
              <a:t>Using procurement cards for non-inventory purchases.</a:t>
            </a:r>
          </a:p>
          <a:p>
            <a:pPr marL="742950" lvl="1" indent="-285750"/>
            <a:r>
              <a:rPr lang="en-US" smtClean="0">
                <a:solidFill>
                  <a:schemeClr val="tx1"/>
                </a:solidFill>
              </a:rPr>
              <a:t>Using company credit cards and electronic forms for travel expenses.</a:t>
            </a:r>
          </a:p>
          <a:p>
            <a:pPr marL="742950" lvl="1" indent="-285750"/>
            <a:r>
              <a:rPr lang="en-US" smtClean="0">
                <a:solidFill>
                  <a:schemeClr val="tx1"/>
                </a:solidFill>
              </a:rPr>
              <a:t>Preparing careful cash budgets to take advantage of early-payment discounts.</a:t>
            </a:r>
          </a:p>
          <a:p>
            <a:pPr marL="742950" lvl="1" indent="-285750"/>
            <a:r>
              <a:rPr lang="en-US" smtClean="0">
                <a:solidFill>
                  <a:schemeClr val="tx1"/>
                </a:solidFill>
              </a:rPr>
              <a:t>Using FEDI to pay suppliers.</a:t>
            </a:r>
            <a:endParaRPr lang="en-US" sz="160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166688" y="6310313"/>
            <a:ext cx="5503862" cy="365125"/>
          </a:xfrm>
          <a:prstGeom prst="rect">
            <a:avLst/>
          </a:prstGeom>
          <a:noFill/>
        </p:spPr>
        <p:txBody>
          <a:bodyPr anchor="ctr"/>
          <a:lstStyle/>
          <a:p>
            <a:pPr algn="l" rtl="0">
              <a:defRPr/>
            </a:pPr>
            <a:r>
              <a:rPr lang="en-US" sz="1000">
                <a:solidFill>
                  <a:srgbClr val="595959"/>
                </a:solidFill>
                <a:latin typeface="+mn-lt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240713" y="6310313"/>
            <a:ext cx="6731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rtl="0">
              <a:defRPr/>
            </a:pPr>
            <a:r>
              <a:rPr lang="en-US" sz="1100">
                <a:solidFill>
                  <a:srgbClr val="595959"/>
                </a:solidFill>
                <a:latin typeface="+mn-lt"/>
              </a:rPr>
              <a:t>13-</a:t>
            </a:r>
            <a:fld id="{25CF8EE5-3100-43B7-9DCF-6CA25EFADD40}" type="slidenum">
              <a:rPr lang="ar-SA" sz="1100">
                <a:solidFill>
                  <a:srgbClr val="595959"/>
                </a:solidFill>
                <a:latin typeface="+mn-lt"/>
              </a:rPr>
              <a:pPr algn="ctr" rtl="0">
                <a:defRPr/>
              </a:pPr>
              <a:t>39</a:t>
            </a:fld>
            <a:endParaRPr lang="en-US" sz="1100">
              <a:solidFill>
                <a:srgbClr val="59595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Expenditure Cycle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Activities and information processing related to:</a:t>
            </a:r>
          </a:p>
          <a:p>
            <a:pPr lvl="1" eaLnBrk="1" hangingPunct="1"/>
            <a:r>
              <a:rPr lang="en-US" smtClean="0"/>
              <a:t>Purchasing and payment of</a:t>
            </a:r>
          </a:p>
          <a:p>
            <a:pPr lvl="2" eaLnBrk="1" hangingPunct="1"/>
            <a:r>
              <a:rPr lang="en-US" smtClean="0"/>
              <a:t>Goods and services</a:t>
            </a:r>
          </a:p>
          <a:p>
            <a:pPr eaLnBrk="1" hangingPunct="1"/>
            <a:r>
              <a:rPr lang="en-US" smtClean="0"/>
              <a:t>Primary objective:</a:t>
            </a:r>
          </a:p>
          <a:p>
            <a:pPr lvl="1" eaLnBrk="1" hangingPunct="1"/>
            <a:r>
              <a:rPr lang="en-US" smtClean="0"/>
              <a:t>Minimize the total cost of acquiring and maintaining inventories, supplies, and the various services the organization needs to function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13-</a:t>
            </a:r>
            <a:fld id="{9C0DF883-EFE0-4EAA-BCDA-23E50A1A9EE3}" type="slidenum">
              <a:rPr lang="ar-SA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Cash Disbursement Threats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Failure to take advantage of discounts for prompt payment</a:t>
            </a:r>
          </a:p>
          <a:p>
            <a:pPr eaLnBrk="1" hangingPunct="1"/>
            <a:r>
              <a:rPr lang="en-US" smtClean="0"/>
              <a:t>Paying for items not received</a:t>
            </a:r>
          </a:p>
          <a:p>
            <a:pPr eaLnBrk="1" hangingPunct="1"/>
            <a:r>
              <a:rPr lang="en-US" smtClean="0"/>
              <a:t>Duplicate payments</a:t>
            </a:r>
          </a:p>
          <a:p>
            <a:pPr eaLnBrk="1" hangingPunct="1"/>
            <a:r>
              <a:rPr lang="en-US" smtClean="0"/>
              <a:t>Theft of cash</a:t>
            </a:r>
          </a:p>
          <a:p>
            <a:pPr eaLnBrk="1" hangingPunct="1"/>
            <a:r>
              <a:rPr lang="en-US" smtClean="0"/>
              <a:t>Check alteration</a:t>
            </a:r>
          </a:p>
          <a:p>
            <a:pPr eaLnBrk="1" hangingPunct="1"/>
            <a:r>
              <a:rPr lang="en-US" smtClean="0"/>
              <a:t>Cash flow problems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B0B8872B-E39D-42EB-A096-DAD0D127F356}" type="slidenum">
              <a:rPr lang="ar-SA">
                <a:latin typeface="+mn-lt"/>
              </a:rPr>
              <a:pPr>
                <a:defRPr/>
              </a:pPr>
              <a:t>40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Cash Disbursement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Filing of invoices by due date for discounts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Cash flow budgets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Requiring that all supplier invoices be matched to supporting documents that are acknowledged by both receiving and inventory control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Budgets (for services)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Requiring receipts for travel expenses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of corporate credit cards for travel expenses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Requiring a complete voucher package for all payments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Policy to pay only from original copies of supplier invoices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Cancelling all supporting documents when payment is made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D15EF94D-CCE3-43B1-A957-FF4D6A7B2C0B}" type="slidenum">
              <a:rPr lang="ar-SA">
                <a:latin typeface="+mn-lt"/>
              </a:rPr>
              <a:pPr>
                <a:defRPr/>
              </a:pPr>
              <a:t>41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Cash Disbursement Controls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Cancelling all supporting documents when payment is made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Physical security of blank checks and check-signing machine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Periodic accounting of all sequentially numbered checks by cashier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Access controls to EFT terminals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Use of dedicated computer and browser for online banking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ACH blocks on accounts not used for payments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Separation of check-writing function from accounts payable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Requiring dual signatures on checks greater than a specific amount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Regular reconciliation of bank account with recorded amounts by someone independent of cash disbursements procedures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D08F4EBA-FF10-418D-90B8-8F58D286E67F}" type="slidenum">
              <a:rPr lang="ar-SA">
                <a:latin typeface="+mn-lt"/>
              </a:rPr>
              <a:pPr>
                <a:defRPr/>
              </a:pPr>
              <a:t>42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Cash Disbursement Controls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smtClean="0"/>
              <a:t> Restriction of access to supplier master file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Limiting the number of employees with ability to create one-time suppliers and to process invoices from one-time suppliers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Running petty cash as an imprest fund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Surprise audits of petty cash fund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Check protection machines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Use of special inks and papers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“Positive pay” arrangements with banks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Cash flow budget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13-</a:t>
            </a:r>
            <a:fld id="{B0A22094-132C-47A5-A62A-70762F03322A}" type="slidenum">
              <a:rPr lang="ar-SA">
                <a:latin typeface="+mn-lt"/>
              </a:rPr>
              <a:pPr>
                <a:defRPr/>
              </a:pPr>
              <a:t>43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Expenditure Cycle</a:t>
            </a:r>
            <a:endParaRPr lang="en-GB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The primary external exchange of information is with suppliers (vendors).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Information flows to the expenditure cycle from other cycles, e.g.: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The revenue cycle, production cycle, inventory control, and various departments provide information about the need to purchase goods and materials.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Information also flows from the expenditure cycle: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When the goods and materials arrive, the expenditure cycle provides information about their receipt to the parties that have requested them.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Information is provided to the general ledger and reporting function for internal and external financial reporting.</a:t>
            </a:r>
          </a:p>
          <a:p>
            <a:endParaRPr lang="en-GB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© Pearson Education, Inc. publishing as Prentice Hall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13-</a:t>
            </a:r>
            <a:fld id="{C8C9E751-95E9-4950-8D30-EAECBE7F8647}" type="slidenum">
              <a:rPr lang="ar-SA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Expenditure Cycle Activities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313" y="1519238"/>
            <a:ext cx="3798887" cy="4354512"/>
          </a:xfrm>
        </p:spPr>
        <p:txBody>
          <a:bodyPr/>
          <a:lstStyle/>
          <a:p>
            <a:pPr marL="457200" indent="-457200" eaLnBrk="1" hangingPunct="1">
              <a:buFont typeface="Wingdings 2" pitchFamily="18" charset="2"/>
              <a:buNone/>
            </a:pPr>
            <a:r>
              <a:rPr lang="en-US" sz="1800" smtClean="0"/>
              <a:t>There are four activities</a:t>
            </a:r>
          </a:p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US" sz="1800" smtClean="0"/>
              <a:t>Ordering materials, supplies, and services </a:t>
            </a:r>
          </a:p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US" sz="1800" smtClean="0"/>
              <a:t>Receiving materials, supplies, and services</a:t>
            </a:r>
          </a:p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US" sz="1800" smtClean="0"/>
              <a:t>Approving supplier invoices</a:t>
            </a:r>
          </a:p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US" sz="1800" smtClean="0"/>
              <a:t>Cash disbursements</a:t>
            </a:r>
          </a:p>
          <a:p>
            <a:pPr marL="457200" indent="-457200" eaLnBrk="1" hangingPunct="1">
              <a:buFont typeface="Wingdings 2" pitchFamily="18" charset="2"/>
              <a:buNone/>
            </a:pPr>
            <a:r>
              <a:rPr lang="en-US" sz="1600" smtClean="0"/>
              <a:t>         These activities mirror the activities in the revenue cycle.</a:t>
            </a:r>
          </a:p>
          <a:p>
            <a:pPr marL="457200" indent="-457200" eaLnBrk="1" hangingPunct="1">
              <a:buFont typeface="Wingdings 2" pitchFamily="18" charset="2"/>
              <a:buNone/>
            </a:pPr>
            <a:endParaRPr lang="en-US" sz="18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13-</a:t>
            </a:r>
            <a:fld id="{0B364EE6-2DA4-485B-A548-B2CC6C12B706}" type="slidenum">
              <a:rPr lang="ar-SA"/>
              <a:pPr/>
              <a:t>6</a:t>
            </a:fld>
            <a:endParaRPr lang="en-US"/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1108075"/>
            <a:ext cx="4471988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Expenditure Cycle General Threats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Inaccurate or invalid master data</a:t>
            </a:r>
          </a:p>
          <a:p>
            <a:pPr eaLnBrk="1" hangingPunct="1"/>
            <a:r>
              <a:rPr lang="en-US" smtClean="0"/>
              <a:t>Unauthorized disclosure of sensitive information</a:t>
            </a:r>
          </a:p>
          <a:p>
            <a:pPr eaLnBrk="1" hangingPunct="1"/>
            <a:r>
              <a:rPr lang="en-US" smtClean="0"/>
              <a:t>Loss or destruction of data</a:t>
            </a:r>
          </a:p>
          <a:p>
            <a:pPr eaLnBrk="1" hangingPunct="1"/>
            <a:r>
              <a:rPr lang="en-US" smtClean="0"/>
              <a:t>Poor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13-</a:t>
            </a:r>
            <a:fld id="{FF269DD7-3867-401C-BE5D-21CBBB9A85A4}" type="slidenum">
              <a:rPr lang="ar-SA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Expenditure Cycle General Controls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processing integrity controls</a:t>
            </a:r>
          </a:p>
          <a:p>
            <a:pPr eaLnBrk="1" hangingPunct="1"/>
            <a:r>
              <a:rPr lang="en-US" smtClean="0"/>
              <a:t>Restriction of access to master data</a:t>
            </a:r>
          </a:p>
          <a:p>
            <a:pPr eaLnBrk="1" hangingPunct="1"/>
            <a:r>
              <a:rPr lang="en-US" smtClean="0"/>
              <a:t>Review of all changes to master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13-</a:t>
            </a:r>
            <a:fld id="{456303CE-C9BC-4232-B5E5-D90BB570F4D9}" type="slidenum">
              <a:rPr lang="ar-SA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Ordering materials, supplies, and services </a:t>
            </a:r>
            <a:r>
              <a:rPr lang="en-US" smtClean="0"/>
              <a:t/>
            </a:r>
            <a:br>
              <a:rPr lang="en-US" smtClean="0"/>
            </a:br>
            <a:endParaRPr lang="en-GB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750888" y="1519238"/>
            <a:ext cx="7773987" cy="4619625"/>
          </a:xfrm>
        </p:spPr>
        <p:txBody>
          <a:bodyPr/>
          <a:lstStyle/>
          <a:p>
            <a:r>
              <a:rPr lang="en-US" sz="1800" smtClean="0"/>
              <a:t>Key decisions in this process involve identifying what, when, and how much to purchase and from whom.</a:t>
            </a:r>
          </a:p>
          <a:p>
            <a:r>
              <a:rPr lang="en-US" sz="1800" smtClean="0"/>
              <a:t>Weaknesses in inventory control can create significant problems with this process:</a:t>
            </a:r>
          </a:p>
          <a:p>
            <a:pPr lvl="1"/>
            <a:r>
              <a:rPr lang="en-US" smtClean="0"/>
              <a:t>Inaccurate records cause shortages.</a:t>
            </a:r>
          </a:p>
          <a:p>
            <a:r>
              <a:rPr lang="en-US" sz="1800" smtClean="0"/>
              <a:t>One of the key factors affecting this process is the inventory control method to be used</a:t>
            </a:r>
          </a:p>
          <a:p>
            <a:r>
              <a:rPr lang="en-US" sz="1600" smtClean="0"/>
              <a:t>Alternate inventory control methods</a:t>
            </a:r>
          </a:p>
          <a:p>
            <a:pPr lvl="1"/>
            <a:r>
              <a:rPr lang="en-US" sz="1600" smtClean="0"/>
              <a:t>We will consider three alternate approaches to inventory control:</a:t>
            </a:r>
          </a:p>
          <a:p>
            <a:pPr lvl="2"/>
            <a:r>
              <a:rPr lang="en-US" sz="1600" smtClean="0"/>
              <a:t>Economic Order Quantity (EOQ)</a:t>
            </a:r>
          </a:p>
          <a:p>
            <a:pPr lvl="2"/>
            <a:r>
              <a:rPr lang="en-US" sz="1600" smtClean="0"/>
              <a:t>Just in Time Inventory (JIT)</a:t>
            </a:r>
          </a:p>
          <a:p>
            <a:pPr lvl="2"/>
            <a:r>
              <a:rPr lang="en-US" sz="1600" smtClean="0"/>
              <a:t>Materials Requirements Planning (MRP)</a:t>
            </a:r>
          </a:p>
          <a:p>
            <a:pPr>
              <a:buFont typeface="Wingdings 2" pitchFamily="18" charset="2"/>
              <a:buNone/>
            </a:pPr>
            <a:endParaRPr lang="en-GB" sz="18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© Pearson Education, Inc. publishing as Prentice Hall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13-</a:t>
            </a:r>
            <a:fld id="{911A55F4-3731-405B-A0C3-1DCF4150A821}" type="slidenum">
              <a:rPr lang="ar-SA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pectiv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1700</TotalTime>
  <Words>2807</Words>
  <Application>Microsoft Macintosh PowerPoint</Application>
  <PresentationFormat>On-screen Show (4:3)</PresentationFormat>
  <Paragraphs>389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65" baseType="lpstr">
      <vt:lpstr>Arial</vt:lpstr>
      <vt:lpstr>Century Gothic</vt:lpstr>
      <vt:lpstr>Wingdings 2</vt:lpstr>
      <vt:lpstr>Calibri</vt:lpstr>
      <vt:lpstr>Perspective</vt:lpstr>
      <vt:lpstr>Perspective</vt:lpstr>
      <vt:lpstr>Perspective</vt:lpstr>
      <vt:lpstr>Perspective</vt:lpstr>
      <vt:lpstr>Perspective</vt:lpstr>
      <vt:lpstr>Perspective</vt:lpstr>
      <vt:lpstr>Perspective</vt:lpstr>
      <vt:lpstr>Perspective</vt:lpstr>
      <vt:lpstr>Perspective</vt:lpstr>
      <vt:lpstr>Perspective</vt:lpstr>
      <vt:lpstr>Perspective</vt:lpstr>
      <vt:lpstr>Perspective</vt:lpstr>
      <vt:lpstr>Perspective</vt:lpstr>
      <vt:lpstr>Perspective</vt:lpstr>
      <vt:lpstr>Perspective</vt:lpstr>
      <vt:lpstr>Perspective</vt:lpstr>
      <vt:lpstr>MS Org Chart</vt:lpstr>
      <vt:lpstr>MS Organization Chart 2.0</vt:lpstr>
      <vt:lpstr>Chapter 13</vt:lpstr>
      <vt:lpstr>Learning Objectives</vt:lpstr>
      <vt:lpstr>The Expenditure Cycle</vt:lpstr>
      <vt:lpstr>The Expenditure Cycle</vt:lpstr>
      <vt:lpstr>The Expenditure Cycle</vt:lpstr>
      <vt:lpstr>Expenditure Cycle Activities</vt:lpstr>
      <vt:lpstr>Expenditure Cycle General Threats</vt:lpstr>
      <vt:lpstr>Expenditure Cycle General Controls</vt:lpstr>
      <vt:lpstr> Ordering materials, supplies, and services  </vt:lpstr>
      <vt:lpstr>PARTIAL ORGANIZATION CHART FOR UNITS INVOLVED IN EXPENDITURE CYCLE</vt:lpstr>
      <vt:lpstr> Ordering materials, supplies, and services  </vt:lpstr>
      <vt:lpstr> Ordering materials, supplies, and services  </vt:lpstr>
      <vt:lpstr> Ordering materials, supplies, and services  </vt:lpstr>
      <vt:lpstr> Ordering materials, supplies, and services  </vt:lpstr>
      <vt:lpstr> Ordering materials, supplies, and services  </vt:lpstr>
      <vt:lpstr> Ordering materials, supplies, and services  </vt:lpstr>
      <vt:lpstr> Ordering materials, supplies, and services  </vt:lpstr>
      <vt:lpstr>Ordering Threats</vt:lpstr>
      <vt:lpstr>Ordering Threats</vt:lpstr>
      <vt:lpstr>Ordering Controls</vt:lpstr>
      <vt:lpstr>Ordering Controls (cont’d)</vt:lpstr>
      <vt:lpstr>RECEIVING AND STORING GOODS</vt:lpstr>
      <vt:lpstr>PARTIAL ORGANIZATION CHART FOR UNITS INVOLVED IN EXPENDITURE CYCLE</vt:lpstr>
      <vt:lpstr>RECEIVING AND STORING GOODS</vt:lpstr>
      <vt:lpstr>RECEIVING AND STORING GOODS</vt:lpstr>
      <vt:lpstr>RECEIVING AND STORING GOODS</vt:lpstr>
      <vt:lpstr>RECEIVING AND STORING GOODS</vt:lpstr>
      <vt:lpstr>Receiving Threats</vt:lpstr>
      <vt:lpstr>Receiving Controls</vt:lpstr>
      <vt:lpstr>Invoice Processing: Approving supplier invoices</vt:lpstr>
      <vt:lpstr>PARTIAL ORGANIZATION CHART FOR UNITS INVOLVED IN EXPENDITURE CYCLE</vt:lpstr>
      <vt:lpstr>Invoice Processing</vt:lpstr>
      <vt:lpstr>Invoice Processing</vt:lpstr>
      <vt:lpstr>Invoice Processing</vt:lpstr>
      <vt:lpstr>Approving Invoices Threats</vt:lpstr>
      <vt:lpstr>Approving Invoices Controls</vt:lpstr>
      <vt:lpstr>Cash Disbursement Threats</vt:lpstr>
      <vt:lpstr>PARTIAL ORGANIZATION CHART FOR UNITS INVOLVED IN EXPENDITURE CYCLE</vt:lpstr>
      <vt:lpstr>Cash Disbursement Threats</vt:lpstr>
      <vt:lpstr>Cash Disbursement Threats</vt:lpstr>
      <vt:lpstr>Cash Disbursement Controls</vt:lpstr>
      <vt:lpstr>Cash Disbursement Controls</vt:lpstr>
      <vt:lpstr>Cash Disbursement Controls</vt:lpstr>
    </vt:vector>
  </TitlesOfParts>
  <Company>University of Central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Hornik</dc:creator>
  <cp:lastModifiedBy>User</cp:lastModifiedBy>
  <cp:revision>213</cp:revision>
  <dcterms:created xsi:type="dcterms:W3CDTF">2010-11-20T16:39:17Z</dcterms:created>
  <dcterms:modified xsi:type="dcterms:W3CDTF">2012-02-10T23:44:22Z</dcterms:modified>
</cp:coreProperties>
</file>