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7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Layouts/slideLayout7.xml" ContentType="application/vnd.openxmlformats-officedocument.presentationml.slideLayout+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Layouts/slideLayout3.xml" ContentType="application/vnd.openxmlformats-officedocument.presentationml.slideLayout+xml"/>
  <Default Extension="emf" ContentType="image/x-emf"/>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2.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handoutMasters/handoutMaster1.xml" ContentType="application/vnd.openxmlformats-officedocument.presentationml.handoutMaster+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980" r:id="rId1"/>
  </p:sldMasterIdLst>
  <p:notesMasterIdLst>
    <p:notesMasterId r:id="rId76"/>
  </p:notesMasterIdLst>
  <p:handoutMasterIdLst>
    <p:handoutMasterId r:id="rId77"/>
  </p:handoutMasterIdLst>
  <p:sldIdLst>
    <p:sldId id="377" r:id="rId2"/>
    <p:sldId id="279" r:id="rId3"/>
    <p:sldId id="379" r:id="rId4"/>
    <p:sldId id="378" r:id="rId5"/>
    <p:sldId id="282" r:id="rId6"/>
    <p:sldId id="284" r:id="rId7"/>
    <p:sldId id="285" r:id="rId8"/>
    <p:sldId id="287" r:id="rId9"/>
    <p:sldId id="288" r:id="rId10"/>
    <p:sldId id="289" r:id="rId11"/>
    <p:sldId id="290" r:id="rId12"/>
    <p:sldId id="291" r:id="rId13"/>
    <p:sldId id="292" r:id="rId14"/>
    <p:sldId id="293" r:id="rId15"/>
    <p:sldId id="295" r:id="rId16"/>
    <p:sldId id="296" r:id="rId17"/>
    <p:sldId id="297" r:id="rId18"/>
    <p:sldId id="298" r:id="rId19"/>
    <p:sldId id="299" r:id="rId20"/>
    <p:sldId id="301" r:id="rId21"/>
    <p:sldId id="305" r:id="rId22"/>
    <p:sldId id="307" r:id="rId23"/>
    <p:sldId id="311" r:id="rId24"/>
    <p:sldId id="313" r:id="rId25"/>
    <p:sldId id="314" r:id="rId26"/>
    <p:sldId id="315" r:id="rId27"/>
    <p:sldId id="316" r:id="rId28"/>
    <p:sldId id="317" r:id="rId29"/>
    <p:sldId id="318" r:id="rId30"/>
    <p:sldId id="319" r:id="rId31"/>
    <p:sldId id="320" r:id="rId32"/>
    <p:sldId id="321" r:id="rId33"/>
    <p:sldId id="324" r:id="rId34"/>
    <p:sldId id="325" r:id="rId35"/>
    <p:sldId id="326" r:id="rId36"/>
    <p:sldId id="327" r:id="rId37"/>
    <p:sldId id="328" r:id="rId38"/>
    <p:sldId id="330" r:id="rId39"/>
    <p:sldId id="331" r:id="rId40"/>
    <p:sldId id="332" r:id="rId41"/>
    <p:sldId id="334" r:id="rId42"/>
    <p:sldId id="335" r:id="rId43"/>
    <p:sldId id="338" r:id="rId44"/>
    <p:sldId id="340" r:id="rId45"/>
    <p:sldId id="342" r:id="rId46"/>
    <p:sldId id="343" r:id="rId47"/>
    <p:sldId id="344" r:id="rId48"/>
    <p:sldId id="347" r:id="rId49"/>
    <p:sldId id="348" r:id="rId50"/>
    <p:sldId id="350" r:id="rId51"/>
    <p:sldId id="351" r:id="rId52"/>
    <p:sldId id="352" r:id="rId53"/>
    <p:sldId id="353" r:id="rId54"/>
    <p:sldId id="354" r:id="rId55"/>
    <p:sldId id="355" r:id="rId56"/>
    <p:sldId id="356" r:id="rId57"/>
    <p:sldId id="357" r:id="rId58"/>
    <p:sldId id="358" r:id="rId59"/>
    <p:sldId id="359" r:id="rId60"/>
    <p:sldId id="360" r:id="rId61"/>
    <p:sldId id="361" r:id="rId62"/>
    <p:sldId id="362" r:id="rId63"/>
    <p:sldId id="363" r:id="rId64"/>
    <p:sldId id="364" r:id="rId65"/>
    <p:sldId id="365" r:id="rId66"/>
    <p:sldId id="366" r:id="rId67"/>
    <p:sldId id="367" r:id="rId68"/>
    <p:sldId id="368" r:id="rId69"/>
    <p:sldId id="369" r:id="rId70"/>
    <p:sldId id="370" r:id="rId71"/>
    <p:sldId id="371" r:id="rId72"/>
    <p:sldId id="372" r:id="rId73"/>
    <p:sldId id="373" r:id="rId74"/>
    <p:sldId id="374" r:id="rId75"/>
  </p:sldIdLst>
  <p:sldSz cx="9144000" cy="6858000" type="screen4x3"/>
  <p:notesSz cx="6858000" cy="9144000"/>
  <p:defaultTextStyle>
    <a:defPPr>
      <a:defRPr lang="en-US"/>
    </a:defPPr>
    <a:lvl1pPr algn="r" defTabSz="457200" rtl="1" fontAlgn="base">
      <a:spcBef>
        <a:spcPct val="0"/>
      </a:spcBef>
      <a:spcAft>
        <a:spcPct val="0"/>
      </a:spcAft>
      <a:defRPr kern="1200">
        <a:solidFill>
          <a:schemeClr val="tx1"/>
        </a:solidFill>
        <a:latin typeface="Arial" charset="0"/>
        <a:ea typeface="+mn-ea"/>
        <a:cs typeface="Arial" charset="0"/>
      </a:defRPr>
    </a:lvl1pPr>
    <a:lvl2pPr marL="457200" algn="r" defTabSz="457200" rtl="1" fontAlgn="base">
      <a:spcBef>
        <a:spcPct val="0"/>
      </a:spcBef>
      <a:spcAft>
        <a:spcPct val="0"/>
      </a:spcAft>
      <a:defRPr kern="1200">
        <a:solidFill>
          <a:schemeClr val="tx1"/>
        </a:solidFill>
        <a:latin typeface="Arial" charset="0"/>
        <a:ea typeface="+mn-ea"/>
        <a:cs typeface="Arial" charset="0"/>
      </a:defRPr>
    </a:lvl2pPr>
    <a:lvl3pPr marL="914400" algn="r" defTabSz="457200" rtl="1" fontAlgn="base">
      <a:spcBef>
        <a:spcPct val="0"/>
      </a:spcBef>
      <a:spcAft>
        <a:spcPct val="0"/>
      </a:spcAft>
      <a:defRPr kern="1200">
        <a:solidFill>
          <a:schemeClr val="tx1"/>
        </a:solidFill>
        <a:latin typeface="Arial" charset="0"/>
        <a:ea typeface="+mn-ea"/>
        <a:cs typeface="Arial" charset="0"/>
      </a:defRPr>
    </a:lvl3pPr>
    <a:lvl4pPr marL="1371600" algn="r" defTabSz="457200" rtl="1" fontAlgn="base">
      <a:spcBef>
        <a:spcPct val="0"/>
      </a:spcBef>
      <a:spcAft>
        <a:spcPct val="0"/>
      </a:spcAft>
      <a:defRPr kern="1200">
        <a:solidFill>
          <a:schemeClr val="tx1"/>
        </a:solidFill>
        <a:latin typeface="Arial" charset="0"/>
        <a:ea typeface="+mn-ea"/>
        <a:cs typeface="Arial" charset="0"/>
      </a:defRPr>
    </a:lvl4pPr>
    <a:lvl5pPr marL="1828800" algn="r" defTabSz="457200" rtl="1" fontAlgn="base">
      <a:spcBef>
        <a:spcPct val="0"/>
      </a:spcBef>
      <a:spcAft>
        <a:spcPct val="0"/>
      </a:spcAft>
      <a:defRPr kern="1200">
        <a:solidFill>
          <a:schemeClr val="tx1"/>
        </a:solidFill>
        <a:latin typeface="Arial" charset="0"/>
        <a:ea typeface="+mn-ea"/>
        <a:cs typeface="Arial" charset="0"/>
      </a:defRPr>
    </a:lvl5pPr>
    <a:lvl6pPr marL="2286000" algn="r" defTabSz="914400" rtl="1" eaLnBrk="1" latinLnBrk="0" hangingPunct="1">
      <a:defRPr kern="1200">
        <a:solidFill>
          <a:schemeClr val="tx1"/>
        </a:solidFill>
        <a:latin typeface="Arial" charset="0"/>
        <a:ea typeface="+mn-ea"/>
        <a:cs typeface="Arial" charset="0"/>
      </a:defRPr>
    </a:lvl6pPr>
    <a:lvl7pPr marL="2743200" algn="r" defTabSz="914400" rtl="1" eaLnBrk="1" latinLnBrk="0" hangingPunct="1">
      <a:defRPr kern="1200">
        <a:solidFill>
          <a:schemeClr val="tx1"/>
        </a:solidFill>
        <a:latin typeface="Arial" charset="0"/>
        <a:ea typeface="+mn-ea"/>
        <a:cs typeface="Arial" charset="0"/>
      </a:defRPr>
    </a:lvl7pPr>
    <a:lvl8pPr marL="3200400" algn="r" defTabSz="914400" rtl="1" eaLnBrk="1" latinLnBrk="0" hangingPunct="1">
      <a:defRPr kern="1200">
        <a:solidFill>
          <a:schemeClr val="tx1"/>
        </a:solidFill>
        <a:latin typeface="Arial" charset="0"/>
        <a:ea typeface="+mn-ea"/>
        <a:cs typeface="Arial" charset="0"/>
      </a:defRPr>
    </a:lvl8pPr>
    <a:lvl9pPr marL="3657600" algn="r" defTabSz="914400" rtl="1" eaLnBrk="1" latinLnBrk="0" hangingPunct="1">
      <a:defRPr kern="1200">
        <a:solidFill>
          <a:schemeClr val="tx1"/>
        </a:solidFill>
        <a:latin typeface="Arial" charset="0"/>
        <a:ea typeface="+mn-ea"/>
        <a:cs typeface="Arial"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teven Hornik" initials="" lastIdx="4"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2" autoAdjust="0"/>
    <p:restoredTop sz="94606" autoAdjust="0"/>
  </p:normalViewPr>
  <p:slideViewPr>
    <p:cSldViewPr snapToGrid="0" snapToObjects="1">
      <p:cViewPr varScale="1">
        <p:scale>
          <a:sx n="80" d="100"/>
          <a:sy n="80" d="100"/>
        </p:scale>
        <p:origin x="-864"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75" d="100"/>
        <a:sy n="75" d="100"/>
      </p:scale>
      <p:origin x="0" y="0"/>
    </p:cViewPr>
  </p:sorterViewPr>
  <p:notesViewPr>
    <p:cSldViewPr snapToGrid="0" snapToObjects="1">
      <p:cViewPr varScale="1">
        <p:scale>
          <a:sx n="83" d="100"/>
          <a:sy n="83" d="100"/>
        </p:scale>
        <p:origin x="-3008" y="-120"/>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notesMaster" Target="notesMasters/notesMaster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commentAuthors" Target="commentAuthors.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B3D68F2D-6E78-4F96-A1E2-EADDB2F4DCAE}" type="datetimeFigureOut">
              <a:rPr lang="en-US"/>
              <a:pPr>
                <a:defRPr/>
              </a:pPr>
              <a:t>4/30/2012</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defRPr>
            </a:lvl1pPr>
          </a:lstStyle>
          <a:p>
            <a:pPr>
              <a:defRPr/>
            </a:pPr>
            <a:fld id="{5570573C-9111-4526-8787-568BE0077C2F}" type="slidenum">
              <a:rPr lang="ar-SA"/>
              <a:pPr>
                <a:defRPr/>
              </a:pPr>
              <a:t>‹#›</a:t>
            </a:fld>
            <a:endParaRPr lang="en-US"/>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rtl="0"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rtl="0" fontAlgn="auto">
              <a:spcBef>
                <a:spcPts val="0"/>
              </a:spcBef>
              <a:spcAft>
                <a:spcPts val="0"/>
              </a:spcAft>
              <a:defRPr sz="1200">
                <a:latin typeface="+mn-lt"/>
                <a:cs typeface="+mn-cs"/>
              </a:defRPr>
            </a:lvl1pPr>
          </a:lstStyle>
          <a:p>
            <a:pPr>
              <a:defRPr/>
            </a:pPr>
            <a:fld id="{73886F3D-7D8F-43BA-95EC-488958C3ABB5}" type="datetimeFigureOut">
              <a:rPr lang="en-US"/>
              <a:pPr>
                <a:defRPr/>
              </a:pPr>
              <a:t>4/30/2012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rtl="0">
              <a:defRPr sz="1200">
                <a:latin typeface="Calibri" pitchFamily="34" charset="0"/>
              </a:defRPr>
            </a:lvl1pPr>
          </a:lstStyle>
          <a:p>
            <a:pPr>
              <a:defRPr/>
            </a:pPr>
            <a:fld id="{92BBABA7-CAAB-488B-A42B-E75F18266AF8}" type="slidenum">
              <a:rPr lang="ar-SA"/>
              <a:pPr>
                <a:defRPr/>
              </a:pPr>
              <a:t>‹#›</a:t>
            </a:fld>
            <a:endParaRPr lang="en-US"/>
          </a:p>
        </p:txBody>
      </p:sp>
    </p:spTree>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mn-ea"/>
        <a:cs typeface="+mn-cs"/>
      </a:defRPr>
    </a:lvl1pPr>
    <a:lvl2pPr marL="457200" algn="l" defTabSz="457200" rtl="0" eaLnBrk="0" fontAlgn="base" hangingPunct="0">
      <a:spcBef>
        <a:spcPct val="30000"/>
      </a:spcBef>
      <a:spcAft>
        <a:spcPct val="0"/>
      </a:spcAft>
      <a:defRPr sz="1200" kern="1200">
        <a:solidFill>
          <a:schemeClr val="tx1"/>
        </a:solidFill>
        <a:latin typeface="+mn-lt"/>
        <a:ea typeface="+mn-ea"/>
        <a:cs typeface="+mn-cs"/>
      </a:defRPr>
    </a:lvl2pPr>
    <a:lvl3pPr marL="914400" algn="l" defTabSz="457200" rtl="0" eaLnBrk="0" fontAlgn="base" hangingPunct="0">
      <a:spcBef>
        <a:spcPct val="30000"/>
      </a:spcBef>
      <a:spcAft>
        <a:spcPct val="0"/>
      </a:spcAft>
      <a:defRPr sz="1200" kern="1200">
        <a:solidFill>
          <a:schemeClr val="tx1"/>
        </a:solidFill>
        <a:latin typeface="+mn-lt"/>
        <a:ea typeface="+mn-ea"/>
        <a:cs typeface="+mn-cs"/>
      </a:defRPr>
    </a:lvl3pPr>
    <a:lvl4pPr marL="1371600" algn="l" defTabSz="457200" rtl="0" eaLnBrk="0" fontAlgn="base" hangingPunct="0">
      <a:spcBef>
        <a:spcPct val="30000"/>
      </a:spcBef>
      <a:spcAft>
        <a:spcPct val="0"/>
      </a:spcAft>
      <a:defRPr sz="1200" kern="1200">
        <a:solidFill>
          <a:schemeClr val="tx1"/>
        </a:solidFill>
        <a:latin typeface="+mn-lt"/>
        <a:ea typeface="+mn-ea"/>
        <a:cs typeface="+mn-cs"/>
      </a:defRPr>
    </a:lvl4pPr>
    <a:lvl5pPr marL="1828800" algn="l" defTabSz="457200" rtl="0" eaLnBrk="0" fontAlgn="base" hangingPunct="0">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157319"/>
            <a:ext cx="8915400" cy="877824"/>
          </a:xfrm>
        </p:spPr>
        <p:txBody>
          <a:bodyPr/>
          <a:lstStyle/>
          <a:p>
            <a:r>
              <a:rPr lang="en-US" smtClean="0"/>
              <a:t>Click to edit Master title style</a:t>
            </a:r>
            <a:endParaRPr/>
          </a:p>
        </p:txBody>
      </p:sp>
      <p:sp>
        <p:nvSpPr>
          <p:cNvPr id="3" name="Subtitle 2"/>
          <p:cNvSpPr>
            <a:spLocks noGrp="1"/>
          </p:cNvSpPr>
          <p:nvPr>
            <p:ph type="subTitle" idx="1"/>
          </p:nvPr>
        </p:nvSpPr>
        <p:spPr>
          <a:xfrm>
            <a:off x="914400" y="3034553"/>
            <a:ext cx="8001000" cy="3823447"/>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fontAlgn="auto">
              <a:spcBef>
                <a:spcPts val="0"/>
              </a:spcBef>
              <a:spcAft>
                <a:spcPts val="0"/>
              </a:spcAft>
              <a:defRPr>
                <a:latin typeface="+mn-lt"/>
                <a:cs typeface="+mn-cs"/>
              </a:defRPr>
            </a:lvl1pPr>
          </a:lstStyle>
          <a:p>
            <a:pPr>
              <a:defRPr/>
            </a:pPr>
            <a:fld id="{0165AEE2-BDA1-4264-B0E8-530D5903E39B}" type="datetime1">
              <a:rPr lang="en-US"/>
              <a:pPr>
                <a:defRPr/>
              </a:pPr>
              <a:t>4/30/2012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B3CE75DA-CE42-4097-A899-826B22E87661}" type="slidenum">
              <a:rPr lang="ar-SA"/>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3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6601968"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7" name="Picture Placeholder 8"/>
          <p:cNvSpPr>
            <a:spLocks noGrp="1"/>
          </p:cNvSpPr>
          <p:nvPr>
            <p:ph type="pic" sz="quarter" idx="14"/>
          </p:nvPr>
        </p:nvSpPr>
        <p:spPr>
          <a:xfrm>
            <a:off x="7543800" y="1129553"/>
            <a:ext cx="1371600" cy="1481328"/>
          </a:xfrm>
        </p:spPr>
        <p:txBody>
          <a:bodyPr rtlCol="0">
            <a:normAutofit/>
          </a:bodyPr>
          <a:lstStyle>
            <a:lvl1pPr marL="0" indent="0">
              <a:buNone/>
              <a:defRPr sz="1800"/>
            </a:lvl1pPr>
          </a:lstStyle>
          <a:p>
            <a:pPr lvl="0"/>
            <a:r>
              <a:rPr lang="en-US" noProof="0" smtClean="0"/>
              <a:t>Click icon to add picture</a:t>
            </a:r>
            <a:endParaRPr noProof="0"/>
          </a:p>
        </p:txBody>
      </p:sp>
      <p:sp>
        <p:nvSpPr>
          <p:cNvPr id="8" name="Picture Placeholder 8"/>
          <p:cNvSpPr>
            <a:spLocks noGrp="1"/>
          </p:cNvSpPr>
          <p:nvPr>
            <p:ph type="pic" sz="quarter" idx="15"/>
          </p:nvPr>
        </p:nvSpPr>
        <p:spPr>
          <a:xfrm>
            <a:off x="7543800" y="2629169"/>
            <a:ext cx="1371600" cy="1481328"/>
          </a:xfrm>
        </p:spPr>
        <p:txBody>
          <a:bodyPr rtlCol="0">
            <a:normAutofit/>
          </a:bodyPr>
          <a:lstStyle>
            <a:lvl1pPr marL="0" indent="0">
              <a:buNone/>
              <a:defRPr sz="1800"/>
            </a:lvl1pPr>
          </a:lstStyle>
          <a:p>
            <a:pPr lvl="0"/>
            <a:r>
              <a:rPr lang="en-US" noProof="0" smtClean="0"/>
              <a:t>Click icon to add picture</a:t>
            </a:r>
            <a:endParaRPr noProof="0"/>
          </a:p>
        </p:txBody>
      </p:sp>
      <p:sp>
        <p:nvSpPr>
          <p:cNvPr id="10" name="Date Placeholder 3"/>
          <p:cNvSpPr>
            <a:spLocks noGrp="1"/>
          </p:cNvSpPr>
          <p:nvPr>
            <p:ph type="dt" sz="half" idx="16"/>
          </p:nvPr>
        </p:nvSpPr>
        <p:spPr>
          <a:xfrm>
            <a:off x="6580188" y="188913"/>
            <a:ext cx="2133600" cy="365125"/>
          </a:xfrm>
          <a:prstGeom prst="rect">
            <a:avLst/>
          </a:prstGeom>
        </p:spPr>
        <p:txBody>
          <a:bodyPr/>
          <a:lstStyle>
            <a:lvl1pPr algn="l" rtl="0" fontAlgn="auto">
              <a:spcBef>
                <a:spcPts val="0"/>
              </a:spcBef>
              <a:spcAft>
                <a:spcPts val="0"/>
              </a:spcAft>
              <a:defRPr>
                <a:latin typeface="+mn-lt"/>
                <a:cs typeface="+mn-cs"/>
              </a:defRPr>
            </a:lvl1pPr>
          </a:lstStyle>
          <a:p>
            <a:pPr>
              <a:defRPr/>
            </a:pPr>
            <a:fld id="{196F663E-5ED1-47B2-8DFB-BADDA486BF96}" type="datetimeFigureOut">
              <a:rPr lang="en-US"/>
              <a:pPr>
                <a:defRPr/>
              </a:pPr>
              <a:t>4/30/2012</a:t>
            </a:fld>
            <a:endParaRPr lang="en-US"/>
          </a:p>
        </p:txBody>
      </p:sp>
      <p:sp>
        <p:nvSpPr>
          <p:cNvPr id="11" name="Footer Placeholder 4"/>
          <p:cNvSpPr>
            <a:spLocks noGrp="1"/>
          </p:cNvSpPr>
          <p:nvPr>
            <p:ph type="ftr" sz="quarter" idx="17"/>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580188" y="188913"/>
            <a:ext cx="2133600" cy="365125"/>
          </a:xfrm>
          <a:prstGeom prst="rect">
            <a:avLst/>
          </a:prstGeom>
        </p:spPr>
        <p:txBody>
          <a:bodyPr vert="horz" wrap="square" lIns="91440" tIns="45720" rIns="91440" bIns="45720" numCol="1" anchor="t" anchorCtr="0" compatLnSpc="1">
            <a:prstTxWarp prst="textNoShape">
              <a:avLst/>
            </a:prstTxWarp>
          </a:bodyPr>
          <a:lstStyle>
            <a:lvl1pPr algn="l" rtl="0">
              <a:defRPr>
                <a:latin typeface="Century Gothic" pitchFamily="34" charset="0"/>
              </a:defRPr>
            </a:lvl1pPr>
          </a:lstStyle>
          <a:p>
            <a:pPr>
              <a:defRPr/>
            </a:pPr>
            <a:fld id="{9A9699E0-88F7-4CC2-A740-C7DF819902FE}" type="datetime1">
              <a:rPr lang="ar-SA"/>
              <a:pPr>
                <a:defRPr/>
              </a:pPr>
              <a:t>09/06/1433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597430D3-C1D5-4B00-8BD2-AB177F51F13A}" type="slidenum">
              <a:rPr lang="ar-SA"/>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87553" y="1129554"/>
            <a:ext cx="914400" cy="5533278"/>
          </a:xfrm>
        </p:spPr>
        <p:txBody>
          <a:bodyPr vert="eaVert" lIns="274320" tIns="685800" bIns="685800"/>
          <a:lstStyle/>
          <a:p>
            <a:r>
              <a:rPr lang="en-US" smtClean="0"/>
              <a:t>Click to edit Master title style</a:t>
            </a:r>
            <a:endParaRPr/>
          </a:p>
        </p:txBody>
      </p:sp>
      <p:sp>
        <p:nvSpPr>
          <p:cNvPr id="3" name="Vertical Text Placeholder 2"/>
          <p:cNvSpPr>
            <a:spLocks noGrp="1"/>
          </p:cNvSpPr>
          <p:nvPr>
            <p:ph type="body" orient="vert" idx="1"/>
          </p:nvPr>
        </p:nvSpPr>
        <p:spPr>
          <a:xfrm>
            <a:off x="1117600" y="1734671"/>
            <a:ext cx="6426200" cy="454230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Date Placeholder 3"/>
          <p:cNvSpPr>
            <a:spLocks noGrp="1"/>
          </p:cNvSpPr>
          <p:nvPr>
            <p:ph type="dt" sz="half" idx="10"/>
          </p:nvPr>
        </p:nvSpPr>
        <p:spPr>
          <a:xfrm>
            <a:off x="6580188" y="188913"/>
            <a:ext cx="2133600" cy="365125"/>
          </a:xfrm>
          <a:prstGeom prst="rect">
            <a:avLst/>
          </a:prstGeom>
        </p:spPr>
        <p:txBody>
          <a:bodyPr vert="horz" wrap="square" lIns="91440" tIns="45720" rIns="91440" bIns="45720" numCol="1" anchor="t" anchorCtr="0" compatLnSpc="1">
            <a:prstTxWarp prst="textNoShape">
              <a:avLst/>
            </a:prstTxWarp>
          </a:bodyPr>
          <a:lstStyle>
            <a:lvl1pPr algn="l" rtl="0">
              <a:defRPr>
                <a:latin typeface="Century Gothic" pitchFamily="34" charset="0"/>
              </a:defRPr>
            </a:lvl1pPr>
          </a:lstStyle>
          <a:p>
            <a:pPr>
              <a:defRPr/>
            </a:pPr>
            <a:fld id="{5CDC53D3-5C03-47AD-A0BC-7DA9EF729E75}" type="datetime1">
              <a:rPr lang="ar-SA"/>
              <a:pPr>
                <a:defRPr/>
              </a:pPr>
              <a:t>09/06/1433</a:t>
            </a:fld>
            <a:endParaRPr lang="en-US"/>
          </a:p>
        </p:txBody>
      </p:sp>
      <p:sp>
        <p:nvSpPr>
          <p:cNvPr id="5" name="Footer Placeholder 4"/>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6" name="Slide Number Placeholder 5"/>
          <p:cNvSpPr>
            <a:spLocks noGrp="1"/>
          </p:cNvSpPr>
          <p:nvPr>
            <p:ph type="sldNum" sz="quarter" idx="12"/>
          </p:nvPr>
        </p:nvSpPr>
        <p:spPr/>
        <p:txBody>
          <a:bodyPr/>
          <a:lstStyle>
            <a:lvl1pPr>
              <a:defRPr/>
            </a:lvl1pPr>
          </a:lstStyle>
          <a:p>
            <a:pPr>
              <a:defRPr/>
            </a:pPr>
            <a:fld id="{6333BCDD-E866-41FA-A4F2-43F35AB1563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Footer Placeholder 4"/>
          <p:cNvSpPr>
            <a:spLocks noGrp="1"/>
          </p:cNvSpPr>
          <p:nvPr>
            <p:ph type="ftr" sz="quarter" idx="10"/>
          </p:nvPr>
        </p:nvSpPr>
        <p:spPr/>
        <p:txBody>
          <a:bodyPr/>
          <a:lstStyle>
            <a:lvl1pPr>
              <a:defRPr/>
            </a:lvl1pPr>
          </a:lstStyle>
          <a:p>
            <a:pPr>
              <a:defRPr/>
            </a:pPr>
            <a:r>
              <a:rPr lang="en-US"/>
              <a:t>Copyright 2012 © Pearson Education, Inc. publishing as Prentice Hall</a:t>
            </a:r>
          </a:p>
        </p:txBody>
      </p:sp>
      <p:sp>
        <p:nvSpPr>
          <p:cNvPr id="5" name="Slide Number Placeholder 5"/>
          <p:cNvSpPr>
            <a:spLocks noGrp="1"/>
          </p:cNvSpPr>
          <p:nvPr>
            <p:ph type="sldNum" sz="quarter" idx="11"/>
          </p:nvPr>
        </p:nvSpPr>
        <p:spPr/>
        <p:txBody>
          <a:bodyPr/>
          <a:lstStyle>
            <a:lvl1pPr>
              <a:defRPr/>
            </a:lvl1pPr>
          </a:lstStyle>
          <a:p>
            <a:pPr>
              <a:defRPr/>
            </a:pPr>
            <a:r>
              <a:rPr lang="en-US"/>
              <a:t>16-</a:t>
            </a:r>
            <a:fld id="{5350AAE2-AB2D-41CF-AB18-CB00A290059A}" type="slidenum">
              <a:rPr lang="ar-SA"/>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3200399"/>
            <a:ext cx="8915400" cy="2286000"/>
          </a:xfrm>
          <a:solidFill>
            <a:schemeClr val="tx2"/>
          </a:solidFill>
        </p:spPr>
        <p:txBody>
          <a:bodyPr rtlCol="0" anchor="b">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Text Placeholder 2"/>
          <p:cNvSpPr>
            <a:spLocks noGrp="1"/>
          </p:cNvSpPr>
          <p:nvPr>
            <p:ph type="body" idx="1"/>
          </p:nvPr>
        </p:nvSpPr>
        <p:spPr>
          <a:xfrm>
            <a:off x="914400" y="5484607"/>
            <a:ext cx="8001000" cy="777240"/>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91440" rIns="274320" bIns="91440" rtlCol="0" anchor="ctr">
            <a:normAutofit/>
          </a:bodyPr>
          <a:lstStyle>
            <a:lvl1pPr marL="0" indent="0" algn="l" defTabSz="914400" rtl="0" eaLnBrk="1" latinLnBrk="0" hangingPunct="1">
              <a:spcBef>
                <a:spcPts val="3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80188" y="188913"/>
            <a:ext cx="2133600" cy="365125"/>
          </a:xfrm>
          <a:prstGeom prst="rect">
            <a:avLst/>
          </a:prstGeom>
        </p:spPr>
        <p:txBody>
          <a:bodyPr/>
          <a:lstStyle>
            <a:lvl1pPr algn="l" rtl="0" fontAlgn="auto">
              <a:spcBef>
                <a:spcPts val="0"/>
              </a:spcBef>
              <a:spcAft>
                <a:spcPts val="0"/>
              </a:spcAft>
              <a:defRPr>
                <a:latin typeface="+mn-lt"/>
                <a:cs typeface="+mn-cs"/>
              </a:defRPr>
            </a:lvl1pPr>
          </a:lstStyle>
          <a:p>
            <a:pPr>
              <a:defRPr/>
            </a:pPr>
            <a:fld id="{369B270A-F613-4D94-87C9-326C64AB7A51}" type="datetime1">
              <a:rPr lang="en-US"/>
              <a:pPr>
                <a:defRPr/>
              </a:pPr>
              <a:t>4/30/2012</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F0E06233-8B82-4E50-AFA1-8729B07EA0F7}" type="slidenum">
              <a:rPr lang="ar-SA"/>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117600"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5147534" y="2595563"/>
            <a:ext cx="3566160" cy="3681412"/>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Footer Placeholder 5"/>
          <p:cNvSpPr>
            <a:spLocks noGrp="1"/>
          </p:cNvSpPr>
          <p:nvPr>
            <p:ph type="ftr" sz="quarter" idx="10"/>
          </p:nvPr>
        </p:nvSpPr>
        <p:spPr/>
        <p:txBody>
          <a:bodyPr/>
          <a:lstStyle>
            <a:lvl1pPr>
              <a:defRPr/>
            </a:lvl1pPr>
          </a:lstStyle>
          <a:p>
            <a:pPr>
              <a:defRPr/>
            </a:pPr>
            <a:r>
              <a:rPr lang="en-US"/>
              <a:t>Copyright 2012 Pearson Education, Inc. publishing as Prentice Hall</a:t>
            </a:r>
          </a:p>
        </p:txBody>
      </p:sp>
      <p:sp>
        <p:nvSpPr>
          <p:cNvPr id="6" name="Slide Number Placeholder 6"/>
          <p:cNvSpPr>
            <a:spLocks noGrp="1"/>
          </p:cNvSpPr>
          <p:nvPr>
            <p:ph type="sldNum" sz="quarter" idx="11"/>
          </p:nvPr>
        </p:nvSpPr>
        <p:spPr/>
        <p:txBody>
          <a:bodyPr/>
          <a:lstStyle>
            <a:lvl1pPr>
              <a:defRPr/>
            </a:lvl1pPr>
          </a:lstStyle>
          <a:p>
            <a:pPr>
              <a:defRPr/>
            </a:pPr>
            <a:fld id="{6BDBAF31-279C-4903-9802-889526C274C2}" type="slidenum">
              <a:rPr lang="ar-SA"/>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80188" y="188913"/>
            <a:ext cx="2133600" cy="365125"/>
          </a:xfrm>
          <a:prstGeom prst="rect">
            <a:avLst/>
          </a:prstGeom>
        </p:spPr>
        <p:txBody>
          <a:bodyPr vert="horz" wrap="square" lIns="91440" tIns="45720" rIns="91440" bIns="45720" numCol="1" anchor="t" anchorCtr="0" compatLnSpc="1">
            <a:prstTxWarp prst="textNoShape">
              <a:avLst/>
            </a:prstTxWarp>
          </a:bodyPr>
          <a:lstStyle>
            <a:lvl1pPr algn="l" rtl="0">
              <a:defRPr>
                <a:latin typeface="Century Gothic" pitchFamily="34" charset="0"/>
              </a:defRPr>
            </a:lvl1pPr>
          </a:lstStyle>
          <a:p>
            <a:pPr>
              <a:defRPr/>
            </a:pPr>
            <a:fld id="{4D15B872-61CA-4CEE-BAAB-D77677177C38}" type="datetime1">
              <a:rPr lang="ar-SA"/>
              <a:pPr>
                <a:defRPr/>
              </a:pPr>
              <a:t>09/06/1433</a:t>
            </a:fld>
            <a:endParaRPr lang="en-US"/>
          </a:p>
        </p:txBody>
      </p:sp>
      <p:sp>
        <p:nvSpPr>
          <p:cNvPr id="3" name="Footer Placeholder 2"/>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4" name="Slide Number Placeholder 3"/>
          <p:cNvSpPr>
            <a:spLocks noGrp="1"/>
          </p:cNvSpPr>
          <p:nvPr>
            <p:ph type="sldNum" sz="quarter" idx="12"/>
          </p:nvPr>
        </p:nvSpPr>
        <p:spPr/>
        <p:txBody>
          <a:bodyPr/>
          <a:lstStyle>
            <a:lvl1pPr>
              <a:defRPr/>
            </a:lvl1pPr>
          </a:lstStyle>
          <a:p>
            <a:pPr>
              <a:defRPr/>
            </a:pPr>
            <a:fld id="{2847D7BD-58F6-42E4-A130-4B25F024276E}" type="slidenum">
              <a:rPr lang="ar-SA"/>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Content Placeholder 2"/>
          <p:cNvSpPr>
            <a:spLocks noGrp="1"/>
          </p:cNvSpPr>
          <p:nvPr>
            <p:ph idx="1"/>
          </p:nvPr>
        </p:nvSpPr>
        <p:spPr>
          <a:xfrm>
            <a:off x="5147534" y="2590800"/>
            <a:ext cx="3566160" cy="3686175"/>
          </a:xfrm>
        </p:spPr>
        <p:txBody>
          <a:bodyPr/>
          <a:lstStyle>
            <a:lvl1pPr>
              <a:defRPr sz="1800"/>
            </a:lvl1pPr>
            <a:lvl2pPr>
              <a:defRPr sz="1800"/>
            </a:lvl2pPr>
            <a:lvl3pPr>
              <a:defRPr sz="18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Text Placeholder 3"/>
          <p:cNvSpPr>
            <a:spLocks noGrp="1"/>
          </p:cNvSpPr>
          <p:nvPr>
            <p:ph type="body" sz="half" idx="2"/>
          </p:nvPr>
        </p:nvSpPr>
        <p:spPr>
          <a:xfrm>
            <a:off x="900952" y="2039111"/>
            <a:ext cx="356616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lgn="l" defTabSz="914400" rtl="0" eaLnBrk="1" latinLnBrk="0" hangingPunct="1">
              <a:spcBef>
                <a:spcPts val="2000"/>
              </a:spcBef>
              <a:buClr>
                <a:schemeClr val="accent1"/>
              </a:buClr>
              <a:buFont typeface="Wingdings 2" pitchFamily="18" charset="2"/>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vert="horz" wrap="square" lIns="91440" tIns="45720" rIns="91440" bIns="45720" numCol="1" anchor="t" anchorCtr="0" compatLnSpc="1">
            <a:prstTxWarp prst="textNoShape">
              <a:avLst/>
            </a:prstTxWarp>
          </a:bodyPr>
          <a:lstStyle>
            <a:lvl1pPr algn="l" rtl="0">
              <a:defRPr>
                <a:latin typeface="Century Gothic" pitchFamily="34" charset="0"/>
              </a:defRPr>
            </a:lvl1pPr>
          </a:lstStyle>
          <a:p>
            <a:pPr>
              <a:defRPr/>
            </a:pPr>
            <a:fld id="{67A70B8D-029D-4182-B753-AD1FC464339F}" type="datetime1">
              <a:rPr lang="ar-SA"/>
              <a:pPr>
                <a:defRPr/>
              </a:pPr>
              <a:t>09/06/1433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7" name="Slide Number Placeholder 6"/>
          <p:cNvSpPr>
            <a:spLocks noGrp="1"/>
          </p:cNvSpPr>
          <p:nvPr>
            <p:ph type="sldNum" sz="quarter" idx="12"/>
          </p:nvPr>
        </p:nvSpPr>
        <p:spPr/>
        <p:txBody>
          <a:bodyPr/>
          <a:lstStyle>
            <a:lvl1pPr>
              <a:defRPr/>
            </a:lvl1pPr>
          </a:lstStyle>
          <a:p>
            <a:pPr>
              <a:defRPr/>
            </a:pPr>
            <a:fld id="{3F2A1A65-6C64-4847-93E0-33CE694B07FD}" type="slidenum">
              <a:rPr lang="ar-SA"/>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0" y="1124712"/>
            <a:ext cx="8915400" cy="914400"/>
          </a:xfrm>
          <a:solidFill>
            <a:schemeClr val="tx2"/>
          </a:solidFill>
        </p:spPr>
        <p:txBody>
          <a:bodyPr rtlCol="0">
            <a:normAutofit/>
          </a:bodyPr>
          <a:lstStyle>
            <a:lvl1pPr marL="0" indent="0" algn="l" defTabSz="914400" rtl="0" eaLnBrk="1" latinLnBrk="0" hangingPunct="1">
              <a:spcBef>
                <a:spcPct val="0"/>
              </a:spcBef>
              <a:buNone/>
              <a:defRPr sz="3600" kern="1200">
                <a:solidFill>
                  <a:schemeClr val="bg1"/>
                </a:solidFill>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5487987" y="2048256"/>
            <a:ext cx="3427413" cy="4206240"/>
          </a:xfrm>
        </p:spPr>
        <p:txBody>
          <a:bodyPr rtlCol="0">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noProof="0"/>
          </a:p>
        </p:txBody>
      </p:sp>
      <p:sp>
        <p:nvSpPr>
          <p:cNvPr id="4" name="Text Placeholder 3"/>
          <p:cNvSpPr>
            <a:spLocks noGrp="1"/>
          </p:cNvSpPr>
          <p:nvPr>
            <p:ph type="body" sz="half" idx="2"/>
          </p:nvPr>
        </p:nvSpPr>
        <p:spPr>
          <a:xfrm>
            <a:off x="914400" y="2039112"/>
            <a:ext cx="4572000" cy="4224528"/>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274320" rIns="274320" bIns="274320" rtlCol="0">
            <a:normAutofit/>
          </a:bodyPr>
          <a:lstStyle>
            <a:lvl1pPr marL="0" indent="0">
              <a:buNone/>
              <a:defRPr sz="1800" kern="1200">
                <a:solidFill>
                  <a:schemeClr val="tx1">
                    <a:lumMod val="65000"/>
                    <a:lumOff val="3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80188" y="188913"/>
            <a:ext cx="2133600" cy="365125"/>
          </a:xfrm>
          <a:prstGeom prst="rect">
            <a:avLst/>
          </a:prstGeom>
        </p:spPr>
        <p:txBody>
          <a:bodyPr vert="horz" wrap="square" lIns="91440" tIns="45720" rIns="91440" bIns="45720" numCol="1" anchor="t" anchorCtr="0" compatLnSpc="1">
            <a:prstTxWarp prst="textNoShape">
              <a:avLst/>
            </a:prstTxWarp>
          </a:bodyPr>
          <a:lstStyle>
            <a:lvl1pPr algn="l" rtl="0">
              <a:defRPr>
                <a:latin typeface="Century Gothic" pitchFamily="34" charset="0"/>
              </a:defRPr>
            </a:lvl1pPr>
          </a:lstStyle>
          <a:p>
            <a:pPr>
              <a:defRPr/>
            </a:pPr>
            <a:fld id="{BAF43A0A-0802-4E07-8F48-F6BB21FF0443}" type="datetime1">
              <a:rPr lang="ar-SA"/>
              <a:pPr>
                <a:defRPr/>
              </a:pPr>
              <a:t>09/06/1433</a:t>
            </a:fld>
            <a:endParaRPr lang="en-US"/>
          </a:p>
        </p:txBody>
      </p:sp>
      <p:sp>
        <p:nvSpPr>
          <p:cNvPr id="6" name="Footer Placeholder 5"/>
          <p:cNvSpPr>
            <a:spLocks noGrp="1"/>
          </p:cNvSpPr>
          <p:nvPr>
            <p:ph type="ftr" sz="quarter" idx="11"/>
          </p:nvPr>
        </p:nvSpPr>
        <p:spPr/>
        <p:txBody>
          <a:bodyPr/>
          <a:lstStyle>
            <a:lvl1pPr>
              <a:defRPr/>
            </a:lvl1pPr>
          </a:lstStyle>
          <a:p>
            <a:pPr>
              <a:defRPr/>
            </a:pPr>
            <a:r>
              <a:rPr lang="en-US"/>
              <a:t>Copyright 2012 Pearson Education, Inc. publishing as Prentice Hall</a:t>
            </a:r>
          </a:p>
        </p:txBody>
      </p:sp>
      <p:sp>
        <p:nvSpPr>
          <p:cNvPr id="7" name="Slide Number Placeholder 6"/>
          <p:cNvSpPr>
            <a:spLocks noGrp="1"/>
          </p:cNvSpPr>
          <p:nvPr>
            <p:ph type="sldNum" sz="quarter" idx="12"/>
          </p:nvPr>
        </p:nvSpPr>
        <p:spPr/>
        <p:txBody>
          <a:bodyPr/>
          <a:lstStyle>
            <a:lvl1pPr>
              <a:defRPr/>
            </a:lvl1pPr>
          </a:lstStyle>
          <a:p>
            <a:pPr>
              <a:defRPr/>
            </a:pPr>
            <a:fld id="{11A92D84-41D6-4E9A-9C35-B83AE26FB1CD}" type="slidenum">
              <a:rPr lang="ar-SA"/>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Picture above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7988300"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5" name="Date Placeholder 3"/>
          <p:cNvSpPr>
            <a:spLocks noGrp="1"/>
          </p:cNvSpPr>
          <p:nvPr>
            <p:ph type="dt" sz="half" idx="14"/>
          </p:nvPr>
        </p:nvSpPr>
        <p:spPr>
          <a:xfrm>
            <a:off x="6580188" y="188913"/>
            <a:ext cx="2133600" cy="365125"/>
          </a:xfrm>
          <a:prstGeom prst="rect">
            <a:avLst/>
          </a:prstGeom>
        </p:spPr>
        <p:txBody>
          <a:bodyPr/>
          <a:lstStyle>
            <a:lvl1pPr algn="l" rtl="0" fontAlgn="auto">
              <a:spcBef>
                <a:spcPts val="0"/>
              </a:spcBef>
              <a:spcAft>
                <a:spcPts val="0"/>
              </a:spcAft>
              <a:defRPr>
                <a:latin typeface="+mn-lt"/>
                <a:cs typeface="+mn-cs"/>
              </a:defRPr>
            </a:lvl1pPr>
          </a:lstStyle>
          <a:p>
            <a:pPr>
              <a:defRPr/>
            </a:pPr>
            <a:fld id="{196F663E-5ED1-47B2-8DFB-BADDA486BF96}" type="datetimeFigureOut">
              <a:rPr lang="en-US"/>
              <a:pPr>
                <a:defRPr/>
              </a:pPr>
              <a:t>4/30/2012</a:t>
            </a:fld>
            <a:endParaRPr lang="en-US"/>
          </a:p>
        </p:txBody>
      </p:sp>
      <p:sp>
        <p:nvSpPr>
          <p:cNvPr id="6" name="Footer Placeholder 4"/>
          <p:cNvSpPr>
            <a:spLocks noGrp="1"/>
          </p:cNvSpPr>
          <p:nvPr>
            <p:ph type="ftr" sz="quarter" idx="15"/>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2 Pictures with Caption">
    <p:spTree>
      <p:nvGrpSpPr>
        <p:cNvPr id="1" name=""/>
        <p:cNvGrpSpPr/>
        <p:nvPr/>
      </p:nvGrpSpPr>
      <p:grpSpPr>
        <a:xfrm>
          <a:off x="0" y="0"/>
          <a:ext cx="0" cy="0"/>
          <a:chOff x="0" y="0"/>
          <a:chExt cx="0" cy="0"/>
        </a:xfrm>
      </p:grpSpPr>
      <p:sp>
        <p:nvSpPr>
          <p:cNvPr id="2" name="Title 1"/>
          <p:cNvSpPr>
            <a:spLocks noGrp="1"/>
          </p:cNvSpPr>
          <p:nvPr>
            <p:ph type="ctrTitle"/>
          </p:nvPr>
        </p:nvSpPr>
        <p:spPr>
          <a:xfrm>
            <a:off x="0" y="4114800"/>
            <a:ext cx="8915400" cy="877824"/>
          </a:xfrm>
        </p:spPr>
        <p:txBody>
          <a:bodyPr tIns="137160" bIns="137160" anchor="b">
            <a:normAutofit/>
          </a:bodyPr>
          <a:lstStyle>
            <a:lvl1pPr>
              <a:defRPr sz="2400"/>
            </a:lvl1pPr>
          </a:lstStyle>
          <a:p>
            <a:r>
              <a:rPr lang="en-US" smtClean="0"/>
              <a:t>Click to edit Master title style</a:t>
            </a:r>
            <a:endParaRPr/>
          </a:p>
        </p:txBody>
      </p:sp>
      <p:sp>
        <p:nvSpPr>
          <p:cNvPr id="3" name="Subtitle 2"/>
          <p:cNvSpPr>
            <a:spLocks noGrp="1"/>
          </p:cNvSpPr>
          <p:nvPr>
            <p:ph type="subTitle" idx="1"/>
          </p:nvPr>
        </p:nvSpPr>
        <p:spPr>
          <a:xfrm>
            <a:off x="914400" y="5002305"/>
            <a:ext cx="8001000" cy="1855695"/>
          </a:xfr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292608" tIns="137160" rIns="274320" bIns="137160" rtlCol="0">
            <a:normAutofit/>
          </a:bodyPr>
          <a:lstStyle>
            <a:lvl1pPr marL="0" indent="0" algn="l" defTabSz="914400" rtl="0" eaLnBrk="1" latinLnBrk="0" hangingPunct="1">
              <a:buNone/>
              <a:defRPr sz="1600" kern="1200">
                <a:solidFill>
                  <a:schemeClr val="tx1">
                    <a:lumMod val="65000"/>
                    <a:lumOff val="3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9" name="Picture Placeholder 8"/>
          <p:cNvSpPr>
            <a:spLocks noGrp="1"/>
          </p:cNvSpPr>
          <p:nvPr>
            <p:ph type="pic" sz="quarter" idx="13"/>
          </p:nvPr>
        </p:nvSpPr>
        <p:spPr>
          <a:xfrm>
            <a:off x="927100" y="1129553"/>
            <a:ext cx="3986784"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7" name="Picture Placeholder 8"/>
          <p:cNvSpPr>
            <a:spLocks noGrp="1"/>
          </p:cNvSpPr>
          <p:nvPr>
            <p:ph type="pic" sz="quarter" idx="14"/>
          </p:nvPr>
        </p:nvSpPr>
        <p:spPr>
          <a:xfrm>
            <a:off x="4928616" y="1129553"/>
            <a:ext cx="3986784" cy="2980944"/>
          </a:xfrm>
        </p:spPr>
        <p:txBody>
          <a:bodyPr rtlCol="0">
            <a:normAutofit/>
          </a:bodyPr>
          <a:lstStyle>
            <a:lvl1pPr marL="0" indent="0">
              <a:buNone/>
              <a:defRPr sz="1800"/>
            </a:lvl1pPr>
          </a:lstStyle>
          <a:p>
            <a:pPr lvl="0"/>
            <a:r>
              <a:rPr lang="en-US" noProof="0" smtClean="0"/>
              <a:t>Click icon to add picture</a:t>
            </a:r>
            <a:endParaRPr noProof="0"/>
          </a:p>
        </p:txBody>
      </p:sp>
      <p:sp>
        <p:nvSpPr>
          <p:cNvPr id="6" name="Date Placeholder 3"/>
          <p:cNvSpPr>
            <a:spLocks noGrp="1"/>
          </p:cNvSpPr>
          <p:nvPr>
            <p:ph type="dt" sz="half" idx="15"/>
          </p:nvPr>
        </p:nvSpPr>
        <p:spPr>
          <a:xfrm>
            <a:off x="6580188" y="188913"/>
            <a:ext cx="2133600" cy="365125"/>
          </a:xfrm>
          <a:prstGeom prst="rect">
            <a:avLst/>
          </a:prstGeom>
        </p:spPr>
        <p:txBody>
          <a:bodyPr/>
          <a:lstStyle>
            <a:lvl1pPr algn="l" rtl="0" fontAlgn="auto">
              <a:spcBef>
                <a:spcPts val="0"/>
              </a:spcBef>
              <a:spcAft>
                <a:spcPts val="0"/>
              </a:spcAft>
              <a:defRPr>
                <a:latin typeface="+mn-lt"/>
                <a:cs typeface="+mn-cs"/>
              </a:defRPr>
            </a:lvl1pPr>
          </a:lstStyle>
          <a:p>
            <a:pPr>
              <a:defRPr/>
            </a:pPr>
            <a:fld id="{196F663E-5ED1-47B2-8DFB-BADDA486BF96}" type="datetimeFigureOut">
              <a:rPr lang="en-US"/>
              <a:pPr>
                <a:defRPr/>
              </a:pPr>
              <a:t>4/30/2012</a:t>
            </a:fld>
            <a:endParaRPr lang="en-US"/>
          </a:p>
        </p:txBody>
      </p:sp>
      <p:sp>
        <p:nvSpPr>
          <p:cNvPr id="8" name="Footer Placeholder 4"/>
          <p:cNvSpPr>
            <a:spLocks noGrp="1"/>
          </p:cNvSpPr>
          <p:nvPr>
            <p:ph type="ftr" sz="quarter" idx="16"/>
          </p:nvPr>
        </p:nvSpPr>
        <p:spPr/>
        <p:txBody>
          <a:bodyPr/>
          <a:lstStyle>
            <a:lvl1pPr>
              <a:defRPr/>
            </a:lvl1pPr>
          </a:lstStyle>
          <a:p>
            <a:pPr>
              <a:defRPr/>
            </a:pPr>
            <a:r>
              <a:rPr lang="en-US"/>
              <a:t>Copyright © 2012 Pearson Education, Inc. publishing as Prentice Hall</a:t>
            </a:r>
          </a:p>
        </p:txBody>
      </p:sp>
    </p:spTree>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0" y="209550"/>
            <a:ext cx="8913813" cy="914400"/>
          </a:xfrm>
          <a:prstGeom prst="rect">
            <a:avLst/>
          </a:prstGeom>
          <a:solidFill>
            <a:schemeClr val="tx2"/>
          </a:solidFill>
          <a:ln w="9525">
            <a:noFill/>
            <a:miter lim="800000"/>
            <a:headEnd/>
            <a:tailEnd/>
          </a:ln>
        </p:spPr>
        <p:txBody>
          <a:bodyPr vert="horz" wrap="square" lIns="1188720" tIns="45720" rIns="27432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914400" y="1519238"/>
            <a:ext cx="7610475" cy="435451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5" name="Footer Placeholder 4"/>
          <p:cNvSpPr>
            <a:spLocks noGrp="1"/>
          </p:cNvSpPr>
          <p:nvPr>
            <p:ph type="ftr" sz="quarter" idx="3"/>
          </p:nvPr>
        </p:nvSpPr>
        <p:spPr>
          <a:xfrm>
            <a:off x="166688" y="6310313"/>
            <a:ext cx="5503862" cy="365125"/>
          </a:xfrm>
          <a:prstGeom prst="rect">
            <a:avLst/>
          </a:prstGeom>
        </p:spPr>
        <p:txBody>
          <a:bodyPr vert="horz" wrap="square" lIns="91440" tIns="45720" rIns="91440" bIns="45720" numCol="1" anchor="ctr" anchorCtr="0" compatLnSpc="1">
            <a:prstTxWarp prst="textNoShape">
              <a:avLst/>
            </a:prstTxWarp>
          </a:bodyPr>
          <a:lstStyle>
            <a:lvl1pPr algn="l" rtl="0">
              <a:defRPr sz="1000">
                <a:solidFill>
                  <a:srgbClr val="595959"/>
                </a:solidFill>
                <a:latin typeface="Century Gothic" pitchFamily="34" charset="0"/>
              </a:defRPr>
            </a:lvl1pPr>
          </a:lstStyle>
          <a:p>
            <a:pPr>
              <a:defRPr/>
            </a:pPr>
            <a:r>
              <a:rPr lang="en-US"/>
              <a:t>Copyright © 2012 Pearson Education, Inc. publishing as Prentice Hall</a:t>
            </a:r>
          </a:p>
        </p:txBody>
      </p:sp>
      <p:sp>
        <p:nvSpPr>
          <p:cNvPr id="6" name="Slide Number Placeholder 5"/>
          <p:cNvSpPr>
            <a:spLocks noGrp="1"/>
          </p:cNvSpPr>
          <p:nvPr>
            <p:ph type="sldNum" sz="quarter" idx="4"/>
          </p:nvPr>
        </p:nvSpPr>
        <p:spPr>
          <a:xfrm>
            <a:off x="8240713" y="6310313"/>
            <a:ext cx="673100" cy="365125"/>
          </a:xfrm>
          <a:prstGeom prst="rect">
            <a:avLst/>
          </a:prstGeom>
        </p:spPr>
        <p:txBody>
          <a:bodyPr vert="horz" wrap="square" lIns="91440" tIns="45720" rIns="91440" bIns="45720" numCol="1" anchor="ctr" anchorCtr="0" compatLnSpc="1">
            <a:prstTxWarp prst="textNoShape">
              <a:avLst/>
            </a:prstTxWarp>
          </a:bodyPr>
          <a:lstStyle>
            <a:lvl1pPr algn="ctr" rtl="0">
              <a:defRPr sz="1100">
                <a:solidFill>
                  <a:srgbClr val="595959"/>
                </a:solidFill>
                <a:latin typeface="Century Gothic" pitchFamily="34" charset="0"/>
              </a:defRPr>
            </a:lvl1pPr>
          </a:lstStyle>
          <a:p>
            <a:pPr>
              <a:defRPr/>
            </a:pPr>
            <a:r>
              <a:rPr lang="en-US"/>
              <a:t>16-</a:t>
            </a:r>
            <a:fld id="{8DC283F8-5543-418B-B805-75B9A0930572}" type="slidenum">
              <a:rPr lang="ar-SA"/>
              <a:pPr>
                <a:defRPr/>
              </a:pPr>
              <a:t>‹#›</a:t>
            </a:fld>
            <a:endParaRPr lang="en-US"/>
          </a:p>
        </p:txBody>
      </p:sp>
      <p:sp>
        <p:nvSpPr>
          <p:cNvPr id="7" name="Rectangle 6"/>
          <p:cNvSpPr/>
          <p:nvPr/>
        </p:nvSpPr>
        <p:spPr>
          <a:xfrm>
            <a:off x="914400" y="0"/>
            <a:ext cx="7999413" cy="182563"/>
          </a:xfrm>
          <a:prstGeom prst="rect">
            <a:avLst/>
          </a:prstGeom>
          <a:solidFill>
            <a:schemeClr val="bg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a:p>
        </p:txBody>
      </p:sp>
      <p:sp>
        <p:nvSpPr>
          <p:cNvPr id="8" name="Rectangle 7"/>
          <p:cNvSpPr/>
          <p:nvPr/>
        </p:nvSpPr>
        <p:spPr>
          <a:xfrm>
            <a:off x="914400" y="6675438"/>
            <a:ext cx="7999413" cy="182562"/>
          </a:xfrm>
          <a:prstGeom prst="rect">
            <a:avLst/>
          </a:prstGeom>
          <a:solidFill>
            <a:schemeClr val="bg2">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rtl="0" fontAlgn="auto">
              <a:spcBef>
                <a:spcPts val="0"/>
              </a:spcBef>
              <a:spcAft>
                <a:spcPts val="0"/>
              </a:spcAft>
              <a:defRPr/>
            </a:pPr>
            <a:endParaRPr/>
          </a:p>
        </p:txBody>
      </p:sp>
    </p:spTree>
  </p:cSld>
  <p:clrMap bg1="lt1" tx1="dk1" bg2="lt2" tx2="dk2" accent1="accent1" accent2="accent2" accent3="accent3" accent4="accent4" accent5="accent5" accent6="accent6" hlink="hlink" folHlink="folHlink"/>
  <p:sldLayoutIdLst>
    <p:sldLayoutId id="2147483993" r:id="rId1"/>
    <p:sldLayoutId id="2147483994" r:id="rId2"/>
    <p:sldLayoutId id="2147483995" r:id="rId3"/>
    <p:sldLayoutId id="2147483996" r:id="rId4"/>
    <p:sldLayoutId id="2147483997" r:id="rId5"/>
    <p:sldLayoutId id="2147483998" r:id="rId6"/>
    <p:sldLayoutId id="2147483999" r:id="rId7"/>
    <p:sldLayoutId id="2147484000" r:id="rId8"/>
    <p:sldLayoutId id="2147484001" r:id="rId9"/>
    <p:sldLayoutId id="2147484002" r:id="rId10"/>
    <p:sldLayoutId id="2147484003" r:id="rId11"/>
    <p:sldLayoutId id="2147484004" r:id="rId12"/>
  </p:sldLayoutIdLst>
  <p:hf hdr="0" dt="0"/>
  <p:txStyles>
    <p:titleStyle>
      <a:lvl1pPr algn="l" rtl="0" eaLnBrk="0" fontAlgn="base" hangingPunct="0">
        <a:spcBef>
          <a:spcPct val="0"/>
        </a:spcBef>
        <a:spcAft>
          <a:spcPct val="0"/>
        </a:spcAft>
        <a:defRPr sz="3600" kern="1200">
          <a:solidFill>
            <a:schemeClr val="bg1"/>
          </a:solidFill>
          <a:latin typeface="+mj-lt"/>
          <a:ea typeface="+mj-ea"/>
          <a:cs typeface="+mj-cs"/>
        </a:defRPr>
      </a:lvl1pPr>
      <a:lvl2pPr algn="l" rtl="0" eaLnBrk="0" fontAlgn="base" hangingPunct="0">
        <a:spcBef>
          <a:spcPct val="0"/>
        </a:spcBef>
        <a:spcAft>
          <a:spcPct val="0"/>
        </a:spcAft>
        <a:defRPr sz="3600">
          <a:solidFill>
            <a:schemeClr val="bg1"/>
          </a:solidFill>
          <a:latin typeface="Century Gothic" pitchFamily="34" charset="0"/>
        </a:defRPr>
      </a:lvl2pPr>
      <a:lvl3pPr algn="l" rtl="0" eaLnBrk="0" fontAlgn="base" hangingPunct="0">
        <a:spcBef>
          <a:spcPct val="0"/>
        </a:spcBef>
        <a:spcAft>
          <a:spcPct val="0"/>
        </a:spcAft>
        <a:defRPr sz="3600">
          <a:solidFill>
            <a:schemeClr val="bg1"/>
          </a:solidFill>
          <a:latin typeface="Century Gothic" pitchFamily="34" charset="0"/>
        </a:defRPr>
      </a:lvl3pPr>
      <a:lvl4pPr algn="l" rtl="0" eaLnBrk="0" fontAlgn="base" hangingPunct="0">
        <a:spcBef>
          <a:spcPct val="0"/>
        </a:spcBef>
        <a:spcAft>
          <a:spcPct val="0"/>
        </a:spcAft>
        <a:defRPr sz="3600">
          <a:solidFill>
            <a:schemeClr val="bg1"/>
          </a:solidFill>
          <a:latin typeface="Century Gothic" pitchFamily="34" charset="0"/>
        </a:defRPr>
      </a:lvl4pPr>
      <a:lvl5pPr algn="l" rtl="0" eaLnBrk="0" fontAlgn="base" hangingPunct="0">
        <a:spcBef>
          <a:spcPct val="0"/>
        </a:spcBef>
        <a:spcAft>
          <a:spcPct val="0"/>
        </a:spcAft>
        <a:defRPr sz="3600">
          <a:solidFill>
            <a:schemeClr val="bg1"/>
          </a:solidFill>
          <a:latin typeface="Century Gothic" pitchFamily="34" charset="0"/>
        </a:defRPr>
      </a:lvl5pPr>
      <a:lvl6pPr marL="457200" algn="l" rtl="0" fontAlgn="base">
        <a:spcBef>
          <a:spcPct val="0"/>
        </a:spcBef>
        <a:spcAft>
          <a:spcPct val="0"/>
        </a:spcAft>
        <a:defRPr sz="3600">
          <a:solidFill>
            <a:schemeClr val="bg1"/>
          </a:solidFill>
          <a:latin typeface="Century Gothic" pitchFamily="34" charset="0"/>
        </a:defRPr>
      </a:lvl6pPr>
      <a:lvl7pPr marL="914400" algn="l" rtl="0" fontAlgn="base">
        <a:spcBef>
          <a:spcPct val="0"/>
        </a:spcBef>
        <a:spcAft>
          <a:spcPct val="0"/>
        </a:spcAft>
        <a:defRPr sz="3600">
          <a:solidFill>
            <a:schemeClr val="bg1"/>
          </a:solidFill>
          <a:latin typeface="Century Gothic" pitchFamily="34" charset="0"/>
        </a:defRPr>
      </a:lvl7pPr>
      <a:lvl8pPr marL="1371600" algn="l" rtl="0" fontAlgn="base">
        <a:spcBef>
          <a:spcPct val="0"/>
        </a:spcBef>
        <a:spcAft>
          <a:spcPct val="0"/>
        </a:spcAft>
        <a:defRPr sz="3600">
          <a:solidFill>
            <a:schemeClr val="bg1"/>
          </a:solidFill>
          <a:latin typeface="Century Gothic" pitchFamily="34" charset="0"/>
        </a:defRPr>
      </a:lvl8pPr>
      <a:lvl9pPr marL="1828800" algn="l" rtl="0" fontAlgn="base">
        <a:spcBef>
          <a:spcPct val="0"/>
        </a:spcBef>
        <a:spcAft>
          <a:spcPct val="0"/>
        </a:spcAft>
        <a:defRPr sz="3600">
          <a:solidFill>
            <a:schemeClr val="bg1"/>
          </a:solidFill>
          <a:latin typeface="Century Gothic" pitchFamily="34" charset="0"/>
        </a:defRPr>
      </a:lvl9pPr>
    </p:titleStyle>
    <p:bodyStyle>
      <a:lvl1pPr marL="342900" indent="-342900" algn="l" rtl="0" eaLnBrk="0" fontAlgn="base" hangingPunct="0">
        <a:spcBef>
          <a:spcPts val="2000"/>
        </a:spcBef>
        <a:spcAft>
          <a:spcPct val="0"/>
        </a:spcAft>
        <a:buClr>
          <a:schemeClr val="accent1"/>
        </a:buClr>
        <a:buFont typeface="Wingdings 2" pitchFamily="18" charset="2"/>
        <a:buChar char=""/>
        <a:defRPr sz="2000" kern="1200">
          <a:solidFill>
            <a:srgbClr val="595959"/>
          </a:solidFill>
          <a:latin typeface="+mn-lt"/>
          <a:ea typeface="+mn-ea"/>
          <a:cs typeface="+mn-cs"/>
        </a:defRPr>
      </a:lvl1pPr>
      <a:lvl2pPr marL="685800" indent="-336550" algn="l" rtl="0" eaLnBrk="0" fontAlgn="base" hangingPunct="0">
        <a:spcBef>
          <a:spcPts val="600"/>
        </a:spcBef>
        <a:spcAft>
          <a:spcPct val="0"/>
        </a:spcAft>
        <a:buClr>
          <a:srgbClr val="163E50"/>
        </a:buClr>
        <a:buFont typeface="Wingdings 2" pitchFamily="18" charset="2"/>
        <a:buChar char=""/>
        <a:defRPr kern="1200">
          <a:solidFill>
            <a:srgbClr val="595959"/>
          </a:solidFill>
          <a:latin typeface="+mn-lt"/>
          <a:ea typeface="+mn-ea"/>
          <a:cs typeface="+mn-cs"/>
        </a:defRPr>
      </a:lvl2pPr>
      <a:lvl3pPr marL="10350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n-ea"/>
          <a:cs typeface="+mn-cs"/>
        </a:defRPr>
      </a:lvl3pPr>
      <a:lvl4pPr marL="1371600" indent="-336550" algn="l" rtl="0" eaLnBrk="0" fontAlgn="base" hangingPunct="0">
        <a:spcBef>
          <a:spcPts val="600"/>
        </a:spcBef>
        <a:spcAft>
          <a:spcPct val="0"/>
        </a:spcAft>
        <a:buClr>
          <a:srgbClr val="163E50"/>
        </a:buClr>
        <a:buFont typeface="Wingdings 2" pitchFamily="18" charset="2"/>
        <a:buChar char=""/>
        <a:defRPr kern="1200">
          <a:solidFill>
            <a:srgbClr val="595959"/>
          </a:solidFill>
          <a:latin typeface="+mn-lt"/>
          <a:ea typeface="+mn-ea"/>
          <a:cs typeface="+mn-cs"/>
        </a:defRPr>
      </a:lvl4pPr>
      <a:lvl5pPr marL="1720850" indent="-349250" algn="l" rtl="0" eaLnBrk="0" fontAlgn="base" hangingPunct="0">
        <a:spcBef>
          <a:spcPts val="600"/>
        </a:spcBef>
        <a:spcAft>
          <a:spcPct val="0"/>
        </a:spcAft>
        <a:buClr>
          <a:schemeClr val="accent1"/>
        </a:buClr>
        <a:buFont typeface="Wingdings 2" pitchFamily="18" charset="2"/>
        <a:buChar char=""/>
        <a:defRPr kern="1200">
          <a:solidFill>
            <a:srgbClr val="59595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Number Placeholder 5"/>
          <p:cNvSpPr>
            <a:spLocks noGrp="1"/>
          </p:cNvSpPr>
          <p:nvPr>
            <p:ph type="sldNum" sz="quarter" idx="11"/>
          </p:nvPr>
        </p:nvSpPr>
        <p:spPr bwMode="auto">
          <a:noFill/>
          <a:ln>
            <a:miter lim="800000"/>
            <a:headEnd/>
            <a:tailEnd/>
          </a:ln>
        </p:spPr>
        <p:txBody>
          <a:bodyPr/>
          <a:lstStyle/>
          <a:p>
            <a:r>
              <a:rPr lang="en-US" smtClean="0"/>
              <a:t>16-</a:t>
            </a:r>
            <a:fld id="{99038460-524D-48B9-9A2D-60B72FAD6A1D}" type="slidenum">
              <a:rPr lang="ar-SA" smtClean="0"/>
              <a:pPr/>
              <a:t>1</a:t>
            </a:fld>
            <a:endParaRPr lang="en-US" smtClean="0"/>
          </a:p>
        </p:txBody>
      </p:sp>
      <p:sp>
        <p:nvSpPr>
          <p:cNvPr id="16387" name="Title 5"/>
          <p:cNvSpPr>
            <a:spLocks noGrp="1"/>
          </p:cNvSpPr>
          <p:nvPr>
            <p:ph type="ctrTitle" idx="4294967295"/>
          </p:nvPr>
        </p:nvSpPr>
        <p:spPr>
          <a:xfrm>
            <a:off x="11113" y="5026025"/>
            <a:ext cx="8915400" cy="914400"/>
          </a:xfrm>
        </p:spPr>
        <p:txBody>
          <a:bodyPr/>
          <a:lstStyle/>
          <a:p>
            <a:pPr eaLnBrk="1" hangingPunct="1"/>
            <a:r>
              <a:rPr lang="en-US" smtClean="0"/>
              <a:t>Chapter 16</a:t>
            </a:r>
          </a:p>
        </p:txBody>
      </p:sp>
      <p:sp>
        <p:nvSpPr>
          <p:cNvPr id="7" name="Subtitle 6"/>
          <p:cNvSpPr>
            <a:spLocks noGrp="1"/>
          </p:cNvSpPr>
          <p:nvPr>
            <p:ph type="subTitle" idx="4294967295"/>
          </p:nvPr>
        </p:nvSpPr>
        <p:spPr>
          <a:xfrm>
            <a:off x="914400" y="5943600"/>
            <a:ext cx="8001000" cy="914400"/>
          </a:xfrm>
          <a:solidFill>
            <a:schemeClr val="bg2">
              <a:lumMod val="40000"/>
              <a:lumOff val="60000"/>
            </a:schemeClr>
          </a:solidFill>
          <a:ln w="25400" cap="flat" algn="ctr"/>
        </p:spPr>
        <p:txBody>
          <a:bodyPr lIns="292608" tIns="91440" rIns="274320" bIns="91440">
            <a:normAutofit/>
          </a:bodyPr>
          <a:lstStyle/>
          <a:p>
            <a:pPr marL="0" indent="0" eaLnBrk="1" hangingPunct="1">
              <a:spcBef>
                <a:spcPts val="300"/>
              </a:spcBef>
              <a:buFont typeface="Wingdings 2" pitchFamily="18" charset="2"/>
              <a:buNone/>
              <a:defRPr/>
            </a:pPr>
            <a:r>
              <a:rPr lang="en-US" sz="1800" smtClean="0">
                <a:solidFill>
                  <a:schemeClr val="tx1"/>
                </a:solidFill>
              </a:rPr>
              <a:t>General Ledger and Reporting System</a:t>
            </a:r>
          </a:p>
        </p:txBody>
      </p:sp>
      <p:sp>
        <p:nvSpPr>
          <p:cNvPr id="4" name="Footer Placeholder 3"/>
          <p:cNvSpPr txBox="1">
            <a:spLocks noGrp="1"/>
          </p:cNvSpPr>
          <p:nvPr/>
        </p:nvSpPr>
        <p:spPr>
          <a:xfrm>
            <a:off x="11113" y="6492875"/>
            <a:ext cx="4564062" cy="365125"/>
          </a:xfrm>
          <a:prstGeom prst="rect">
            <a:avLst/>
          </a:prstGeom>
          <a:noFill/>
        </p:spPr>
        <p:txBody>
          <a:bodyPr anchor="ctr"/>
          <a:lstStyle/>
          <a:p>
            <a:pPr algn="l" rtl="0" fontAlgn="auto">
              <a:spcBef>
                <a:spcPts val="0"/>
              </a:spcBef>
              <a:spcAft>
                <a:spcPts val="0"/>
              </a:spcAft>
              <a:defRPr/>
            </a:pPr>
            <a:r>
              <a:rPr lang="en-US" sz="1000" dirty="0">
                <a:solidFill>
                  <a:schemeClr val="tx1">
                    <a:lumMod val="65000"/>
                    <a:lumOff val="35000"/>
                  </a:schemeClr>
                </a:solidFill>
                <a:latin typeface="+mn-lt"/>
                <a:cs typeface="+mn-cs"/>
              </a:rPr>
              <a:t>Copyright © 2012 Pearson Education, Inc. publishing as Prentice Hall</a:t>
            </a:r>
          </a:p>
        </p:txBody>
      </p:sp>
      <p:sp>
        <p:nvSpPr>
          <p:cNvPr id="16390" name="Slide Number Placeholder 4"/>
          <p:cNvSpPr txBox="1">
            <a:spLocks noGrp="1"/>
          </p:cNvSpPr>
          <p:nvPr/>
        </p:nvSpPr>
        <p:spPr bwMode="auto">
          <a:xfrm>
            <a:off x="7010400" y="6211888"/>
            <a:ext cx="2133600" cy="301625"/>
          </a:xfrm>
          <a:prstGeom prst="rect">
            <a:avLst/>
          </a:prstGeom>
          <a:noFill/>
          <a:ln w="9525">
            <a:noFill/>
            <a:miter lim="800000"/>
            <a:headEnd/>
            <a:tailEnd/>
          </a:ln>
        </p:spPr>
        <p:txBody>
          <a:bodyPr anchor="ctr"/>
          <a:lstStyle/>
          <a:p>
            <a:pPr algn="ctr" rtl="0"/>
            <a:r>
              <a:rPr lang="en-US" sz="1100">
                <a:solidFill>
                  <a:srgbClr val="595959"/>
                </a:solidFill>
                <a:latin typeface="Century Gothic" pitchFamily="34" charset="0"/>
              </a:rPr>
              <a:t>16-</a:t>
            </a:r>
            <a:fld id="{A6BFB01B-C9A3-49CF-8FCD-8217DCBAF06F}" type="slidenum">
              <a:rPr lang="ar-SA" sz="1100">
                <a:solidFill>
                  <a:srgbClr val="595959"/>
                </a:solidFill>
                <a:latin typeface="Century Gothic" pitchFamily="34" charset="0"/>
              </a:rPr>
              <a:pPr algn="ctr" rtl="0"/>
              <a:t>1</a:t>
            </a:fld>
            <a:endParaRPr lang="en-US" sz="1100">
              <a:solidFill>
                <a:srgbClr val="595959"/>
              </a:solidFill>
              <a:latin typeface="Century Gothic"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5602" name="Slide Number Placeholder 5"/>
          <p:cNvSpPr>
            <a:spLocks noGrp="1"/>
          </p:cNvSpPr>
          <p:nvPr>
            <p:ph type="sldNum" sz="quarter" idx="11"/>
          </p:nvPr>
        </p:nvSpPr>
        <p:spPr bwMode="auto">
          <a:noFill/>
          <a:ln>
            <a:miter lim="800000"/>
            <a:headEnd/>
            <a:tailEnd/>
          </a:ln>
        </p:spPr>
        <p:txBody>
          <a:bodyPr/>
          <a:lstStyle/>
          <a:p>
            <a:r>
              <a:rPr lang="en-US" smtClean="0"/>
              <a:t>16-</a:t>
            </a:r>
            <a:fld id="{4E42AB09-DDB2-44FB-8E08-EEEE4F52D26E}" type="slidenum">
              <a:rPr lang="ar-SA" smtClean="0"/>
              <a:pPr/>
              <a:t>10</a:t>
            </a:fld>
            <a:endParaRPr lang="en-US" smtClean="0"/>
          </a:p>
        </p:txBody>
      </p:sp>
      <p:sp>
        <p:nvSpPr>
          <p:cNvPr id="25603" name="Rectangle 2"/>
          <p:cNvSpPr>
            <a:spLocks noGrp="1"/>
          </p:cNvSpPr>
          <p:nvPr>
            <p:ph type="title" idx="4294967295"/>
          </p:nvPr>
        </p:nvSpPr>
        <p:spPr/>
        <p:txBody>
          <a:bodyPr/>
          <a:lstStyle/>
          <a:p>
            <a:r>
              <a:rPr lang="en-US" smtClean="0"/>
              <a:t>POST ADJUSTING ENTRIES</a:t>
            </a:r>
          </a:p>
        </p:txBody>
      </p:sp>
      <p:sp>
        <p:nvSpPr>
          <p:cNvPr id="25604" name="Rectangle 3"/>
          <p:cNvSpPr>
            <a:spLocks noGrp="1"/>
          </p:cNvSpPr>
          <p:nvPr>
            <p:ph type="body" idx="4294967295"/>
          </p:nvPr>
        </p:nvSpPr>
        <p:spPr>
          <a:xfrm>
            <a:off x="457200" y="1600200"/>
            <a:ext cx="8229600" cy="4724400"/>
          </a:xfrm>
        </p:spPr>
        <p:txBody>
          <a:bodyPr/>
          <a:lstStyle/>
          <a:p>
            <a:r>
              <a:rPr lang="en-US" smtClean="0">
                <a:solidFill>
                  <a:schemeClr val="tx1"/>
                </a:solidFill>
              </a:rPr>
              <a:t>There are five types of adjusting entries:</a:t>
            </a:r>
          </a:p>
          <a:p>
            <a:pPr lvl="1"/>
            <a:r>
              <a:rPr lang="en-US" smtClean="0">
                <a:solidFill>
                  <a:schemeClr val="tx1"/>
                </a:solidFill>
              </a:rPr>
              <a:t>Accruals</a:t>
            </a:r>
          </a:p>
          <a:p>
            <a:pPr lvl="1"/>
            <a:r>
              <a:rPr lang="en-US" b="1" smtClean="0">
                <a:solidFill>
                  <a:schemeClr val="tx1"/>
                </a:solidFill>
              </a:rPr>
              <a:t>Deferrals</a:t>
            </a:r>
          </a:p>
        </p:txBody>
      </p:sp>
      <p:sp>
        <p:nvSpPr>
          <p:cNvPr id="66564" name="Rectangle 4"/>
          <p:cNvSpPr>
            <a:spLocks noChangeArrowheads="1"/>
          </p:cNvSpPr>
          <p:nvPr/>
        </p:nvSpPr>
        <p:spPr bwMode="auto">
          <a:xfrm>
            <a:off x="457200" y="2843213"/>
            <a:ext cx="8456613" cy="2560637"/>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a:latin typeface="Century Gothic" pitchFamily="34" charset="0"/>
              </a:rPr>
              <a:t>A deferral involves a situation where the cash flow takes place before the related revenue is earned or the expense is incurred.</a:t>
            </a:r>
          </a:p>
          <a:p>
            <a:pPr marL="685800" lvl="1" indent="-336550" algn="l" defTabSz="914400" rtl="0" eaLnBrk="0" hangingPunct="0">
              <a:spcBef>
                <a:spcPts val="600"/>
              </a:spcBef>
              <a:buClr>
                <a:srgbClr val="163E50"/>
              </a:buClr>
              <a:buFont typeface="Wingdings 2" pitchFamily="18" charset="2"/>
              <a:buChar char=""/>
            </a:pPr>
            <a:r>
              <a:rPr lang="en-US" sz="1600">
                <a:latin typeface="Century Gothic" pitchFamily="34" charset="0"/>
              </a:rPr>
              <a:t>Deferred revenue—The company received payment for a product or service that was not yet been completely delivered to the customer (aka, “unearned revenue”).</a:t>
            </a:r>
          </a:p>
          <a:p>
            <a:pPr marL="685800" lvl="1" indent="-336550" algn="l" defTabSz="914400" rtl="0" eaLnBrk="0" hangingPunct="0">
              <a:spcBef>
                <a:spcPts val="600"/>
              </a:spcBef>
              <a:buClr>
                <a:srgbClr val="163E50"/>
              </a:buClr>
              <a:buFont typeface="Wingdings 2" pitchFamily="18" charset="2"/>
              <a:buChar char=""/>
            </a:pPr>
            <a:r>
              <a:rPr lang="en-US" sz="1600">
                <a:latin typeface="Century Gothic" pitchFamily="34" charset="0"/>
              </a:rPr>
              <a:t>Deferred expense—The company paid for a good or service which they had not yet completely used up (aka, “prepaid expense”).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6564">
                                            <p:bg/>
                                          </p:spTgt>
                                        </p:tgtEl>
                                        <p:attrNameLst>
                                          <p:attrName>style.visibility</p:attrName>
                                        </p:attrNameLst>
                                      </p:cBhvr>
                                      <p:to>
                                        <p:strVal val="visible"/>
                                      </p:to>
                                    </p:set>
                                    <p:anim calcmode="lin" valueType="num">
                                      <p:cBhvr>
                                        <p:cTn id="7" dur="500" fill="hold"/>
                                        <p:tgtEl>
                                          <p:spTgt spid="66564">
                                            <p:bg/>
                                          </p:spTgt>
                                        </p:tgtEl>
                                        <p:attrNameLst>
                                          <p:attrName>ppt_w</p:attrName>
                                        </p:attrNameLst>
                                      </p:cBhvr>
                                      <p:tavLst>
                                        <p:tav tm="0">
                                          <p:val>
                                            <p:fltVal val="0"/>
                                          </p:val>
                                        </p:tav>
                                        <p:tav tm="100000">
                                          <p:val>
                                            <p:strVal val="#ppt_w"/>
                                          </p:val>
                                        </p:tav>
                                      </p:tavLst>
                                    </p:anim>
                                    <p:anim calcmode="lin" valueType="num">
                                      <p:cBhvr>
                                        <p:cTn id="8" dur="500" fill="hold"/>
                                        <p:tgtEl>
                                          <p:spTgt spid="66564">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6564">
                                            <p:txEl>
                                              <p:pRg st="0" end="0"/>
                                            </p:txEl>
                                          </p:spTgt>
                                        </p:tgtEl>
                                        <p:attrNameLst>
                                          <p:attrName>style.visibility</p:attrName>
                                        </p:attrNameLst>
                                      </p:cBhvr>
                                      <p:to>
                                        <p:strVal val="visible"/>
                                      </p:to>
                                    </p:set>
                                    <p:anim calcmode="lin" valueType="num">
                                      <p:cBhvr>
                                        <p:cTn id="13" dur="500" fill="hold"/>
                                        <p:tgtEl>
                                          <p:spTgt spid="6656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656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6564">
                                            <p:txEl>
                                              <p:pRg st="1" end="1"/>
                                            </p:txEl>
                                          </p:spTgt>
                                        </p:tgtEl>
                                        <p:attrNameLst>
                                          <p:attrName>style.visibility</p:attrName>
                                        </p:attrNameLst>
                                      </p:cBhvr>
                                      <p:to>
                                        <p:strVal val="visible"/>
                                      </p:to>
                                    </p:set>
                                    <p:anim calcmode="lin" valueType="num">
                                      <p:cBhvr>
                                        <p:cTn id="19" dur="500" fill="hold"/>
                                        <p:tgtEl>
                                          <p:spTgt spid="6656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6656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6564">
                                            <p:txEl>
                                              <p:pRg st="2" end="2"/>
                                            </p:txEl>
                                          </p:spTgt>
                                        </p:tgtEl>
                                        <p:attrNameLst>
                                          <p:attrName>style.visibility</p:attrName>
                                        </p:attrNameLst>
                                      </p:cBhvr>
                                      <p:to>
                                        <p:strVal val="visible"/>
                                      </p:to>
                                    </p:set>
                                    <p:anim calcmode="lin" valueType="num">
                                      <p:cBhvr>
                                        <p:cTn id="25" dur="500" fill="hold"/>
                                        <p:tgtEl>
                                          <p:spTgt spid="6656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6564">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4" grpId="0" build="p" bldLvl="2" animBg="1"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6626" name="Slide Number Placeholder 5"/>
          <p:cNvSpPr>
            <a:spLocks noGrp="1"/>
          </p:cNvSpPr>
          <p:nvPr>
            <p:ph type="sldNum" sz="quarter" idx="11"/>
          </p:nvPr>
        </p:nvSpPr>
        <p:spPr bwMode="auto">
          <a:noFill/>
          <a:ln>
            <a:miter lim="800000"/>
            <a:headEnd/>
            <a:tailEnd/>
          </a:ln>
        </p:spPr>
        <p:txBody>
          <a:bodyPr/>
          <a:lstStyle/>
          <a:p>
            <a:r>
              <a:rPr lang="en-US" smtClean="0"/>
              <a:t>16-</a:t>
            </a:r>
            <a:fld id="{390612D4-2299-4805-B040-47BA716ABC22}" type="slidenum">
              <a:rPr lang="ar-SA" smtClean="0"/>
              <a:pPr/>
              <a:t>11</a:t>
            </a:fld>
            <a:endParaRPr lang="en-US" smtClean="0"/>
          </a:p>
        </p:txBody>
      </p:sp>
      <p:sp>
        <p:nvSpPr>
          <p:cNvPr id="26627" name="Rectangle 2"/>
          <p:cNvSpPr>
            <a:spLocks noGrp="1"/>
          </p:cNvSpPr>
          <p:nvPr>
            <p:ph type="title" idx="4294967295"/>
          </p:nvPr>
        </p:nvSpPr>
        <p:spPr/>
        <p:txBody>
          <a:bodyPr/>
          <a:lstStyle/>
          <a:p>
            <a:r>
              <a:rPr lang="en-US" smtClean="0"/>
              <a:t>POST ADJUSTING ENTRIES</a:t>
            </a:r>
          </a:p>
        </p:txBody>
      </p:sp>
      <p:sp>
        <p:nvSpPr>
          <p:cNvPr id="26628" name="Rectangle 3"/>
          <p:cNvSpPr>
            <a:spLocks noGrp="1"/>
          </p:cNvSpPr>
          <p:nvPr>
            <p:ph type="body" idx="4294967295"/>
          </p:nvPr>
        </p:nvSpPr>
        <p:spPr>
          <a:xfrm>
            <a:off x="457200" y="1600200"/>
            <a:ext cx="8229600" cy="4724400"/>
          </a:xfrm>
        </p:spPr>
        <p:txBody>
          <a:bodyPr/>
          <a:lstStyle/>
          <a:p>
            <a:r>
              <a:rPr lang="en-US" smtClean="0">
                <a:solidFill>
                  <a:schemeClr val="tx1"/>
                </a:solidFill>
              </a:rPr>
              <a:t>There are five types of adjusting entries:</a:t>
            </a:r>
          </a:p>
          <a:p>
            <a:pPr lvl="1"/>
            <a:r>
              <a:rPr lang="en-US" smtClean="0">
                <a:solidFill>
                  <a:schemeClr val="tx1"/>
                </a:solidFill>
              </a:rPr>
              <a:t>Accruals</a:t>
            </a:r>
          </a:p>
          <a:p>
            <a:pPr lvl="1"/>
            <a:r>
              <a:rPr lang="en-US" smtClean="0">
                <a:solidFill>
                  <a:schemeClr val="tx1"/>
                </a:solidFill>
              </a:rPr>
              <a:t>Deferrals</a:t>
            </a:r>
          </a:p>
          <a:p>
            <a:pPr lvl="1"/>
            <a:r>
              <a:rPr lang="en-US" b="1" smtClean="0">
                <a:solidFill>
                  <a:schemeClr val="tx1"/>
                </a:solidFill>
              </a:rPr>
              <a:t>Estimates</a:t>
            </a:r>
          </a:p>
        </p:txBody>
      </p:sp>
      <p:sp>
        <p:nvSpPr>
          <p:cNvPr id="67588" name="Rectangle 4"/>
          <p:cNvSpPr>
            <a:spLocks noChangeArrowheads="1"/>
          </p:cNvSpPr>
          <p:nvPr/>
        </p:nvSpPr>
        <p:spPr bwMode="auto">
          <a:xfrm>
            <a:off x="922338" y="3376613"/>
            <a:ext cx="7045325" cy="24384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b="1">
                <a:latin typeface="Century Gothic" pitchFamily="34" charset="0"/>
              </a:rPr>
              <a:t>Estimates</a:t>
            </a:r>
            <a:r>
              <a:rPr lang="en-US" sz="1600">
                <a:latin typeface="Century Gothic" pitchFamily="34" charset="0"/>
              </a:rPr>
              <a:t> are used to recognize expenses that cannot be directly attributed to a related revenue and must be allocated in a more subjective or systematic manner.</a:t>
            </a:r>
          </a:p>
          <a:p>
            <a:pPr marL="342900" indent="-342900" algn="l" defTabSz="914400" rtl="0" eaLnBrk="0" hangingPunct="0">
              <a:spcBef>
                <a:spcPts val="2000"/>
              </a:spcBef>
              <a:buClr>
                <a:schemeClr val="accent1"/>
              </a:buClr>
              <a:buFont typeface="Wingdings 2" pitchFamily="18" charset="2"/>
              <a:buChar char=""/>
            </a:pPr>
            <a:r>
              <a:rPr lang="en-US" sz="1600">
                <a:latin typeface="Century Gothic" pitchFamily="34" charset="0"/>
              </a:rPr>
              <a:t>Examples:</a:t>
            </a:r>
          </a:p>
          <a:p>
            <a:pPr marL="685800" lvl="1" indent="-336550" algn="l" defTabSz="914400" rtl="0" eaLnBrk="0" hangingPunct="0">
              <a:spcBef>
                <a:spcPts val="600"/>
              </a:spcBef>
              <a:buClr>
                <a:srgbClr val="163E50"/>
              </a:buClr>
              <a:buFont typeface="Wingdings 2" pitchFamily="18" charset="2"/>
              <a:buChar char=""/>
            </a:pPr>
            <a:r>
              <a:rPr lang="en-US" sz="1600" b="1">
                <a:latin typeface="Century Gothic" pitchFamily="34" charset="0"/>
              </a:rPr>
              <a:t>Depreciation expense.</a:t>
            </a:r>
          </a:p>
          <a:p>
            <a:pPr marL="685800" lvl="1" indent="-336550" algn="l" defTabSz="914400" rtl="0" eaLnBrk="0" hangingPunct="0">
              <a:spcBef>
                <a:spcPts val="600"/>
              </a:spcBef>
              <a:buClr>
                <a:srgbClr val="163E50"/>
              </a:buClr>
              <a:buFont typeface="Wingdings 2" pitchFamily="18" charset="2"/>
              <a:buChar char=""/>
            </a:pPr>
            <a:r>
              <a:rPr lang="en-US" sz="1600" b="1">
                <a:latin typeface="Century Gothic" pitchFamily="34" charset="0"/>
              </a:rPr>
              <a:t>Bad debt expense.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67588">
                                            <p:bg/>
                                          </p:spTgt>
                                        </p:tgtEl>
                                        <p:attrNameLst>
                                          <p:attrName>style.visibility</p:attrName>
                                        </p:attrNameLst>
                                      </p:cBhvr>
                                      <p:to>
                                        <p:strVal val="visible"/>
                                      </p:to>
                                    </p:set>
                                    <p:anim calcmode="lin" valueType="num">
                                      <p:cBhvr>
                                        <p:cTn id="7" dur="500" fill="hold"/>
                                        <p:tgtEl>
                                          <p:spTgt spid="67588">
                                            <p:bg/>
                                          </p:spTgt>
                                        </p:tgtEl>
                                        <p:attrNameLst>
                                          <p:attrName>ppt_w</p:attrName>
                                        </p:attrNameLst>
                                      </p:cBhvr>
                                      <p:tavLst>
                                        <p:tav tm="0">
                                          <p:val>
                                            <p:fltVal val="0"/>
                                          </p:val>
                                        </p:tav>
                                        <p:tav tm="100000">
                                          <p:val>
                                            <p:strVal val="#ppt_w"/>
                                          </p:val>
                                        </p:tav>
                                      </p:tavLst>
                                    </p:anim>
                                    <p:anim calcmode="lin" valueType="num">
                                      <p:cBhvr>
                                        <p:cTn id="8" dur="500" fill="hold"/>
                                        <p:tgtEl>
                                          <p:spTgt spid="67588">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7588">
                                            <p:txEl>
                                              <p:pRg st="0" end="0"/>
                                            </p:txEl>
                                          </p:spTgt>
                                        </p:tgtEl>
                                        <p:attrNameLst>
                                          <p:attrName>style.visibility</p:attrName>
                                        </p:attrNameLst>
                                      </p:cBhvr>
                                      <p:to>
                                        <p:strVal val="visible"/>
                                      </p:to>
                                    </p:set>
                                    <p:anim calcmode="lin" valueType="num">
                                      <p:cBhvr>
                                        <p:cTn id="13" dur="500" fill="hold"/>
                                        <p:tgtEl>
                                          <p:spTgt spid="67588">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6758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7588">
                                            <p:txEl>
                                              <p:pRg st="1" end="1"/>
                                            </p:txEl>
                                          </p:spTgt>
                                        </p:tgtEl>
                                        <p:attrNameLst>
                                          <p:attrName>style.visibility</p:attrName>
                                        </p:attrNameLst>
                                      </p:cBhvr>
                                      <p:to>
                                        <p:strVal val="visible"/>
                                      </p:to>
                                    </p:set>
                                    <p:anim calcmode="lin" valueType="num">
                                      <p:cBhvr>
                                        <p:cTn id="19" dur="500" fill="hold"/>
                                        <p:tgtEl>
                                          <p:spTgt spid="67588">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67588">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7588">
                                            <p:txEl>
                                              <p:pRg st="2" end="2"/>
                                            </p:txEl>
                                          </p:spTgt>
                                        </p:tgtEl>
                                        <p:attrNameLst>
                                          <p:attrName>style.visibility</p:attrName>
                                        </p:attrNameLst>
                                      </p:cBhvr>
                                      <p:to>
                                        <p:strVal val="visible"/>
                                      </p:to>
                                    </p:set>
                                    <p:anim calcmode="lin" valueType="num">
                                      <p:cBhvr>
                                        <p:cTn id="25" dur="500" fill="hold"/>
                                        <p:tgtEl>
                                          <p:spTgt spid="67588">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67588">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7588">
                                            <p:txEl>
                                              <p:pRg st="3" end="3"/>
                                            </p:txEl>
                                          </p:spTgt>
                                        </p:tgtEl>
                                        <p:attrNameLst>
                                          <p:attrName>style.visibility</p:attrName>
                                        </p:attrNameLst>
                                      </p:cBhvr>
                                      <p:to>
                                        <p:strVal val="visible"/>
                                      </p:to>
                                    </p:set>
                                    <p:anim calcmode="lin" valueType="num">
                                      <p:cBhvr>
                                        <p:cTn id="31" dur="500" fill="hold"/>
                                        <p:tgtEl>
                                          <p:spTgt spid="67588">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67588">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88" grpId="0" build="p" bldLvl="2" animBg="1"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4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7650" name="Slide Number Placeholder 5"/>
          <p:cNvSpPr>
            <a:spLocks noGrp="1"/>
          </p:cNvSpPr>
          <p:nvPr>
            <p:ph type="sldNum" sz="quarter" idx="11"/>
          </p:nvPr>
        </p:nvSpPr>
        <p:spPr bwMode="auto">
          <a:noFill/>
          <a:ln>
            <a:miter lim="800000"/>
            <a:headEnd/>
            <a:tailEnd/>
          </a:ln>
        </p:spPr>
        <p:txBody>
          <a:bodyPr/>
          <a:lstStyle/>
          <a:p>
            <a:r>
              <a:rPr lang="en-US" smtClean="0"/>
              <a:t>16-</a:t>
            </a:r>
            <a:fld id="{27D362EA-233D-4ED6-9179-E862B2C72B00}" type="slidenum">
              <a:rPr lang="ar-SA" smtClean="0"/>
              <a:pPr/>
              <a:t>12</a:t>
            </a:fld>
            <a:endParaRPr lang="en-US" smtClean="0"/>
          </a:p>
        </p:txBody>
      </p:sp>
      <p:sp>
        <p:nvSpPr>
          <p:cNvPr id="27651" name="Rectangle 2"/>
          <p:cNvSpPr>
            <a:spLocks noGrp="1"/>
          </p:cNvSpPr>
          <p:nvPr>
            <p:ph type="title" idx="4294967295"/>
          </p:nvPr>
        </p:nvSpPr>
        <p:spPr/>
        <p:txBody>
          <a:bodyPr/>
          <a:lstStyle/>
          <a:p>
            <a:r>
              <a:rPr lang="en-US" smtClean="0"/>
              <a:t>POST ADJUSTING ENTRIES</a:t>
            </a:r>
          </a:p>
        </p:txBody>
      </p:sp>
      <p:sp>
        <p:nvSpPr>
          <p:cNvPr id="27652" name="Rectangle 3"/>
          <p:cNvSpPr>
            <a:spLocks noGrp="1"/>
          </p:cNvSpPr>
          <p:nvPr>
            <p:ph type="body" idx="4294967295"/>
          </p:nvPr>
        </p:nvSpPr>
        <p:spPr>
          <a:xfrm>
            <a:off x="457200" y="1600200"/>
            <a:ext cx="8229600" cy="4724400"/>
          </a:xfrm>
        </p:spPr>
        <p:txBody>
          <a:bodyPr/>
          <a:lstStyle/>
          <a:p>
            <a:r>
              <a:rPr lang="en-US" smtClean="0">
                <a:solidFill>
                  <a:schemeClr val="tx1"/>
                </a:solidFill>
              </a:rPr>
              <a:t>There are five types of adjusting entries:</a:t>
            </a:r>
          </a:p>
          <a:p>
            <a:pPr lvl="1"/>
            <a:r>
              <a:rPr lang="en-US" smtClean="0">
                <a:solidFill>
                  <a:schemeClr val="tx1"/>
                </a:solidFill>
              </a:rPr>
              <a:t>Accruals</a:t>
            </a:r>
          </a:p>
          <a:p>
            <a:pPr lvl="1"/>
            <a:r>
              <a:rPr lang="en-US" smtClean="0">
                <a:solidFill>
                  <a:schemeClr val="tx1"/>
                </a:solidFill>
              </a:rPr>
              <a:t>Deferrals</a:t>
            </a:r>
          </a:p>
          <a:p>
            <a:pPr lvl="1"/>
            <a:r>
              <a:rPr lang="en-US" smtClean="0">
                <a:solidFill>
                  <a:schemeClr val="tx1"/>
                </a:solidFill>
              </a:rPr>
              <a:t>Estimates</a:t>
            </a:r>
          </a:p>
          <a:p>
            <a:pPr lvl="1"/>
            <a:r>
              <a:rPr lang="en-US" b="1" smtClean="0">
                <a:solidFill>
                  <a:schemeClr val="tx1"/>
                </a:solidFill>
              </a:rPr>
              <a:t>Re-evaluations</a:t>
            </a:r>
          </a:p>
        </p:txBody>
      </p:sp>
      <p:sp>
        <p:nvSpPr>
          <p:cNvPr id="68612" name="Rectangle 4"/>
          <p:cNvSpPr>
            <a:spLocks noChangeArrowheads="1"/>
          </p:cNvSpPr>
          <p:nvPr/>
        </p:nvSpPr>
        <p:spPr bwMode="auto">
          <a:xfrm>
            <a:off x="381000" y="3714750"/>
            <a:ext cx="8305800" cy="22098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b="1">
                <a:latin typeface="Century Gothic" pitchFamily="34" charset="0"/>
              </a:rPr>
              <a:t>Re-evaluations</a:t>
            </a:r>
            <a:r>
              <a:rPr lang="en-US" sz="1600">
                <a:latin typeface="Century Gothic" pitchFamily="34" charset="0"/>
              </a:rPr>
              <a:t> result from:</a:t>
            </a:r>
          </a:p>
          <a:p>
            <a:pPr marL="685800" lvl="1" indent="-336550" algn="l" defTabSz="914400" rtl="0" eaLnBrk="0" hangingPunct="0">
              <a:spcBef>
                <a:spcPts val="600"/>
              </a:spcBef>
              <a:buClr>
                <a:srgbClr val="163E50"/>
              </a:buClr>
              <a:buFont typeface="Wingdings 2" pitchFamily="18" charset="2"/>
              <a:buChar char=""/>
            </a:pPr>
            <a:r>
              <a:rPr lang="en-US" sz="1600">
                <a:latin typeface="Century Gothic" pitchFamily="34" charset="0"/>
              </a:rPr>
              <a:t>Reconciling actual and recorded values of assets.</a:t>
            </a:r>
          </a:p>
          <a:p>
            <a:pPr marL="1035050" lvl="2" indent="-349250" algn="l" defTabSz="914400" rtl="0" eaLnBrk="0" hangingPunct="0">
              <a:spcBef>
                <a:spcPts val="600"/>
              </a:spcBef>
              <a:buClr>
                <a:schemeClr val="accent1"/>
              </a:buClr>
              <a:buFont typeface="Wingdings 2" pitchFamily="18" charset="2"/>
              <a:buChar char=""/>
            </a:pPr>
            <a:r>
              <a:rPr lang="en-US" sz="1600">
                <a:latin typeface="Century Gothic" pitchFamily="34" charset="0"/>
              </a:rPr>
              <a:t>Example: Making a lower-of-cost-or-market adjustment to inventory.</a:t>
            </a:r>
          </a:p>
          <a:p>
            <a:pPr marL="1035050" lvl="2" indent="-349250" algn="l" defTabSz="914400" rtl="0" eaLnBrk="0" hangingPunct="0">
              <a:spcBef>
                <a:spcPts val="600"/>
              </a:spcBef>
              <a:buClr>
                <a:schemeClr val="accent1"/>
              </a:buClr>
              <a:buFont typeface="Wingdings 2" pitchFamily="18" charset="2"/>
              <a:buChar char=""/>
            </a:pPr>
            <a:r>
              <a:rPr lang="en-US" sz="1600">
                <a:latin typeface="Century Gothic" pitchFamily="34" charset="0"/>
              </a:rPr>
              <a:t>Recording an asset impairment.</a:t>
            </a:r>
          </a:p>
          <a:p>
            <a:pPr marL="685800" lvl="1" indent="-336550" algn="l" defTabSz="914400" rtl="0" eaLnBrk="0" hangingPunct="0">
              <a:spcBef>
                <a:spcPts val="600"/>
              </a:spcBef>
              <a:buClr>
                <a:srgbClr val="163E50"/>
              </a:buClr>
              <a:buFont typeface="Wingdings 2" pitchFamily="18" charset="2"/>
              <a:buChar char=""/>
            </a:pPr>
            <a:r>
              <a:rPr lang="en-US" sz="1600">
                <a:latin typeface="Century Gothic" pitchFamily="34" charset="0"/>
              </a:rPr>
              <a:t>Recording changes in accounting principles</a:t>
            </a:r>
            <a:r>
              <a:rPr lang="en-US" sz="1400" b="1">
                <a:latin typeface="Century Gothic" pitchFamily="34" charset="0"/>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8612">
                                            <p:txEl>
                                              <p:pRg st="0" end="0"/>
                                            </p:txEl>
                                          </p:spTgt>
                                        </p:tgtEl>
                                        <p:attrNameLst>
                                          <p:attrName>style.visibility</p:attrName>
                                        </p:attrNameLst>
                                      </p:cBhvr>
                                      <p:to>
                                        <p:strVal val="visible"/>
                                      </p:to>
                                    </p:set>
                                    <p:anim calcmode="lin" valueType="num">
                                      <p:cBhvr>
                                        <p:cTn id="7" dur="500" fill="hold"/>
                                        <p:tgtEl>
                                          <p:spTgt spid="68612">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861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68612">
                                            <p:txEl>
                                              <p:pRg st="1" end="1"/>
                                            </p:txEl>
                                          </p:spTgt>
                                        </p:tgtEl>
                                        <p:attrNameLst>
                                          <p:attrName>style.visibility</p:attrName>
                                        </p:attrNameLst>
                                      </p:cBhvr>
                                      <p:to>
                                        <p:strVal val="visible"/>
                                      </p:to>
                                    </p:set>
                                    <p:anim calcmode="lin" valueType="num">
                                      <p:cBhvr>
                                        <p:cTn id="13" dur="500" fill="hold"/>
                                        <p:tgtEl>
                                          <p:spTgt spid="68612">
                                            <p:txEl>
                                              <p:pRg st="1" end="1"/>
                                            </p:txEl>
                                          </p:spTgt>
                                        </p:tgtEl>
                                        <p:attrNameLst>
                                          <p:attrName>ppt_w</p:attrName>
                                        </p:attrNameLst>
                                      </p:cBhvr>
                                      <p:tavLst>
                                        <p:tav tm="0">
                                          <p:val>
                                            <p:fltVal val="0"/>
                                          </p:val>
                                        </p:tav>
                                        <p:tav tm="100000">
                                          <p:val>
                                            <p:strVal val="#ppt_w"/>
                                          </p:val>
                                        </p:tav>
                                      </p:tavLst>
                                    </p:anim>
                                    <p:anim calcmode="lin" valueType="num">
                                      <p:cBhvr>
                                        <p:cTn id="14" dur="500" fill="hold"/>
                                        <p:tgtEl>
                                          <p:spTgt spid="6861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68612">
                                            <p:txEl>
                                              <p:pRg st="2" end="2"/>
                                            </p:txEl>
                                          </p:spTgt>
                                        </p:tgtEl>
                                        <p:attrNameLst>
                                          <p:attrName>style.visibility</p:attrName>
                                        </p:attrNameLst>
                                      </p:cBhvr>
                                      <p:to>
                                        <p:strVal val="visible"/>
                                      </p:to>
                                    </p:set>
                                    <p:anim calcmode="lin" valueType="num">
                                      <p:cBhvr>
                                        <p:cTn id="19" dur="500" fill="hold"/>
                                        <p:tgtEl>
                                          <p:spTgt spid="68612">
                                            <p:txEl>
                                              <p:pRg st="2" end="2"/>
                                            </p:txEl>
                                          </p:spTgt>
                                        </p:tgtEl>
                                        <p:attrNameLst>
                                          <p:attrName>ppt_w</p:attrName>
                                        </p:attrNameLst>
                                      </p:cBhvr>
                                      <p:tavLst>
                                        <p:tav tm="0">
                                          <p:val>
                                            <p:fltVal val="0"/>
                                          </p:val>
                                        </p:tav>
                                        <p:tav tm="100000">
                                          <p:val>
                                            <p:strVal val="#ppt_w"/>
                                          </p:val>
                                        </p:tav>
                                      </p:tavLst>
                                    </p:anim>
                                    <p:anim calcmode="lin" valueType="num">
                                      <p:cBhvr>
                                        <p:cTn id="20" dur="500" fill="hold"/>
                                        <p:tgtEl>
                                          <p:spTgt spid="6861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68612">
                                            <p:txEl>
                                              <p:pRg st="3" end="3"/>
                                            </p:txEl>
                                          </p:spTgt>
                                        </p:tgtEl>
                                        <p:attrNameLst>
                                          <p:attrName>style.visibility</p:attrName>
                                        </p:attrNameLst>
                                      </p:cBhvr>
                                      <p:to>
                                        <p:strVal val="visible"/>
                                      </p:to>
                                    </p:set>
                                    <p:anim calcmode="lin" valueType="num">
                                      <p:cBhvr>
                                        <p:cTn id="25" dur="500" fill="hold"/>
                                        <p:tgtEl>
                                          <p:spTgt spid="68612">
                                            <p:txEl>
                                              <p:pRg st="3" end="3"/>
                                            </p:txEl>
                                          </p:spTgt>
                                        </p:tgtEl>
                                        <p:attrNameLst>
                                          <p:attrName>ppt_w</p:attrName>
                                        </p:attrNameLst>
                                      </p:cBhvr>
                                      <p:tavLst>
                                        <p:tav tm="0">
                                          <p:val>
                                            <p:fltVal val="0"/>
                                          </p:val>
                                        </p:tav>
                                        <p:tav tm="100000">
                                          <p:val>
                                            <p:strVal val="#ppt_w"/>
                                          </p:val>
                                        </p:tav>
                                      </p:tavLst>
                                    </p:anim>
                                    <p:anim calcmode="lin" valueType="num">
                                      <p:cBhvr>
                                        <p:cTn id="26" dur="500" fill="hold"/>
                                        <p:tgtEl>
                                          <p:spTgt spid="68612">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68612">
                                            <p:txEl>
                                              <p:pRg st="4" end="4"/>
                                            </p:txEl>
                                          </p:spTgt>
                                        </p:tgtEl>
                                        <p:attrNameLst>
                                          <p:attrName>style.visibility</p:attrName>
                                        </p:attrNameLst>
                                      </p:cBhvr>
                                      <p:to>
                                        <p:strVal val="visible"/>
                                      </p:to>
                                    </p:set>
                                    <p:anim calcmode="lin" valueType="num">
                                      <p:cBhvr>
                                        <p:cTn id="31" dur="500" fill="hold"/>
                                        <p:tgtEl>
                                          <p:spTgt spid="68612">
                                            <p:txEl>
                                              <p:pRg st="4" end="4"/>
                                            </p:txEl>
                                          </p:spTgt>
                                        </p:tgtEl>
                                        <p:attrNameLst>
                                          <p:attrName>ppt_w</p:attrName>
                                        </p:attrNameLst>
                                      </p:cBhvr>
                                      <p:tavLst>
                                        <p:tav tm="0">
                                          <p:val>
                                            <p:fltVal val="0"/>
                                          </p:val>
                                        </p:tav>
                                        <p:tav tm="100000">
                                          <p:val>
                                            <p:strVal val="#ppt_w"/>
                                          </p:val>
                                        </p:tav>
                                      </p:tavLst>
                                    </p:anim>
                                    <p:anim calcmode="lin" valueType="num">
                                      <p:cBhvr>
                                        <p:cTn id="32" dur="500" fill="hold"/>
                                        <p:tgtEl>
                                          <p:spTgt spid="68612">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12" grpId="0" build="p" bldLvl="3"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8674" name="Slide Number Placeholder 5"/>
          <p:cNvSpPr>
            <a:spLocks noGrp="1"/>
          </p:cNvSpPr>
          <p:nvPr>
            <p:ph type="sldNum" sz="quarter" idx="11"/>
          </p:nvPr>
        </p:nvSpPr>
        <p:spPr bwMode="auto">
          <a:noFill/>
          <a:ln>
            <a:miter lim="800000"/>
            <a:headEnd/>
            <a:tailEnd/>
          </a:ln>
        </p:spPr>
        <p:txBody>
          <a:bodyPr/>
          <a:lstStyle/>
          <a:p>
            <a:r>
              <a:rPr lang="en-US" smtClean="0"/>
              <a:t>16-</a:t>
            </a:r>
            <a:fld id="{173457AC-4B5D-4B45-ABA2-86738BB39A64}" type="slidenum">
              <a:rPr lang="ar-SA" smtClean="0"/>
              <a:pPr/>
              <a:t>13</a:t>
            </a:fld>
            <a:endParaRPr lang="en-US" smtClean="0"/>
          </a:p>
        </p:txBody>
      </p:sp>
      <p:sp>
        <p:nvSpPr>
          <p:cNvPr id="28675" name="Rectangle 2"/>
          <p:cNvSpPr>
            <a:spLocks noGrp="1"/>
          </p:cNvSpPr>
          <p:nvPr>
            <p:ph type="title" idx="4294967295"/>
          </p:nvPr>
        </p:nvSpPr>
        <p:spPr/>
        <p:txBody>
          <a:bodyPr/>
          <a:lstStyle/>
          <a:p>
            <a:r>
              <a:rPr lang="en-US" smtClean="0"/>
              <a:t>POST ADJUSTING ENTRIES</a:t>
            </a:r>
          </a:p>
        </p:txBody>
      </p:sp>
      <p:sp>
        <p:nvSpPr>
          <p:cNvPr id="28676" name="Rectangle 3"/>
          <p:cNvSpPr>
            <a:spLocks noGrp="1"/>
          </p:cNvSpPr>
          <p:nvPr>
            <p:ph type="body" idx="4294967295"/>
          </p:nvPr>
        </p:nvSpPr>
        <p:spPr>
          <a:xfrm>
            <a:off x="457200" y="1600200"/>
            <a:ext cx="8229600" cy="4724400"/>
          </a:xfrm>
        </p:spPr>
        <p:txBody>
          <a:bodyPr/>
          <a:lstStyle/>
          <a:p>
            <a:r>
              <a:rPr lang="en-US" smtClean="0">
                <a:solidFill>
                  <a:schemeClr val="tx1"/>
                </a:solidFill>
              </a:rPr>
              <a:t>There are five types of adjusting entries:</a:t>
            </a:r>
          </a:p>
          <a:p>
            <a:pPr lvl="1"/>
            <a:r>
              <a:rPr lang="en-US" smtClean="0">
                <a:solidFill>
                  <a:schemeClr val="tx1"/>
                </a:solidFill>
              </a:rPr>
              <a:t>Accruals</a:t>
            </a:r>
          </a:p>
          <a:p>
            <a:pPr lvl="1"/>
            <a:r>
              <a:rPr lang="en-US" smtClean="0">
                <a:solidFill>
                  <a:schemeClr val="tx1"/>
                </a:solidFill>
              </a:rPr>
              <a:t>Deferrals</a:t>
            </a:r>
          </a:p>
          <a:p>
            <a:pPr lvl="1"/>
            <a:r>
              <a:rPr lang="en-US" smtClean="0">
                <a:solidFill>
                  <a:schemeClr val="tx1"/>
                </a:solidFill>
              </a:rPr>
              <a:t>Estimates</a:t>
            </a:r>
          </a:p>
          <a:p>
            <a:pPr lvl="1"/>
            <a:r>
              <a:rPr lang="en-US" smtClean="0">
                <a:solidFill>
                  <a:schemeClr val="tx1"/>
                </a:solidFill>
              </a:rPr>
              <a:t>Re-evaluations</a:t>
            </a:r>
          </a:p>
          <a:p>
            <a:pPr lvl="1"/>
            <a:r>
              <a:rPr lang="en-US" b="1" smtClean="0">
                <a:solidFill>
                  <a:schemeClr val="tx1"/>
                </a:solidFill>
              </a:rPr>
              <a:t>Error corrections</a:t>
            </a:r>
          </a:p>
        </p:txBody>
      </p:sp>
      <p:sp>
        <p:nvSpPr>
          <p:cNvPr id="69636" name="Rectangle 4"/>
          <p:cNvSpPr>
            <a:spLocks noChangeArrowheads="1"/>
          </p:cNvSpPr>
          <p:nvPr/>
        </p:nvSpPr>
        <p:spPr bwMode="auto">
          <a:xfrm>
            <a:off x="890588" y="4000500"/>
            <a:ext cx="7350125" cy="10668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pitchFamily="2" charset="2"/>
              <a:buChar char=""/>
            </a:pPr>
            <a:r>
              <a:rPr lang="en-US" sz="1600">
                <a:latin typeface="Century Gothic" pitchFamily="34" charset="0"/>
              </a:rPr>
              <a:t>Error corrections involve correction of errors previously made in the general ledger.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9636">
                                            <p:txEl>
                                              <p:pRg st="0" end="0"/>
                                            </p:txEl>
                                          </p:spTgt>
                                        </p:tgtEl>
                                        <p:attrNameLst>
                                          <p:attrName>style.visibility</p:attrName>
                                        </p:attrNameLst>
                                      </p:cBhvr>
                                      <p:to>
                                        <p:strVal val="visible"/>
                                      </p:to>
                                    </p:set>
                                    <p:anim calcmode="lin" valueType="num">
                                      <p:cBhvr>
                                        <p:cTn id="7" dur="500" fill="hold"/>
                                        <p:tgtEl>
                                          <p:spTgt spid="69636">
                                            <p:txEl>
                                              <p:pRg st="0" end="0"/>
                                            </p:txEl>
                                          </p:spTgt>
                                        </p:tgtEl>
                                        <p:attrNameLst>
                                          <p:attrName>ppt_w</p:attrName>
                                        </p:attrNameLst>
                                      </p:cBhvr>
                                      <p:tavLst>
                                        <p:tav tm="0">
                                          <p:val>
                                            <p:fltVal val="0"/>
                                          </p:val>
                                        </p:tav>
                                        <p:tav tm="100000">
                                          <p:val>
                                            <p:strVal val="#ppt_w"/>
                                          </p:val>
                                        </p:tav>
                                      </p:tavLst>
                                    </p:anim>
                                    <p:anim calcmode="lin" valueType="num">
                                      <p:cBhvr>
                                        <p:cTn id="8" dur="500" fill="hold"/>
                                        <p:tgtEl>
                                          <p:spTgt spid="6963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6"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9698" name="Slide Number Placeholder 5"/>
          <p:cNvSpPr>
            <a:spLocks noGrp="1"/>
          </p:cNvSpPr>
          <p:nvPr>
            <p:ph type="sldNum" sz="quarter" idx="11"/>
          </p:nvPr>
        </p:nvSpPr>
        <p:spPr bwMode="auto">
          <a:noFill/>
          <a:ln>
            <a:miter lim="800000"/>
            <a:headEnd/>
            <a:tailEnd/>
          </a:ln>
        </p:spPr>
        <p:txBody>
          <a:bodyPr/>
          <a:lstStyle/>
          <a:p>
            <a:r>
              <a:rPr lang="en-US" smtClean="0"/>
              <a:t>16-</a:t>
            </a:r>
            <a:fld id="{2CF8D76B-8687-4DD9-998E-C4BF59AA942B}" type="slidenum">
              <a:rPr lang="ar-SA" smtClean="0"/>
              <a:pPr/>
              <a:t>14</a:t>
            </a:fld>
            <a:endParaRPr lang="en-US" smtClean="0"/>
          </a:p>
        </p:txBody>
      </p:sp>
      <p:sp>
        <p:nvSpPr>
          <p:cNvPr id="29699" name="Rectangle 2"/>
          <p:cNvSpPr>
            <a:spLocks noGrp="1"/>
          </p:cNvSpPr>
          <p:nvPr>
            <p:ph type="title" idx="4294967295"/>
          </p:nvPr>
        </p:nvSpPr>
        <p:spPr/>
        <p:txBody>
          <a:bodyPr/>
          <a:lstStyle/>
          <a:p>
            <a:r>
              <a:rPr lang="en-US" smtClean="0"/>
              <a:t>POST ADJUSTING ENTRIES</a:t>
            </a:r>
          </a:p>
        </p:txBody>
      </p:sp>
      <p:sp>
        <p:nvSpPr>
          <p:cNvPr id="70659" name="Rectangle 3"/>
          <p:cNvSpPr>
            <a:spLocks noGrp="1"/>
          </p:cNvSpPr>
          <p:nvPr>
            <p:ph type="body" idx="4294967295"/>
          </p:nvPr>
        </p:nvSpPr>
        <p:spPr>
          <a:xfrm>
            <a:off x="457200" y="1600200"/>
            <a:ext cx="8229600" cy="4724400"/>
          </a:xfrm>
        </p:spPr>
        <p:txBody>
          <a:bodyPr/>
          <a:lstStyle/>
          <a:p>
            <a:pPr>
              <a:lnSpc>
                <a:spcPct val="90000"/>
              </a:lnSpc>
            </a:pPr>
            <a:r>
              <a:rPr lang="en-US" smtClean="0">
                <a:solidFill>
                  <a:schemeClr val="tx1"/>
                </a:solidFill>
              </a:rPr>
              <a:t>Journal vouchers for adjusting entries should be stored in the journal voucher file.</a:t>
            </a:r>
          </a:p>
          <a:p>
            <a:pPr>
              <a:lnSpc>
                <a:spcPct val="90000"/>
              </a:lnSpc>
            </a:pPr>
            <a:r>
              <a:rPr lang="en-US" smtClean="0">
                <a:solidFill>
                  <a:schemeClr val="tx1"/>
                </a:solidFill>
              </a:rPr>
              <a:t>Once adjusting entries have been recorded, an adjusted trial balance is prepared from the new balances in the general ledger.	</a:t>
            </a:r>
          </a:p>
          <a:p>
            <a:pPr>
              <a:lnSpc>
                <a:spcPct val="90000"/>
              </a:lnSpc>
            </a:pPr>
            <a:r>
              <a:rPr lang="en-US" smtClean="0">
                <a:solidFill>
                  <a:schemeClr val="tx1"/>
                </a:solidFill>
              </a:rPr>
              <a:t>The adjusted trial balance serves as the input for the next step—preparation of the financial statements.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70659">
                                            <p:txEl>
                                              <p:pRg st="0" end="0"/>
                                            </p:txEl>
                                          </p:spTgt>
                                        </p:tgtEl>
                                        <p:attrNameLst>
                                          <p:attrName>style.visibility</p:attrName>
                                        </p:attrNameLst>
                                      </p:cBhvr>
                                      <p:to>
                                        <p:strVal val="visible"/>
                                      </p:to>
                                    </p:set>
                                    <p:animEffect transition="in" filter="wipe(up)">
                                      <p:cBhvr>
                                        <p:cTn id="7" dur="500"/>
                                        <p:tgtEl>
                                          <p:spTgt spid="7065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70659">
                                            <p:txEl>
                                              <p:pRg st="1" end="1"/>
                                            </p:txEl>
                                          </p:spTgt>
                                        </p:tgtEl>
                                        <p:attrNameLst>
                                          <p:attrName>style.visibility</p:attrName>
                                        </p:attrNameLst>
                                      </p:cBhvr>
                                      <p:to>
                                        <p:strVal val="visible"/>
                                      </p:to>
                                    </p:set>
                                    <p:animEffect transition="in" filter="wipe(up)">
                                      <p:cBhvr>
                                        <p:cTn id="12" dur="500"/>
                                        <p:tgtEl>
                                          <p:spTgt spid="7065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70659">
                                            <p:txEl>
                                              <p:pRg st="2" end="2"/>
                                            </p:txEl>
                                          </p:spTgt>
                                        </p:tgtEl>
                                        <p:attrNameLst>
                                          <p:attrName>style.visibility</p:attrName>
                                        </p:attrNameLst>
                                      </p:cBhvr>
                                      <p:to>
                                        <p:strVal val="visible"/>
                                      </p:to>
                                    </p:set>
                                    <p:animEffect transition="in" filter="wipe(up)">
                                      <p:cBhvr>
                                        <p:cTn id="17" dur="500"/>
                                        <p:tgtEl>
                                          <p:spTgt spid="7065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59" grpId="0" build="p" bldLvl="5"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072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0722" name="Slide Number Placeholder 5"/>
          <p:cNvSpPr>
            <a:spLocks noGrp="1"/>
          </p:cNvSpPr>
          <p:nvPr>
            <p:ph type="sldNum" sz="quarter" idx="11"/>
          </p:nvPr>
        </p:nvSpPr>
        <p:spPr bwMode="auto">
          <a:noFill/>
          <a:ln>
            <a:miter lim="800000"/>
            <a:headEnd/>
            <a:tailEnd/>
          </a:ln>
        </p:spPr>
        <p:txBody>
          <a:bodyPr/>
          <a:lstStyle/>
          <a:p>
            <a:r>
              <a:rPr lang="en-US" smtClean="0"/>
              <a:t>16-</a:t>
            </a:r>
            <a:fld id="{517D4ACD-1AD5-4028-9B3E-4CDD31AC34FC}" type="slidenum">
              <a:rPr lang="ar-SA" smtClean="0"/>
              <a:pPr/>
              <a:t>15</a:t>
            </a:fld>
            <a:endParaRPr lang="en-US" smtClean="0"/>
          </a:p>
        </p:txBody>
      </p:sp>
      <p:sp>
        <p:nvSpPr>
          <p:cNvPr id="72706" name="Rectangle 2"/>
          <p:cNvSpPr>
            <a:spLocks noGrp="1"/>
          </p:cNvSpPr>
          <p:nvPr>
            <p:ph type="title" idx="4294967295"/>
          </p:nvPr>
        </p:nvSpPr>
        <p:spPr/>
        <p:txBody>
          <a:bodyPr/>
          <a:lstStyle/>
          <a:p>
            <a:r>
              <a:rPr lang="en-US" sz="3200" smtClean="0"/>
              <a:t>PREPARE FINANCIAL STATEMENTS</a:t>
            </a:r>
          </a:p>
        </p:txBody>
      </p:sp>
      <p:sp>
        <p:nvSpPr>
          <p:cNvPr id="72707" name="Rectangle 3"/>
          <p:cNvSpPr>
            <a:spLocks noGrp="1"/>
          </p:cNvSpPr>
          <p:nvPr>
            <p:ph type="body" idx="4294967295"/>
          </p:nvPr>
        </p:nvSpPr>
        <p:spPr>
          <a:xfrm>
            <a:off x="457200" y="1600200"/>
            <a:ext cx="8229600" cy="4724400"/>
          </a:xfrm>
        </p:spPr>
        <p:txBody>
          <a:bodyPr/>
          <a:lstStyle/>
          <a:p>
            <a:r>
              <a:rPr lang="en-US" smtClean="0">
                <a:solidFill>
                  <a:schemeClr val="tx1"/>
                </a:solidFill>
              </a:rPr>
              <a:t>Activities in the preparation of financial statements are as follows:</a:t>
            </a:r>
          </a:p>
          <a:p>
            <a:pPr lvl="1"/>
            <a:r>
              <a:rPr lang="en-US" smtClean="0">
                <a:solidFill>
                  <a:schemeClr val="tx1"/>
                </a:solidFill>
              </a:rPr>
              <a:t>Prepare an </a:t>
            </a:r>
            <a:r>
              <a:rPr lang="en-US" b="1" i="1" smtClean="0">
                <a:solidFill>
                  <a:schemeClr val="tx1"/>
                </a:solidFill>
              </a:rPr>
              <a:t>income statement</a:t>
            </a:r>
            <a:endParaRPr lang="en-US" smtClean="0">
              <a:solidFill>
                <a:schemeClr val="tx1"/>
              </a:solidFill>
            </a:endParaRPr>
          </a:p>
        </p:txBody>
      </p:sp>
      <p:sp>
        <p:nvSpPr>
          <p:cNvPr id="72708" name="Rectangle 4"/>
          <p:cNvSpPr>
            <a:spLocks noChangeArrowheads="1"/>
          </p:cNvSpPr>
          <p:nvPr/>
        </p:nvSpPr>
        <p:spPr bwMode="auto">
          <a:xfrm>
            <a:off x="903288" y="3276600"/>
            <a:ext cx="7478712" cy="13716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pitchFamily="2" charset="2"/>
              <a:buChar char=""/>
            </a:pPr>
            <a:r>
              <a:rPr lang="en-US" sz="1400" b="1">
                <a:latin typeface="Century Gothic" pitchFamily="34" charset="0"/>
              </a:rPr>
              <a:t>The income statement is prepared using the balances in the revenue, expense, gain, and loss accounts listed on the adjusted trial balance.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2706"/>
                                        </p:tgtEl>
                                        <p:attrNameLst>
                                          <p:attrName>style.visibility</p:attrName>
                                        </p:attrNameLst>
                                      </p:cBhvr>
                                      <p:to>
                                        <p:strVal val="visible"/>
                                      </p:to>
                                    </p:set>
                                    <p:anim calcmode="lin" valueType="num">
                                      <p:cBhvr>
                                        <p:cTn id="7" dur="500" fill="hold"/>
                                        <p:tgtEl>
                                          <p:spTgt spid="72706"/>
                                        </p:tgtEl>
                                        <p:attrNameLst>
                                          <p:attrName>ppt_w</p:attrName>
                                        </p:attrNameLst>
                                      </p:cBhvr>
                                      <p:tavLst>
                                        <p:tav tm="0">
                                          <p:val>
                                            <p:fltVal val="0"/>
                                          </p:val>
                                        </p:tav>
                                        <p:tav tm="100000">
                                          <p:val>
                                            <p:strVal val="#ppt_w"/>
                                          </p:val>
                                        </p:tav>
                                      </p:tavLst>
                                    </p:anim>
                                    <p:anim calcmode="lin" valueType="num">
                                      <p:cBhvr>
                                        <p:cTn id="8" dur="500" fill="hold"/>
                                        <p:tgtEl>
                                          <p:spTgt spid="7270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2707">
                                            <p:txEl>
                                              <p:pRg st="0" end="0"/>
                                            </p:txEl>
                                          </p:spTgt>
                                        </p:tgtEl>
                                        <p:attrNameLst>
                                          <p:attrName>style.visibility</p:attrName>
                                        </p:attrNameLst>
                                      </p:cBhvr>
                                      <p:to>
                                        <p:strVal val="visible"/>
                                      </p:to>
                                    </p:set>
                                    <p:animEffect transition="in" filter="wipe(up)">
                                      <p:cBhvr>
                                        <p:cTn id="13" dur="500"/>
                                        <p:tgtEl>
                                          <p:spTgt spid="7270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2707">
                                            <p:txEl>
                                              <p:pRg st="1" end="1"/>
                                            </p:txEl>
                                          </p:spTgt>
                                        </p:tgtEl>
                                        <p:attrNameLst>
                                          <p:attrName>style.visibility</p:attrName>
                                        </p:attrNameLst>
                                      </p:cBhvr>
                                      <p:to>
                                        <p:strVal val="visible"/>
                                      </p:to>
                                    </p:set>
                                    <p:animEffect transition="in" filter="wipe(up)">
                                      <p:cBhvr>
                                        <p:cTn id="18" dur="500"/>
                                        <p:tgtEl>
                                          <p:spTgt spid="727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2708"/>
                                        </p:tgtEl>
                                        <p:attrNameLst>
                                          <p:attrName>style.visibility</p:attrName>
                                        </p:attrNameLst>
                                      </p:cBhvr>
                                      <p:to>
                                        <p:strVal val="visible"/>
                                      </p:to>
                                    </p:set>
                                    <p:anim calcmode="lin" valueType="num">
                                      <p:cBhvr>
                                        <p:cTn id="23" dur="500" fill="hold"/>
                                        <p:tgtEl>
                                          <p:spTgt spid="72708"/>
                                        </p:tgtEl>
                                        <p:attrNameLst>
                                          <p:attrName>ppt_w</p:attrName>
                                        </p:attrNameLst>
                                      </p:cBhvr>
                                      <p:tavLst>
                                        <p:tav tm="0">
                                          <p:val>
                                            <p:fltVal val="0"/>
                                          </p:val>
                                        </p:tav>
                                        <p:tav tm="100000">
                                          <p:val>
                                            <p:strVal val="#ppt_w"/>
                                          </p:val>
                                        </p:tav>
                                      </p:tavLst>
                                    </p:anim>
                                    <p:anim calcmode="lin" valueType="num">
                                      <p:cBhvr>
                                        <p:cTn id="24" dur="500" fill="hold"/>
                                        <p:tgtEl>
                                          <p:spTgt spid="72708"/>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6" grpId="0" animBg="1"/>
      <p:bldP spid="72707" grpId="0" build="p" bldLvl="5" autoUpdateAnimBg="0"/>
      <p:bldP spid="72708" grpId="0" animBg="1"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1746" name="Slide Number Placeholder 5"/>
          <p:cNvSpPr>
            <a:spLocks noGrp="1"/>
          </p:cNvSpPr>
          <p:nvPr>
            <p:ph type="sldNum" sz="quarter" idx="11"/>
          </p:nvPr>
        </p:nvSpPr>
        <p:spPr bwMode="auto">
          <a:noFill/>
          <a:ln>
            <a:miter lim="800000"/>
            <a:headEnd/>
            <a:tailEnd/>
          </a:ln>
        </p:spPr>
        <p:txBody>
          <a:bodyPr/>
          <a:lstStyle/>
          <a:p>
            <a:r>
              <a:rPr lang="en-US" smtClean="0"/>
              <a:t>16-</a:t>
            </a:r>
            <a:fld id="{81EC9278-94E5-42B8-92A3-3882E7685835}" type="slidenum">
              <a:rPr lang="ar-SA" smtClean="0"/>
              <a:pPr/>
              <a:t>16</a:t>
            </a:fld>
            <a:endParaRPr lang="en-US" smtClean="0"/>
          </a:p>
        </p:txBody>
      </p:sp>
      <p:sp>
        <p:nvSpPr>
          <p:cNvPr id="31747" name="Rectangle 2"/>
          <p:cNvSpPr>
            <a:spLocks noGrp="1"/>
          </p:cNvSpPr>
          <p:nvPr>
            <p:ph type="title" idx="4294967295"/>
          </p:nvPr>
        </p:nvSpPr>
        <p:spPr/>
        <p:txBody>
          <a:bodyPr/>
          <a:lstStyle/>
          <a:p>
            <a:r>
              <a:rPr lang="en-US" sz="3200" smtClean="0"/>
              <a:t>PREPARE FINANCIAL STATEMENTS</a:t>
            </a:r>
          </a:p>
        </p:txBody>
      </p:sp>
      <p:sp>
        <p:nvSpPr>
          <p:cNvPr id="31748" name="Rectangle 3"/>
          <p:cNvSpPr>
            <a:spLocks noGrp="1"/>
          </p:cNvSpPr>
          <p:nvPr>
            <p:ph type="body" idx="4294967295"/>
          </p:nvPr>
        </p:nvSpPr>
        <p:spPr>
          <a:xfrm>
            <a:off x="457200" y="1600200"/>
            <a:ext cx="8229600" cy="4724400"/>
          </a:xfrm>
        </p:spPr>
        <p:txBody>
          <a:bodyPr/>
          <a:lstStyle/>
          <a:p>
            <a:r>
              <a:rPr lang="en-US" smtClean="0">
                <a:solidFill>
                  <a:schemeClr val="tx1"/>
                </a:solidFill>
              </a:rPr>
              <a:t>Activities in the preparation of financial statements are as follows:</a:t>
            </a:r>
          </a:p>
          <a:p>
            <a:pPr lvl="1"/>
            <a:r>
              <a:rPr lang="en-US" smtClean="0">
                <a:solidFill>
                  <a:schemeClr val="tx1"/>
                </a:solidFill>
              </a:rPr>
              <a:t>Prepare an income statement</a:t>
            </a:r>
          </a:p>
          <a:p>
            <a:pPr lvl="1"/>
            <a:r>
              <a:rPr lang="en-US" i="1" smtClean="0">
                <a:solidFill>
                  <a:schemeClr val="tx1"/>
                </a:solidFill>
              </a:rPr>
              <a:t>Prepare</a:t>
            </a:r>
            <a:r>
              <a:rPr lang="en-US" b="1" i="1" smtClean="0">
                <a:solidFill>
                  <a:schemeClr val="tx1"/>
                </a:solidFill>
              </a:rPr>
              <a:t> closing entries</a:t>
            </a:r>
            <a:endParaRPr lang="en-US" smtClean="0">
              <a:solidFill>
                <a:schemeClr val="tx1"/>
              </a:solidFill>
            </a:endParaRPr>
          </a:p>
        </p:txBody>
      </p:sp>
      <p:sp>
        <p:nvSpPr>
          <p:cNvPr id="73732" name="Rectangle 4"/>
          <p:cNvSpPr>
            <a:spLocks noChangeArrowheads="1"/>
          </p:cNvSpPr>
          <p:nvPr/>
        </p:nvSpPr>
        <p:spPr bwMode="auto">
          <a:xfrm>
            <a:off x="457200" y="3478213"/>
            <a:ext cx="7923213" cy="24384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After preparation of the income statement, the revenue, expense, gain, and loss accounts are closed.</a:t>
            </a:r>
          </a:p>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Their balances are transferred to retained earnings, so that this account will have the correct ending balance.</a:t>
            </a:r>
          </a:p>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If a separate account is kept for dividends, that account is also closed to retained earnings.</a:t>
            </a:r>
          </a:p>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Most companies perform monthly and annual closes.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3732">
                                            <p:bg/>
                                          </p:spTgt>
                                        </p:tgtEl>
                                        <p:attrNameLst>
                                          <p:attrName>style.visibility</p:attrName>
                                        </p:attrNameLst>
                                      </p:cBhvr>
                                      <p:to>
                                        <p:strVal val="visible"/>
                                      </p:to>
                                    </p:set>
                                    <p:anim calcmode="lin" valueType="num">
                                      <p:cBhvr>
                                        <p:cTn id="7" dur="500" fill="hold"/>
                                        <p:tgtEl>
                                          <p:spTgt spid="73732">
                                            <p:bg/>
                                          </p:spTgt>
                                        </p:tgtEl>
                                        <p:attrNameLst>
                                          <p:attrName>ppt_w</p:attrName>
                                        </p:attrNameLst>
                                      </p:cBhvr>
                                      <p:tavLst>
                                        <p:tav tm="0">
                                          <p:val>
                                            <p:fltVal val="0"/>
                                          </p:val>
                                        </p:tav>
                                        <p:tav tm="100000">
                                          <p:val>
                                            <p:strVal val="#ppt_w"/>
                                          </p:val>
                                        </p:tav>
                                      </p:tavLst>
                                    </p:anim>
                                    <p:anim calcmode="lin" valueType="num">
                                      <p:cBhvr>
                                        <p:cTn id="8" dur="500" fill="hold"/>
                                        <p:tgtEl>
                                          <p:spTgt spid="7373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3732">
                                            <p:txEl>
                                              <p:pRg st="0" end="0"/>
                                            </p:txEl>
                                          </p:spTgt>
                                        </p:tgtEl>
                                        <p:attrNameLst>
                                          <p:attrName>style.visibility</p:attrName>
                                        </p:attrNameLst>
                                      </p:cBhvr>
                                      <p:to>
                                        <p:strVal val="visible"/>
                                      </p:to>
                                    </p:set>
                                    <p:anim calcmode="lin" valueType="num">
                                      <p:cBhvr>
                                        <p:cTn id="13" dur="500" fill="hold"/>
                                        <p:tgtEl>
                                          <p:spTgt spid="7373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373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3732">
                                            <p:txEl>
                                              <p:pRg st="1" end="1"/>
                                            </p:txEl>
                                          </p:spTgt>
                                        </p:tgtEl>
                                        <p:attrNameLst>
                                          <p:attrName>style.visibility</p:attrName>
                                        </p:attrNameLst>
                                      </p:cBhvr>
                                      <p:to>
                                        <p:strVal val="visible"/>
                                      </p:to>
                                    </p:set>
                                    <p:anim calcmode="lin" valueType="num">
                                      <p:cBhvr>
                                        <p:cTn id="19" dur="500" fill="hold"/>
                                        <p:tgtEl>
                                          <p:spTgt spid="7373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373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3732">
                                            <p:txEl>
                                              <p:pRg st="2" end="2"/>
                                            </p:txEl>
                                          </p:spTgt>
                                        </p:tgtEl>
                                        <p:attrNameLst>
                                          <p:attrName>style.visibility</p:attrName>
                                        </p:attrNameLst>
                                      </p:cBhvr>
                                      <p:to>
                                        <p:strVal val="visible"/>
                                      </p:to>
                                    </p:set>
                                    <p:anim calcmode="lin" valueType="num">
                                      <p:cBhvr>
                                        <p:cTn id="25" dur="500" fill="hold"/>
                                        <p:tgtEl>
                                          <p:spTgt spid="73732">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73732">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3732">
                                            <p:txEl>
                                              <p:pRg st="3" end="3"/>
                                            </p:txEl>
                                          </p:spTgt>
                                        </p:tgtEl>
                                        <p:attrNameLst>
                                          <p:attrName>style.visibility</p:attrName>
                                        </p:attrNameLst>
                                      </p:cBhvr>
                                      <p:to>
                                        <p:strVal val="visible"/>
                                      </p:to>
                                    </p:set>
                                    <p:anim calcmode="lin" valueType="num">
                                      <p:cBhvr>
                                        <p:cTn id="31" dur="500" fill="hold"/>
                                        <p:tgtEl>
                                          <p:spTgt spid="73732">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73732">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2" grpId="0" build="p" animBg="1"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6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2770" name="Slide Number Placeholder 5"/>
          <p:cNvSpPr>
            <a:spLocks noGrp="1"/>
          </p:cNvSpPr>
          <p:nvPr>
            <p:ph type="sldNum" sz="quarter" idx="11"/>
          </p:nvPr>
        </p:nvSpPr>
        <p:spPr bwMode="auto">
          <a:noFill/>
          <a:ln>
            <a:miter lim="800000"/>
            <a:headEnd/>
            <a:tailEnd/>
          </a:ln>
        </p:spPr>
        <p:txBody>
          <a:bodyPr/>
          <a:lstStyle/>
          <a:p>
            <a:r>
              <a:rPr lang="en-US" smtClean="0"/>
              <a:t>16-</a:t>
            </a:r>
            <a:fld id="{0B26D31F-6EFF-474D-9641-6AB201DEC25B}" type="slidenum">
              <a:rPr lang="ar-SA" smtClean="0"/>
              <a:pPr/>
              <a:t>17</a:t>
            </a:fld>
            <a:endParaRPr lang="en-US" smtClean="0"/>
          </a:p>
        </p:txBody>
      </p:sp>
      <p:sp>
        <p:nvSpPr>
          <p:cNvPr id="32771" name="Rectangle 2"/>
          <p:cNvSpPr>
            <a:spLocks noGrp="1"/>
          </p:cNvSpPr>
          <p:nvPr>
            <p:ph type="title" idx="4294967295"/>
          </p:nvPr>
        </p:nvSpPr>
        <p:spPr/>
        <p:txBody>
          <a:bodyPr/>
          <a:lstStyle/>
          <a:p>
            <a:r>
              <a:rPr lang="en-US" sz="3200" smtClean="0"/>
              <a:t>PREPARE FINANCIAL STATEMENTS</a:t>
            </a:r>
          </a:p>
        </p:txBody>
      </p:sp>
      <p:sp>
        <p:nvSpPr>
          <p:cNvPr id="32772" name="Rectangle 3"/>
          <p:cNvSpPr>
            <a:spLocks noGrp="1"/>
          </p:cNvSpPr>
          <p:nvPr>
            <p:ph type="body" idx="4294967295"/>
          </p:nvPr>
        </p:nvSpPr>
        <p:spPr>
          <a:xfrm>
            <a:off x="457200" y="1600200"/>
            <a:ext cx="8229600" cy="4724400"/>
          </a:xfrm>
        </p:spPr>
        <p:txBody>
          <a:bodyPr/>
          <a:lstStyle/>
          <a:p>
            <a:r>
              <a:rPr lang="en-US" smtClean="0">
                <a:solidFill>
                  <a:schemeClr val="tx1"/>
                </a:solidFill>
              </a:rPr>
              <a:t>Activities in the preparation of financial statements are as follows:</a:t>
            </a:r>
          </a:p>
          <a:p>
            <a:pPr lvl="1"/>
            <a:r>
              <a:rPr lang="en-US" smtClean="0">
                <a:solidFill>
                  <a:schemeClr val="tx1"/>
                </a:solidFill>
              </a:rPr>
              <a:t>Prepare an income statement</a:t>
            </a:r>
          </a:p>
          <a:p>
            <a:pPr lvl="1"/>
            <a:r>
              <a:rPr lang="en-US" smtClean="0">
                <a:solidFill>
                  <a:schemeClr val="tx1"/>
                </a:solidFill>
              </a:rPr>
              <a:t>Prepare closing entries</a:t>
            </a:r>
          </a:p>
          <a:p>
            <a:pPr lvl="1"/>
            <a:r>
              <a:rPr lang="en-US" smtClean="0">
                <a:solidFill>
                  <a:schemeClr val="tx1"/>
                </a:solidFill>
              </a:rPr>
              <a:t>Prepare a</a:t>
            </a:r>
            <a:r>
              <a:rPr lang="en-US" b="1" i="1" smtClean="0">
                <a:solidFill>
                  <a:schemeClr val="tx1"/>
                </a:solidFill>
              </a:rPr>
              <a:t> statement of stockholders’ equity</a:t>
            </a:r>
            <a:endParaRPr lang="en-US" smtClean="0">
              <a:solidFill>
                <a:schemeClr val="tx1"/>
              </a:solidFill>
            </a:endParaRPr>
          </a:p>
        </p:txBody>
      </p:sp>
      <p:sp>
        <p:nvSpPr>
          <p:cNvPr id="74756" name="Rectangle 4"/>
          <p:cNvSpPr>
            <a:spLocks noChangeArrowheads="1"/>
          </p:cNvSpPr>
          <p:nvPr/>
        </p:nvSpPr>
        <p:spPr bwMode="auto">
          <a:xfrm>
            <a:off x="760413" y="3633788"/>
            <a:ext cx="7480300" cy="1531937"/>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rgbClr val="1672CE"/>
              </a:buClr>
              <a:buFontTx/>
              <a:buChar char="•"/>
            </a:pPr>
            <a:r>
              <a:rPr lang="en-US" sz="1400" b="1">
                <a:latin typeface="Century Gothic" pitchFamily="34" charset="0"/>
              </a:rPr>
              <a:t>Reconciles the changes in the stockholders equity accounts (paid-in capital and retained earnings) for the year.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4756">
                                            <p:bg/>
                                          </p:spTgt>
                                        </p:tgtEl>
                                        <p:attrNameLst>
                                          <p:attrName>style.visibility</p:attrName>
                                        </p:attrNameLst>
                                      </p:cBhvr>
                                      <p:to>
                                        <p:strVal val="visible"/>
                                      </p:to>
                                    </p:set>
                                    <p:anim calcmode="lin" valueType="num">
                                      <p:cBhvr>
                                        <p:cTn id="7" dur="500" fill="hold"/>
                                        <p:tgtEl>
                                          <p:spTgt spid="74756">
                                            <p:bg/>
                                          </p:spTgt>
                                        </p:tgtEl>
                                        <p:attrNameLst>
                                          <p:attrName>ppt_w</p:attrName>
                                        </p:attrNameLst>
                                      </p:cBhvr>
                                      <p:tavLst>
                                        <p:tav tm="0">
                                          <p:val>
                                            <p:fltVal val="0"/>
                                          </p:val>
                                        </p:tav>
                                        <p:tav tm="100000">
                                          <p:val>
                                            <p:strVal val="#ppt_w"/>
                                          </p:val>
                                        </p:tav>
                                      </p:tavLst>
                                    </p:anim>
                                    <p:anim calcmode="lin" valueType="num">
                                      <p:cBhvr>
                                        <p:cTn id="8" dur="500" fill="hold"/>
                                        <p:tgtEl>
                                          <p:spTgt spid="74756">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4756">
                                            <p:txEl>
                                              <p:pRg st="0" end="0"/>
                                            </p:txEl>
                                          </p:spTgt>
                                        </p:tgtEl>
                                        <p:attrNameLst>
                                          <p:attrName>style.visibility</p:attrName>
                                        </p:attrNameLst>
                                      </p:cBhvr>
                                      <p:to>
                                        <p:strVal val="visible"/>
                                      </p:to>
                                    </p:set>
                                    <p:anim calcmode="lin" valueType="num">
                                      <p:cBhvr>
                                        <p:cTn id="13" dur="500" fill="hold"/>
                                        <p:tgtEl>
                                          <p:spTgt spid="74756">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4756">
                                            <p:txEl>
                                              <p:pRg st="0" end="0"/>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6" grpId="0" build="p" animBg="1"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3794" name="Slide Number Placeholder 5"/>
          <p:cNvSpPr>
            <a:spLocks noGrp="1"/>
          </p:cNvSpPr>
          <p:nvPr>
            <p:ph type="sldNum" sz="quarter" idx="11"/>
          </p:nvPr>
        </p:nvSpPr>
        <p:spPr bwMode="auto">
          <a:noFill/>
          <a:ln>
            <a:miter lim="800000"/>
            <a:headEnd/>
            <a:tailEnd/>
          </a:ln>
        </p:spPr>
        <p:txBody>
          <a:bodyPr/>
          <a:lstStyle/>
          <a:p>
            <a:r>
              <a:rPr lang="en-US" smtClean="0"/>
              <a:t>16-</a:t>
            </a:r>
            <a:fld id="{89994F68-8169-404E-B20D-28CDEEFE765E}" type="slidenum">
              <a:rPr lang="ar-SA" smtClean="0"/>
              <a:pPr/>
              <a:t>18</a:t>
            </a:fld>
            <a:endParaRPr lang="en-US" smtClean="0"/>
          </a:p>
        </p:txBody>
      </p:sp>
      <p:sp>
        <p:nvSpPr>
          <p:cNvPr id="33795" name="Rectangle 2"/>
          <p:cNvSpPr>
            <a:spLocks noGrp="1"/>
          </p:cNvSpPr>
          <p:nvPr>
            <p:ph type="title" idx="4294967295"/>
          </p:nvPr>
        </p:nvSpPr>
        <p:spPr/>
        <p:txBody>
          <a:bodyPr/>
          <a:lstStyle/>
          <a:p>
            <a:r>
              <a:rPr lang="en-US" sz="3200" smtClean="0"/>
              <a:t>PREPARE FINANCIAL STATEMENTS</a:t>
            </a:r>
          </a:p>
        </p:txBody>
      </p:sp>
      <p:sp>
        <p:nvSpPr>
          <p:cNvPr id="33796" name="Rectangle 3"/>
          <p:cNvSpPr>
            <a:spLocks noGrp="1"/>
          </p:cNvSpPr>
          <p:nvPr>
            <p:ph type="body" idx="4294967295"/>
          </p:nvPr>
        </p:nvSpPr>
        <p:spPr>
          <a:xfrm>
            <a:off x="457200" y="1600200"/>
            <a:ext cx="8229600" cy="4724400"/>
          </a:xfrm>
        </p:spPr>
        <p:txBody>
          <a:bodyPr/>
          <a:lstStyle/>
          <a:p>
            <a:r>
              <a:rPr lang="en-US" smtClean="0">
                <a:solidFill>
                  <a:schemeClr val="tx1"/>
                </a:solidFill>
              </a:rPr>
              <a:t>Activities in the preparation of financial statements are as follows:</a:t>
            </a:r>
          </a:p>
          <a:p>
            <a:pPr lvl="1"/>
            <a:r>
              <a:rPr lang="en-US" smtClean="0">
                <a:solidFill>
                  <a:schemeClr val="tx1"/>
                </a:solidFill>
              </a:rPr>
              <a:t>Prepare an income statement</a:t>
            </a:r>
          </a:p>
          <a:p>
            <a:pPr lvl="1"/>
            <a:r>
              <a:rPr lang="en-US" smtClean="0">
                <a:solidFill>
                  <a:schemeClr val="tx1"/>
                </a:solidFill>
              </a:rPr>
              <a:t>Prepare closing entries</a:t>
            </a:r>
          </a:p>
          <a:p>
            <a:pPr lvl="1"/>
            <a:r>
              <a:rPr lang="en-US" smtClean="0">
                <a:solidFill>
                  <a:schemeClr val="tx1"/>
                </a:solidFill>
              </a:rPr>
              <a:t>Prepare a statement of stockholders’ equity</a:t>
            </a:r>
          </a:p>
          <a:p>
            <a:pPr lvl="1"/>
            <a:r>
              <a:rPr lang="en-US" smtClean="0">
                <a:solidFill>
                  <a:schemeClr val="tx1"/>
                </a:solidFill>
              </a:rPr>
              <a:t>Prepare a</a:t>
            </a:r>
            <a:r>
              <a:rPr lang="en-US" b="1" i="1" smtClean="0">
                <a:solidFill>
                  <a:schemeClr val="tx1"/>
                </a:solidFill>
              </a:rPr>
              <a:t> balance sheet</a:t>
            </a:r>
            <a:endParaRPr lang="en-US" smtClean="0">
              <a:solidFill>
                <a:schemeClr val="tx1"/>
              </a:solidFill>
            </a:endParaRPr>
          </a:p>
        </p:txBody>
      </p:sp>
      <p:sp>
        <p:nvSpPr>
          <p:cNvPr id="75780" name="Rectangle 4"/>
          <p:cNvSpPr>
            <a:spLocks noChangeArrowheads="1"/>
          </p:cNvSpPr>
          <p:nvPr/>
        </p:nvSpPr>
        <p:spPr bwMode="auto">
          <a:xfrm>
            <a:off x="1330325" y="3922713"/>
            <a:ext cx="6186488" cy="20574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b="1">
                <a:latin typeface="Century Gothic" pitchFamily="34" charset="0"/>
              </a:rPr>
              <a:t>Presents the balances in the permanent accounts: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Assets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Liabilities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Owners’ Equity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5780">
                                            <p:bg/>
                                          </p:spTgt>
                                        </p:tgtEl>
                                        <p:attrNameLst>
                                          <p:attrName>style.visibility</p:attrName>
                                        </p:attrNameLst>
                                      </p:cBhvr>
                                      <p:to>
                                        <p:strVal val="visible"/>
                                      </p:to>
                                    </p:set>
                                    <p:anim calcmode="lin" valueType="num">
                                      <p:cBhvr>
                                        <p:cTn id="7" dur="500" fill="hold"/>
                                        <p:tgtEl>
                                          <p:spTgt spid="75780">
                                            <p:bg/>
                                          </p:spTgt>
                                        </p:tgtEl>
                                        <p:attrNameLst>
                                          <p:attrName>ppt_w</p:attrName>
                                        </p:attrNameLst>
                                      </p:cBhvr>
                                      <p:tavLst>
                                        <p:tav tm="0">
                                          <p:val>
                                            <p:fltVal val="0"/>
                                          </p:val>
                                        </p:tav>
                                        <p:tav tm="100000">
                                          <p:val>
                                            <p:strVal val="#ppt_w"/>
                                          </p:val>
                                        </p:tav>
                                      </p:tavLst>
                                    </p:anim>
                                    <p:anim calcmode="lin" valueType="num">
                                      <p:cBhvr>
                                        <p:cTn id="8" dur="500" fill="hold"/>
                                        <p:tgtEl>
                                          <p:spTgt spid="75780">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5780">
                                            <p:txEl>
                                              <p:pRg st="0" end="0"/>
                                            </p:txEl>
                                          </p:spTgt>
                                        </p:tgtEl>
                                        <p:attrNameLst>
                                          <p:attrName>style.visibility</p:attrName>
                                        </p:attrNameLst>
                                      </p:cBhvr>
                                      <p:to>
                                        <p:strVal val="visible"/>
                                      </p:to>
                                    </p:set>
                                    <p:anim calcmode="lin" valueType="num">
                                      <p:cBhvr>
                                        <p:cTn id="13" dur="500" fill="hold"/>
                                        <p:tgtEl>
                                          <p:spTgt spid="75780">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578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5780">
                                            <p:txEl>
                                              <p:pRg st="1" end="1"/>
                                            </p:txEl>
                                          </p:spTgt>
                                        </p:tgtEl>
                                        <p:attrNameLst>
                                          <p:attrName>style.visibility</p:attrName>
                                        </p:attrNameLst>
                                      </p:cBhvr>
                                      <p:to>
                                        <p:strVal val="visible"/>
                                      </p:to>
                                    </p:set>
                                    <p:anim calcmode="lin" valueType="num">
                                      <p:cBhvr>
                                        <p:cTn id="19" dur="500" fill="hold"/>
                                        <p:tgtEl>
                                          <p:spTgt spid="75780">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578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5780">
                                            <p:txEl>
                                              <p:pRg st="2" end="2"/>
                                            </p:txEl>
                                          </p:spTgt>
                                        </p:tgtEl>
                                        <p:attrNameLst>
                                          <p:attrName>style.visibility</p:attrName>
                                        </p:attrNameLst>
                                      </p:cBhvr>
                                      <p:to>
                                        <p:strVal val="visible"/>
                                      </p:to>
                                    </p:set>
                                    <p:anim calcmode="lin" valueType="num">
                                      <p:cBhvr>
                                        <p:cTn id="25" dur="500" fill="hold"/>
                                        <p:tgtEl>
                                          <p:spTgt spid="75780">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75780">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5780">
                                            <p:txEl>
                                              <p:pRg st="3" end="3"/>
                                            </p:txEl>
                                          </p:spTgt>
                                        </p:tgtEl>
                                        <p:attrNameLst>
                                          <p:attrName>style.visibility</p:attrName>
                                        </p:attrNameLst>
                                      </p:cBhvr>
                                      <p:to>
                                        <p:strVal val="visible"/>
                                      </p:to>
                                    </p:set>
                                    <p:anim calcmode="lin" valueType="num">
                                      <p:cBhvr>
                                        <p:cTn id="31" dur="500" fill="hold"/>
                                        <p:tgtEl>
                                          <p:spTgt spid="75780">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75780">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build="p" bldLvl="2"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481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4818" name="Slide Number Placeholder 5"/>
          <p:cNvSpPr>
            <a:spLocks noGrp="1"/>
          </p:cNvSpPr>
          <p:nvPr>
            <p:ph type="sldNum" sz="quarter" idx="11"/>
          </p:nvPr>
        </p:nvSpPr>
        <p:spPr bwMode="auto">
          <a:noFill/>
          <a:ln>
            <a:miter lim="800000"/>
            <a:headEnd/>
            <a:tailEnd/>
          </a:ln>
        </p:spPr>
        <p:txBody>
          <a:bodyPr/>
          <a:lstStyle/>
          <a:p>
            <a:r>
              <a:rPr lang="en-US" smtClean="0"/>
              <a:t>16-</a:t>
            </a:r>
            <a:fld id="{1160895D-AF5B-4A86-933B-B6C6915508D0}" type="slidenum">
              <a:rPr lang="ar-SA" smtClean="0"/>
              <a:pPr/>
              <a:t>19</a:t>
            </a:fld>
            <a:endParaRPr lang="en-US" smtClean="0"/>
          </a:p>
        </p:txBody>
      </p:sp>
      <p:sp>
        <p:nvSpPr>
          <p:cNvPr id="34819" name="Rectangle 2"/>
          <p:cNvSpPr>
            <a:spLocks noGrp="1"/>
          </p:cNvSpPr>
          <p:nvPr>
            <p:ph type="title" idx="4294967295"/>
          </p:nvPr>
        </p:nvSpPr>
        <p:spPr/>
        <p:txBody>
          <a:bodyPr/>
          <a:lstStyle/>
          <a:p>
            <a:r>
              <a:rPr lang="en-US" sz="3200" smtClean="0"/>
              <a:t>PREPARE FINANCIAL STATEMENTS</a:t>
            </a:r>
          </a:p>
        </p:txBody>
      </p:sp>
      <p:sp>
        <p:nvSpPr>
          <p:cNvPr id="34820" name="Rectangle 3"/>
          <p:cNvSpPr>
            <a:spLocks noGrp="1"/>
          </p:cNvSpPr>
          <p:nvPr>
            <p:ph type="body" idx="4294967295"/>
          </p:nvPr>
        </p:nvSpPr>
        <p:spPr>
          <a:xfrm>
            <a:off x="457200" y="1600200"/>
            <a:ext cx="8229600" cy="4724400"/>
          </a:xfrm>
        </p:spPr>
        <p:txBody>
          <a:bodyPr/>
          <a:lstStyle/>
          <a:p>
            <a:r>
              <a:rPr lang="en-US" smtClean="0">
                <a:solidFill>
                  <a:schemeClr val="tx1"/>
                </a:solidFill>
              </a:rPr>
              <a:t>Activities in the preparation of financial statements are as follows:</a:t>
            </a:r>
          </a:p>
          <a:p>
            <a:pPr lvl="1"/>
            <a:r>
              <a:rPr lang="en-US" smtClean="0">
                <a:solidFill>
                  <a:schemeClr val="tx1"/>
                </a:solidFill>
              </a:rPr>
              <a:t>Prepare an income statement</a:t>
            </a:r>
          </a:p>
          <a:p>
            <a:pPr lvl="1"/>
            <a:r>
              <a:rPr lang="en-US" smtClean="0">
                <a:solidFill>
                  <a:schemeClr val="tx1"/>
                </a:solidFill>
              </a:rPr>
              <a:t>Prepare closing entries</a:t>
            </a:r>
          </a:p>
          <a:p>
            <a:pPr lvl="1"/>
            <a:r>
              <a:rPr lang="en-US" smtClean="0">
                <a:solidFill>
                  <a:schemeClr val="tx1"/>
                </a:solidFill>
              </a:rPr>
              <a:t>Prepare a statement of stockholders’ equity</a:t>
            </a:r>
          </a:p>
          <a:p>
            <a:pPr lvl="1"/>
            <a:r>
              <a:rPr lang="en-US" smtClean="0">
                <a:solidFill>
                  <a:schemeClr val="tx1"/>
                </a:solidFill>
              </a:rPr>
              <a:t>Prepare a</a:t>
            </a:r>
            <a:r>
              <a:rPr lang="en-US" b="1" i="1" smtClean="0">
                <a:solidFill>
                  <a:schemeClr val="tx1"/>
                </a:solidFill>
              </a:rPr>
              <a:t> </a:t>
            </a:r>
            <a:r>
              <a:rPr lang="en-US" smtClean="0">
                <a:solidFill>
                  <a:schemeClr val="tx1"/>
                </a:solidFill>
              </a:rPr>
              <a:t>balance sheet</a:t>
            </a:r>
          </a:p>
          <a:p>
            <a:pPr lvl="1"/>
            <a:r>
              <a:rPr lang="en-US" smtClean="0">
                <a:solidFill>
                  <a:schemeClr val="tx1"/>
                </a:solidFill>
              </a:rPr>
              <a:t>Prepare a</a:t>
            </a:r>
            <a:r>
              <a:rPr lang="en-US" b="1" i="1" smtClean="0">
                <a:solidFill>
                  <a:schemeClr val="tx1"/>
                </a:solidFill>
              </a:rPr>
              <a:t> statement of cash flows</a:t>
            </a:r>
            <a:endParaRPr lang="en-US" smtClean="0">
              <a:solidFill>
                <a:schemeClr val="tx1"/>
              </a:solidFill>
            </a:endParaRPr>
          </a:p>
        </p:txBody>
      </p:sp>
      <p:sp>
        <p:nvSpPr>
          <p:cNvPr id="76804" name="Rectangle 4"/>
          <p:cNvSpPr>
            <a:spLocks noChangeArrowheads="1"/>
          </p:cNvSpPr>
          <p:nvPr/>
        </p:nvSpPr>
        <p:spPr bwMode="auto">
          <a:xfrm>
            <a:off x="962025" y="4298950"/>
            <a:ext cx="6554788" cy="1838325"/>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b="1">
                <a:latin typeface="Century Gothic" pitchFamily="34" charset="0"/>
              </a:rPr>
              <a:t>Presents changes in cash for the period categorized by:</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Operating activities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Investing activities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Financing activities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76804">
                                            <p:bg/>
                                          </p:spTgt>
                                        </p:tgtEl>
                                        <p:attrNameLst>
                                          <p:attrName>style.visibility</p:attrName>
                                        </p:attrNameLst>
                                      </p:cBhvr>
                                      <p:to>
                                        <p:strVal val="visible"/>
                                      </p:to>
                                    </p:set>
                                    <p:anim calcmode="lin" valueType="num">
                                      <p:cBhvr>
                                        <p:cTn id="7" dur="500" fill="hold"/>
                                        <p:tgtEl>
                                          <p:spTgt spid="76804">
                                            <p:bg/>
                                          </p:spTgt>
                                        </p:tgtEl>
                                        <p:attrNameLst>
                                          <p:attrName>ppt_w</p:attrName>
                                        </p:attrNameLst>
                                      </p:cBhvr>
                                      <p:tavLst>
                                        <p:tav tm="0">
                                          <p:val>
                                            <p:fltVal val="0"/>
                                          </p:val>
                                        </p:tav>
                                        <p:tav tm="100000">
                                          <p:val>
                                            <p:strVal val="#ppt_w"/>
                                          </p:val>
                                        </p:tav>
                                      </p:tavLst>
                                    </p:anim>
                                    <p:anim calcmode="lin" valueType="num">
                                      <p:cBhvr>
                                        <p:cTn id="8" dur="500" fill="hold"/>
                                        <p:tgtEl>
                                          <p:spTgt spid="76804">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76804">
                                            <p:txEl>
                                              <p:pRg st="0" end="0"/>
                                            </p:txEl>
                                          </p:spTgt>
                                        </p:tgtEl>
                                        <p:attrNameLst>
                                          <p:attrName>style.visibility</p:attrName>
                                        </p:attrNameLst>
                                      </p:cBhvr>
                                      <p:to>
                                        <p:strVal val="visible"/>
                                      </p:to>
                                    </p:set>
                                    <p:anim calcmode="lin" valueType="num">
                                      <p:cBhvr>
                                        <p:cTn id="13" dur="500" fill="hold"/>
                                        <p:tgtEl>
                                          <p:spTgt spid="76804">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76804">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76804">
                                            <p:txEl>
                                              <p:pRg st="1" end="1"/>
                                            </p:txEl>
                                          </p:spTgt>
                                        </p:tgtEl>
                                        <p:attrNameLst>
                                          <p:attrName>style.visibility</p:attrName>
                                        </p:attrNameLst>
                                      </p:cBhvr>
                                      <p:to>
                                        <p:strVal val="visible"/>
                                      </p:to>
                                    </p:set>
                                    <p:anim calcmode="lin" valueType="num">
                                      <p:cBhvr>
                                        <p:cTn id="19" dur="500" fill="hold"/>
                                        <p:tgtEl>
                                          <p:spTgt spid="76804">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76804">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23" presetClass="entr" presetSubtype="16" fill="hold" grpId="0" nodeType="clickEffect">
                                  <p:stCondLst>
                                    <p:cond delay="0"/>
                                  </p:stCondLst>
                                  <p:childTnLst>
                                    <p:set>
                                      <p:cBhvr>
                                        <p:cTn id="24" dur="1" fill="hold">
                                          <p:stCondLst>
                                            <p:cond delay="0"/>
                                          </p:stCondLst>
                                        </p:cTn>
                                        <p:tgtEl>
                                          <p:spTgt spid="76804">
                                            <p:txEl>
                                              <p:pRg st="2" end="2"/>
                                            </p:txEl>
                                          </p:spTgt>
                                        </p:tgtEl>
                                        <p:attrNameLst>
                                          <p:attrName>style.visibility</p:attrName>
                                        </p:attrNameLst>
                                      </p:cBhvr>
                                      <p:to>
                                        <p:strVal val="visible"/>
                                      </p:to>
                                    </p:set>
                                    <p:anim calcmode="lin" valueType="num">
                                      <p:cBhvr>
                                        <p:cTn id="25" dur="500" fill="hold"/>
                                        <p:tgtEl>
                                          <p:spTgt spid="76804">
                                            <p:txEl>
                                              <p:pRg st="2" end="2"/>
                                            </p:txEl>
                                          </p:spTgt>
                                        </p:tgtEl>
                                        <p:attrNameLst>
                                          <p:attrName>ppt_w</p:attrName>
                                        </p:attrNameLst>
                                      </p:cBhvr>
                                      <p:tavLst>
                                        <p:tav tm="0">
                                          <p:val>
                                            <p:fltVal val="0"/>
                                          </p:val>
                                        </p:tav>
                                        <p:tav tm="100000">
                                          <p:val>
                                            <p:strVal val="#ppt_w"/>
                                          </p:val>
                                        </p:tav>
                                      </p:tavLst>
                                    </p:anim>
                                    <p:anim calcmode="lin" valueType="num">
                                      <p:cBhvr>
                                        <p:cTn id="26" dur="500" fill="hold"/>
                                        <p:tgtEl>
                                          <p:spTgt spid="76804">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27" fill="hold">
                      <p:stCondLst>
                        <p:cond delay="indefinite"/>
                      </p:stCondLst>
                      <p:childTnLst>
                        <p:par>
                          <p:cTn id="28" fill="hold">
                            <p:stCondLst>
                              <p:cond delay="0"/>
                            </p:stCondLst>
                            <p:childTnLst>
                              <p:par>
                                <p:cTn id="29" presetID="23" presetClass="entr" presetSubtype="16" fill="hold" grpId="0" nodeType="clickEffect">
                                  <p:stCondLst>
                                    <p:cond delay="0"/>
                                  </p:stCondLst>
                                  <p:childTnLst>
                                    <p:set>
                                      <p:cBhvr>
                                        <p:cTn id="30" dur="1" fill="hold">
                                          <p:stCondLst>
                                            <p:cond delay="0"/>
                                          </p:stCondLst>
                                        </p:cTn>
                                        <p:tgtEl>
                                          <p:spTgt spid="76804">
                                            <p:txEl>
                                              <p:pRg st="3" end="3"/>
                                            </p:txEl>
                                          </p:spTgt>
                                        </p:tgtEl>
                                        <p:attrNameLst>
                                          <p:attrName>style.visibility</p:attrName>
                                        </p:attrNameLst>
                                      </p:cBhvr>
                                      <p:to>
                                        <p:strVal val="visible"/>
                                      </p:to>
                                    </p:set>
                                    <p:anim calcmode="lin" valueType="num">
                                      <p:cBhvr>
                                        <p:cTn id="31" dur="500" fill="hold"/>
                                        <p:tgtEl>
                                          <p:spTgt spid="76804">
                                            <p:txEl>
                                              <p:pRg st="3" end="3"/>
                                            </p:txEl>
                                          </p:spTgt>
                                        </p:tgtEl>
                                        <p:attrNameLst>
                                          <p:attrName>ppt_w</p:attrName>
                                        </p:attrNameLst>
                                      </p:cBhvr>
                                      <p:tavLst>
                                        <p:tav tm="0">
                                          <p:val>
                                            <p:fltVal val="0"/>
                                          </p:val>
                                        </p:tav>
                                        <p:tav tm="100000">
                                          <p:val>
                                            <p:strVal val="#ppt_w"/>
                                          </p:val>
                                        </p:tav>
                                      </p:tavLst>
                                    </p:anim>
                                    <p:anim calcmode="lin" valueType="num">
                                      <p:cBhvr>
                                        <p:cTn id="32" dur="500" fill="hold"/>
                                        <p:tgtEl>
                                          <p:spTgt spid="76804">
                                            <p:txEl>
                                              <p:pRg st="3" end="3"/>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6804" grpId="0" build="p" bldLvl="2" animBg="1" autoUpdateAnimBg="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0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7410" name="Slide Number Placeholder 5"/>
          <p:cNvSpPr>
            <a:spLocks noGrp="1"/>
          </p:cNvSpPr>
          <p:nvPr>
            <p:ph type="sldNum" sz="quarter" idx="11"/>
          </p:nvPr>
        </p:nvSpPr>
        <p:spPr bwMode="auto">
          <a:noFill/>
          <a:ln>
            <a:miter lim="800000"/>
            <a:headEnd/>
            <a:tailEnd/>
          </a:ln>
        </p:spPr>
        <p:txBody>
          <a:bodyPr/>
          <a:lstStyle/>
          <a:p>
            <a:r>
              <a:rPr lang="en-US" smtClean="0"/>
              <a:t>16-</a:t>
            </a:r>
            <a:fld id="{70DF7C5F-EA73-47B1-B11D-A0DE9A5F01C2}" type="slidenum">
              <a:rPr lang="ar-SA" smtClean="0"/>
              <a:pPr/>
              <a:t>2</a:t>
            </a:fld>
            <a:endParaRPr lang="en-US" smtClean="0"/>
          </a:p>
        </p:txBody>
      </p:sp>
      <p:sp>
        <p:nvSpPr>
          <p:cNvPr id="17411" name="Rectangle 2"/>
          <p:cNvSpPr>
            <a:spLocks noGrp="1"/>
          </p:cNvSpPr>
          <p:nvPr>
            <p:ph type="title" idx="4294967295"/>
          </p:nvPr>
        </p:nvSpPr>
        <p:spPr/>
        <p:txBody>
          <a:bodyPr/>
          <a:lstStyle/>
          <a:p>
            <a:r>
              <a:rPr lang="en-US" smtClean="0"/>
              <a:t>INTRODUCTION</a:t>
            </a:r>
          </a:p>
        </p:txBody>
      </p:sp>
      <p:sp>
        <p:nvSpPr>
          <p:cNvPr id="56323" name="Rectangle 3"/>
          <p:cNvSpPr>
            <a:spLocks noGrp="1"/>
          </p:cNvSpPr>
          <p:nvPr>
            <p:ph type="body" idx="4294967295"/>
          </p:nvPr>
        </p:nvSpPr>
        <p:spPr>
          <a:xfrm>
            <a:off x="457200" y="1600200"/>
            <a:ext cx="8229600" cy="4724400"/>
          </a:xfrm>
        </p:spPr>
        <p:txBody>
          <a:bodyPr/>
          <a:lstStyle/>
          <a:p>
            <a:pPr>
              <a:buFont typeface="Symbol" pitchFamily="18" charset="2"/>
              <a:buChar char=""/>
            </a:pPr>
            <a:r>
              <a:rPr lang="en-US" smtClean="0">
                <a:solidFill>
                  <a:schemeClr val="tx1"/>
                </a:solidFill>
              </a:rPr>
              <a:t>The general ledger and reporting system (</a:t>
            </a:r>
            <a:r>
              <a:rPr lang="en-US" b="1" smtClean="0">
                <a:solidFill>
                  <a:schemeClr val="tx1"/>
                </a:solidFill>
              </a:rPr>
              <a:t>GLARS</a:t>
            </a:r>
            <a:r>
              <a:rPr lang="en-US" smtClean="0">
                <a:solidFill>
                  <a:schemeClr val="tx1"/>
                </a:solidFill>
              </a:rPr>
              <a:t>) includes the processes in place to update general ledger accounts and prepare reports that summarize results of the organization’s activities.</a:t>
            </a:r>
          </a:p>
          <a:p>
            <a:r>
              <a:rPr lang="en-US" smtClean="0">
                <a:solidFill>
                  <a:schemeClr val="tx1"/>
                </a:solidFill>
              </a:rPr>
              <a:t>One of the primary functions of </a:t>
            </a:r>
            <a:r>
              <a:rPr lang="en-US" b="1" smtClean="0">
                <a:solidFill>
                  <a:schemeClr val="tx1"/>
                </a:solidFill>
              </a:rPr>
              <a:t>GLARS</a:t>
            </a:r>
            <a:r>
              <a:rPr lang="en-US" smtClean="0">
                <a:solidFill>
                  <a:schemeClr val="tx1"/>
                </a:solidFill>
              </a:rPr>
              <a:t> is to collect and organize data from:</a:t>
            </a:r>
          </a:p>
          <a:p>
            <a:pPr marL="742950" lvl="1" indent="-285750"/>
            <a:r>
              <a:rPr lang="en-US" smtClean="0">
                <a:solidFill>
                  <a:schemeClr val="tx1"/>
                </a:solidFill>
              </a:rPr>
              <a:t>Each of the </a:t>
            </a:r>
            <a:r>
              <a:rPr lang="en-US" b="1" smtClean="0">
                <a:solidFill>
                  <a:schemeClr val="tx1"/>
                </a:solidFill>
              </a:rPr>
              <a:t>accounting cycle subsystems</a:t>
            </a:r>
            <a:r>
              <a:rPr lang="en-US" smtClean="0">
                <a:solidFill>
                  <a:schemeClr val="tx1"/>
                </a:solidFill>
              </a:rPr>
              <a:t>, which provide summary entries related to the routine activities in those cycles.</a:t>
            </a:r>
          </a:p>
          <a:p>
            <a:pPr marL="742950" lvl="1" indent="-285750"/>
            <a:r>
              <a:rPr lang="en-US" smtClean="0">
                <a:solidFill>
                  <a:schemeClr val="tx1"/>
                </a:solidFill>
              </a:rPr>
              <a:t>The </a:t>
            </a:r>
            <a:r>
              <a:rPr lang="en-US" b="1" smtClean="0">
                <a:solidFill>
                  <a:schemeClr val="tx1"/>
                </a:solidFill>
              </a:rPr>
              <a:t>treasurer</a:t>
            </a:r>
            <a:r>
              <a:rPr lang="en-US" smtClean="0">
                <a:solidFill>
                  <a:schemeClr val="tx1"/>
                </a:solidFill>
              </a:rPr>
              <a:t>, who provides entries with respect to non-routine activities such as transactions with creditors and investors.</a:t>
            </a:r>
          </a:p>
          <a:p>
            <a:pPr marL="742950" lvl="1" indent="-285750"/>
            <a:r>
              <a:rPr lang="en-US" smtClean="0">
                <a:solidFill>
                  <a:schemeClr val="tx1"/>
                </a:solidFill>
              </a:rPr>
              <a:t>The </a:t>
            </a:r>
            <a:r>
              <a:rPr lang="en-US" b="1" smtClean="0">
                <a:solidFill>
                  <a:schemeClr val="tx1"/>
                </a:solidFill>
              </a:rPr>
              <a:t>budget department</a:t>
            </a:r>
            <a:r>
              <a:rPr lang="en-US" smtClean="0">
                <a:solidFill>
                  <a:schemeClr val="tx1"/>
                </a:solidFill>
              </a:rPr>
              <a:t>, which provides budget numbers.</a:t>
            </a:r>
          </a:p>
          <a:p>
            <a:pPr marL="742950" lvl="1" indent="-285750"/>
            <a:r>
              <a:rPr lang="en-US" smtClean="0">
                <a:solidFill>
                  <a:schemeClr val="tx1"/>
                </a:solidFill>
              </a:rPr>
              <a:t>The </a:t>
            </a:r>
            <a:r>
              <a:rPr lang="en-US" b="1" smtClean="0">
                <a:solidFill>
                  <a:schemeClr val="tx1"/>
                </a:solidFill>
              </a:rPr>
              <a:t>controller</a:t>
            </a:r>
            <a:r>
              <a:rPr lang="en-US" smtClean="0">
                <a:solidFill>
                  <a:schemeClr val="tx1"/>
                </a:solidFill>
              </a:rPr>
              <a:t>, who provides adjusting entries.</a:t>
            </a:r>
          </a:p>
          <a:p>
            <a:pPr>
              <a:buFont typeface="Symbol" pitchFamily="18" charset="2"/>
              <a:buChar char=""/>
            </a:pPr>
            <a:endParaRPr lang="en-US"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56323">
                                            <p:txEl>
                                              <p:pRg st="0" end="0"/>
                                            </p:txEl>
                                          </p:spTgt>
                                        </p:tgtEl>
                                        <p:attrNameLst>
                                          <p:attrName>style.visibility</p:attrName>
                                        </p:attrNameLst>
                                      </p:cBhvr>
                                      <p:to>
                                        <p:strVal val="visible"/>
                                      </p:to>
                                    </p:set>
                                    <p:animEffect transition="in" filter="wipe(up)">
                                      <p:cBhvr>
                                        <p:cTn id="7" dur="500"/>
                                        <p:tgtEl>
                                          <p:spTgt spid="5632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56323">
                                            <p:txEl>
                                              <p:pRg st="1" end="1"/>
                                            </p:txEl>
                                          </p:spTgt>
                                        </p:tgtEl>
                                        <p:attrNameLst>
                                          <p:attrName>style.visibility</p:attrName>
                                        </p:attrNameLst>
                                      </p:cBhvr>
                                      <p:to>
                                        <p:strVal val="visible"/>
                                      </p:to>
                                    </p:set>
                                    <p:animEffect transition="in" filter="wipe(up)">
                                      <p:cBhvr>
                                        <p:cTn id="12" dur="500"/>
                                        <p:tgtEl>
                                          <p:spTgt spid="5632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56323">
                                            <p:txEl>
                                              <p:pRg st="2" end="2"/>
                                            </p:txEl>
                                          </p:spTgt>
                                        </p:tgtEl>
                                        <p:attrNameLst>
                                          <p:attrName>style.visibility</p:attrName>
                                        </p:attrNameLst>
                                      </p:cBhvr>
                                      <p:to>
                                        <p:strVal val="visible"/>
                                      </p:to>
                                    </p:set>
                                    <p:animEffect transition="in" filter="wipe(up)">
                                      <p:cBhvr>
                                        <p:cTn id="17" dur="500"/>
                                        <p:tgtEl>
                                          <p:spTgt spid="5632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56323">
                                            <p:txEl>
                                              <p:pRg st="3" end="3"/>
                                            </p:txEl>
                                          </p:spTgt>
                                        </p:tgtEl>
                                        <p:attrNameLst>
                                          <p:attrName>style.visibility</p:attrName>
                                        </p:attrNameLst>
                                      </p:cBhvr>
                                      <p:to>
                                        <p:strVal val="visible"/>
                                      </p:to>
                                    </p:set>
                                    <p:animEffect transition="in" filter="wipe(up)">
                                      <p:cBhvr>
                                        <p:cTn id="22" dur="500"/>
                                        <p:tgtEl>
                                          <p:spTgt spid="5632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56323">
                                            <p:txEl>
                                              <p:pRg st="4" end="4"/>
                                            </p:txEl>
                                          </p:spTgt>
                                        </p:tgtEl>
                                        <p:attrNameLst>
                                          <p:attrName>style.visibility</p:attrName>
                                        </p:attrNameLst>
                                      </p:cBhvr>
                                      <p:to>
                                        <p:strVal val="visible"/>
                                      </p:to>
                                    </p:set>
                                    <p:animEffect transition="in" filter="wipe(up)">
                                      <p:cBhvr>
                                        <p:cTn id="27" dur="500"/>
                                        <p:tgtEl>
                                          <p:spTgt spid="5632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56323">
                                            <p:txEl>
                                              <p:pRg st="5" end="5"/>
                                            </p:txEl>
                                          </p:spTgt>
                                        </p:tgtEl>
                                        <p:attrNameLst>
                                          <p:attrName>style.visibility</p:attrName>
                                        </p:attrNameLst>
                                      </p:cBhvr>
                                      <p:to>
                                        <p:strVal val="visible"/>
                                      </p:to>
                                    </p:set>
                                    <p:animEffect transition="in" filter="wipe(up)">
                                      <p:cBhvr>
                                        <p:cTn id="32" dur="500"/>
                                        <p:tgtEl>
                                          <p:spTgt spid="5632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23" grpId="0" build="p" bldLvl="5" autoUpdateAnimBg="0"/>
    </p:bld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584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5842" name="Slide Number Placeholder 5"/>
          <p:cNvSpPr>
            <a:spLocks noGrp="1"/>
          </p:cNvSpPr>
          <p:nvPr>
            <p:ph type="sldNum" sz="quarter" idx="11"/>
          </p:nvPr>
        </p:nvSpPr>
        <p:spPr bwMode="auto">
          <a:noFill/>
          <a:ln>
            <a:miter lim="800000"/>
            <a:headEnd/>
            <a:tailEnd/>
          </a:ln>
        </p:spPr>
        <p:txBody>
          <a:bodyPr/>
          <a:lstStyle/>
          <a:p>
            <a:r>
              <a:rPr lang="en-US" smtClean="0"/>
              <a:t>16-</a:t>
            </a:r>
            <a:fld id="{6BFB38B5-0BE5-461F-90B1-5C13A6F08534}" type="slidenum">
              <a:rPr lang="ar-SA" smtClean="0"/>
              <a:pPr/>
              <a:t>20</a:t>
            </a:fld>
            <a:endParaRPr lang="en-US" smtClean="0"/>
          </a:p>
        </p:txBody>
      </p:sp>
      <p:sp>
        <p:nvSpPr>
          <p:cNvPr id="78850" name="Rectangle 2"/>
          <p:cNvSpPr>
            <a:spLocks noGrp="1"/>
          </p:cNvSpPr>
          <p:nvPr>
            <p:ph type="title" idx="4294967295"/>
          </p:nvPr>
        </p:nvSpPr>
        <p:spPr/>
        <p:txBody>
          <a:bodyPr/>
          <a:lstStyle/>
          <a:p>
            <a:r>
              <a:rPr lang="en-US" smtClean="0"/>
              <a:t>PRODUCE MANAGERIAL REPORTS</a:t>
            </a:r>
          </a:p>
        </p:txBody>
      </p:sp>
      <p:sp>
        <p:nvSpPr>
          <p:cNvPr id="78851" name="Rectangle 3"/>
          <p:cNvSpPr>
            <a:spLocks noGrp="1"/>
          </p:cNvSpPr>
          <p:nvPr>
            <p:ph type="body" idx="4294967295"/>
          </p:nvPr>
        </p:nvSpPr>
        <p:spPr>
          <a:xfrm>
            <a:off x="457200" y="1600200"/>
            <a:ext cx="8229600" cy="4724400"/>
          </a:xfrm>
        </p:spPr>
        <p:txBody>
          <a:bodyPr/>
          <a:lstStyle/>
          <a:p>
            <a:r>
              <a:rPr lang="en-US" smtClean="0"/>
              <a:t>The final step is prepare of reports for internal purposes, including:</a:t>
            </a:r>
          </a:p>
          <a:p>
            <a:pPr lvl="1"/>
            <a:r>
              <a:rPr lang="en-US" b="1" smtClean="0">
                <a:solidFill>
                  <a:srgbClr val="CC0000"/>
                </a:solidFill>
              </a:rPr>
              <a:t>Reports to verify the accuracy of the posting process.</a:t>
            </a:r>
          </a:p>
        </p:txBody>
      </p:sp>
      <p:sp>
        <p:nvSpPr>
          <p:cNvPr id="78852" name="Rectangle 4"/>
          <p:cNvSpPr>
            <a:spLocks noChangeArrowheads="1"/>
          </p:cNvSpPr>
          <p:nvPr/>
        </p:nvSpPr>
        <p:spPr bwMode="auto">
          <a:xfrm>
            <a:off x="847725" y="3111500"/>
            <a:ext cx="7086600" cy="15240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b="1">
                <a:latin typeface="Century Gothic" pitchFamily="34" charset="0"/>
              </a:rPr>
              <a:t>Examples:</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Lists of journal vouchers by numerical sequence, account number, or date.</a:t>
            </a:r>
          </a:p>
          <a:p>
            <a:pPr marL="685800" lvl="1" indent="-336550" algn="l" defTabSz="914400" rtl="0" eaLnBrk="0" hangingPunct="0">
              <a:spcBef>
                <a:spcPts val="600"/>
              </a:spcBef>
              <a:buClr>
                <a:srgbClr val="163E50"/>
              </a:buClr>
              <a:buFont typeface="Wingdings 2" pitchFamily="18" charset="2"/>
              <a:buChar char=""/>
            </a:pPr>
            <a:r>
              <a:rPr lang="en-US" sz="1400" b="1">
                <a:latin typeface="Century Gothic" pitchFamily="34" charset="0"/>
              </a:rPr>
              <a:t>Lists of general ledger account balances.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78850"/>
                                        </p:tgtEl>
                                        <p:attrNameLst>
                                          <p:attrName>style.visibility</p:attrName>
                                        </p:attrNameLst>
                                      </p:cBhvr>
                                      <p:to>
                                        <p:strVal val="visible"/>
                                      </p:to>
                                    </p:set>
                                    <p:anim calcmode="lin" valueType="num">
                                      <p:cBhvr>
                                        <p:cTn id="7" dur="500" fill="hold"/>
                                        <p:tgtEl>
                                          <p:spTgt spid="78850"/>
                                        </p:tgtEl>
                                        <p:attrNameLst>
                                          <p:attrName>ppt_w</p:attrName>
                                        </p:attrNameLst>
                                      </p:cBhvr>
                                      <p:tavLst>
                                        <p:tav tm="0">
                                          <p:val>
                                            <p:fltVal val="0"/>
                                          </p:val>
                                        </p:tav>
                                        <p:tav tm="100000">
                                          <p:val>
                                            <p:strVal val="#ppt_w"/>
                                          </p:val>
                                        </p:tav>
                                      </p:tavLst>
                                    </p:anim>
                                    <p:anim calcmode="lin" valueType="num">
                                      <p:cBhvr>
                                        <p:cTn id="8" dur="500" fill="hold"/>
                                        <p:tgtEl>
                                          <p:spTgt spid="78850"/>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78851">
                                            <p:txEl>
                                              <p:pRg st="0" end="0"/>
                                            </p:txEl>
                                          </p:spTgt>
                                        </p:tgtEl>
                                        <p:attrNameLst>
                                          <p:attrName>style.visibility</p:attrName>
                                        </p:attrNameLst>
                                      </p:cBhvr>
                                      <p:to>
                                        <p:strVal val="visible"/>
                                      </p:to>
                                    </p:set>
                                    <p:animEffect transition="in" filter="wipe(up)">
                                      <p:cBhvr>
                                        <p:cTn id="13" dur="500"/>
                                        <p:tgtEl>
                                          <p:spTgt spid="7885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78851">
                                            <p:txEl>
                                              <p:pRg st="1" end="1"/>
                                            </p:txEl>
                                          </p:spTgt>
                                        </p:tgtEl>
                                        <p:attrNameLst>
                                          <p:attrName>style.visibility</p:attrName>
                                        </p:attrNameLst>
                                      </p:cBhvr>
                                      <p:to>
                                        <p:strVal val="visible"/>
                                      </p:to>
                                    </p:set>
                                    <p:animEffect transition="in" filter="wipe(up)">
                                      <p:cBhvr>
                                        <p:cTn id="18" dur="500"/>
                                        <p:tgtEl>
                                          <p:spTgt spid="7885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78852">
                                            <p:bg/>
                                          </p:spTgt>
                                        </p:tgtEl>
                                        <p:attrNameLst>
                                          <p:attrName>style.visibility</p:attrName>
                                        </p:attrNameLst>
                                      </p:cBhvr>
                                      <p:to>
                                        <p:strVal val="visible"/>
                                      </p:to>
                                    </p:set>
                                    <p:anim calcmode="lin" valueType="num">
                                      <p:cBhvr>
                                        <p:cTn id="23" dur="500" fill="hold"/>
                                        <p:tgtEl>
                                          <p:spTgt spid="78852">
                                            <p:bg/>
                                          </p:spTgt>
                                        </p:tgtEl>
                                        <p:attrNameLst>
                                          <p:attrName>ppt_w</p:attrName>
                                        </p:attrNameLst>
                                      </p:cBhvr>
                                      <p:tavLst>
                                        <p:tav tm="0">
                                          <p:val>
                                            <p:fltVal val="0"/>
                                          </p:val>
                                        </p:tav>
                                        <p:tav tm="100000">
                                          <p:val>
                                            <p:strVal val="#ppt_w"/>
                                          </p:val>
                                        </p:tav>
                                      </p:tavLst>
                                    </p:anim>
                                    <p:anim calcmode="lin" valueType="num">
                                      <p:cBhvr>
                                        <p:cTn id="24" dur="500" fill="hold"/>
                                        <p:tgtEl>
                                          <p:spTgt spid="78852">
                                            <p:bg/>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78852">
                                            <p:txEl>
                                              <p:pRg st="0" end="0"/>
                                            </p:txEl>
                                          </p:spTgt>
                                        </p:tgtEl>
                                        <p:attrNameLst>
                                          <p:attrName>style.visibility</p:attrName>
                                        </p:attrNameLst>
                                      </p:cBhvr>
                                      <p:to>
                                        <p:strVal val="visible"/>
                                      </p:to>
                                    </p:set>
                                    <p:anim calcmode="lin" valueType="num">
                                      <p:cBhvr>
                                        <p:cTn id="29" dur="500" fill="hold"/>
                                        <p:tgtEl>
                                          <p:spTgt spid="78852">
                                            <p:txEl>
                                              <p:pRg st="0" end="0"/>
                                            </p:txEl>
                                          </p:spTgt>
                                        </p:tgtEl>
                                        <p:attrNameLst>
                                          <p:attrName>ppt_w</p:attrName>
                                        </p:attrNameLst>
                                      </p:cBhvr>
                                      <p:tavLst>
                                        <p:tav tm="0">
                                          <p:val>
                                            <p:fltVal val="0"/>
                                          </p:val>
                                        </p:tav>
                                        <p:tav tm="100000">
                                          <p:val>
                                            <p:strVal val="#ppt_w"/>
                                          </p:val>
                                        </p:tav>
                                      </p:tavLst>
                                    </p:anim>
                                    <p:anim calcmode="lin" valueType="num">
                                      <p:cBhvr>
                                        <p:cTn id="30" dur="500" fill="hold"/>
                                        <p:tgtEl>
                                          <p:spTgt spid="7885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78852">
                                            <p:txEl>
                                              <p:pRg st="1" end="1"/>
                                            </p:txEl>
                                          </p:spTgt>
                                        </p:tgtEl>
                                        <p:attrNameLst>
                                          <p:attrName>style.visibility</p:attrName>
                                        </p:attrNameLst>
                                      </p:cBhvr>
                                      <p:to>
                                        <p:strVal val="visible"/>
                                      </p:to>
                                    </p:set>
                                    <p:anim calcmode="lin" valueType="num">
                                      <p:cBhvr>
                                        <p:cTn id="35" dur="500" fill="hold"/>
                                        <p:tgtEl>
                                          <p:spTgt spid="78852">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78852">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37" fill="hold">
                      <p:stCondLst>
                        <p:cond delay="indefinite"/>
                      </p:stCondLst>
                      <p:childTnLst>
                        <p:par>
                          <p:cTn id="38" fill="hold">
                            <p:stCondLst>
                              <p:cond delay="0"/>
                            </p:stCondLst>
                            <p:childTnLst>
                              <p:par>
                                <p:cTn id="39" presetID="23" presetClass="entr" presetSubtype="16" fill="hold" grpId="0" nodeType="clickEffect">
                                  <p:stCondLst>
                                    <p:cond delay="0"/>
                                  </p:stCondLst>
                                  <p:childTnLst>
                                    <p:set>
                                      <p:cBhvr>
                                        <p:cTn id="40" dur="1" fill="hold">
                                          <p:stCondLst>
                                            <p:cond delay="0"/>
                                          </p:stCondLst>
                                        </p:cTn>
                                        <p:tgtEl>
                                          <p:spTgt spid="78852">
                                            <p:txEl>
                                              <p:pRg st="2" end="2"/>
                                            </p:txEl>
                                          </p:spTgt>
                                        </p:tgtEl>
                                        <p:attrNameLst>
                                          <p:attrName>style.visibility</p:attrName>
                                        </p:attrNameLst>
                                      </p:cBhvr>
                                      <p:to>
                                        <p:strVal val="visible"/>
                                      </p:to>
                                    </p:set>
                                    <p:anim calcmode="lin" valueType="num">
                                      <p:cBhvr>
                                        <p:cTn id="41" dur="500" fill="hold"/>
                                        <p:tgtEl>
                                          <p:spTgt spid="78852">
                                            <p:txEl>
                                              <p:pRg st="2" end="2"/>
                                            </p:txEl>
                                          </p:spTgt>
                                        </p:tgtEl>
                                        <p:attrNameLst>
                                          <p:attrName>ppt_w</p:attrName>
                                        </p:attrNameLst>
                                      </p:cBhvr>
                                      <p:tavLst>
                                        <p:tav tm="0">
                                          <p:val>
                                            <p:fltVal val="0"/>
                                          </p:val>
                                        </p:tav>
                                        <p:tav tm="100000">
                                          <p:val>
                                            <p:strVal val="#ppt_w"/>
                                          </p:val>
                                        </p:tav>
                                      </p:tavLst>
                                    </p:anim>
                                    <p:anim calcmode="lin" valueType="num">
                                      <p:cBhvr>
                                        <p:cTn id="42" dur="500" fill="hold"/>
                                        <p:tgtEl>
                                          <p:spTgt spid="78852">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50" grpId="0" animBg="1"/>
      <p:bldP spid="78851" grpId="0" build="p" bldLvl="5" autoUpdateAnimBg="0"/>
      <p:bldP spid="78852" grpId="0" build="p" bldLvl="2" animBg="1"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6866" name="Slide Number Placeholder 5"/>
          <p:cNvSpPr>
            <a:spLocks noGrp="1"/>
          </p:cNvSpPr>
          <p:nvPr>
            <p:ph type="sldNum" sz="quarter" idx="11"/>
          </p:nvPr>
        </p:nvSpPr>
        <p:spPr bwMode="auto">
          <a:noFill/>
          <a:ln>
            <a:miter lim="800000"/>
            <a:headEnd/>
            <a:tailEnd/>
          </a:ln>
        </p:spPr>
        <p:txBody>
          <a:bodyPr/>
          <a:lstStyle/>
          <a:p>
            <a:r>
              <a:rPr lang="en-US" smtClean="0"/>
              <a:t>16-</a:t>
            </a:r>
            <a:fld id="{7E4B4B24-0A34-43AC-9680-7C8B3B01827E}" type="slidenum">
              <a:rPr lang="ar-SA" smtClean="0"/>
              <a:pPr/>
              <a:t>21</a:t>
            </a:fld>
            <a:endParaRPr lang="en-US" smtClean="0"/>
          </a:p>
        </p:txBody>
      </p:sp>
      <p:sp>
        <p:nvSpPr>
          <p:cNvPr id="36867" name="Rectangle 2"/>
          <p:cNvSpPr>
            <a:spLocks noGrp="1"/>
          </p:cNvSpPr>
          <p:nvPr>
            <p:ph type="title" idx="4294967295"/>
          </p:nvPr>
        </p:nvSpPr>
        <p:spPr/>
        <p:txBody>
          <a:bodyPr/>
          <a:lstStyle/>
          <a:p>
            <a:r>
              <a:rPr lang="en-US" smtClean="0"/>
              <a:t>PRODUCE MANAGERIAL REPORTS</a:t>
            </a:r>
          </a:p>
        </p:txBody>
      </p:sp>
      <p:sp>
        <p:nvSpPr>
          <p:cNvPr id="36868" name="Rectangle 3"/>
          <p:cNvSpPr>
            <a:spLocks noGrp="1"/>
          </p:cNvSpPr>
          <p:nvPr>
            <p:ph type="body" idx="4294967295"/>
          </p:nvPr>
        </p:nvSpPr>
        <p:spPr>
          <a:xfrm>
            <a:off x="457200" y="1600200"/>
            <a:ext cx="8229600" cy="4724400"/>
          </a:xfrm>
        </p:spPr>
        <p:txBody>
          <a:bodyPr/>
          <a:lstStyle/>
          <a:p>
            <a:r>
              <a:rPr lang="en-US" smtClean="0">
                <a:solidFill>
                  <a:schemeClr val="tx1"/>
                </a:solidFill>
              </a:rPr>
              <a:t>The final step is prepare of reports for internal purposes, including:</a:t>
            </a:r>
          </a:p>
          <a:p>
            <a:pPr lvl="1"/>
            <a:r>
              <a:rPr lang="en-US" smtClean="0">
                <a:solidFill>
                  <a:schemeClr val="tx1"/>
                </a:solidFill>
              </a:rPr>
              <a:t>Reports to verify the accuracy of the posting process.</a:t>
            </a:r>
          </a:p>
          <a:p>
            <a:pPr lvl="1"/>
            <a:r>
              <a:rPr lang="en-US" smtClean="0">
                <a:solidFill>
                  <a:schemeClr val="tx1"/>
                </a:solidFill>
              </a:rPr>
              <a:t>Budgets for planning and evaluating performance:</a:t>
            </a:r>
          </a:p>
          <a:p>
            <a:pPr lvl="2"/>
            <a:r>
              <a:rPr lang="en-US" smtClean="0">
                <a:solidFill>
                  <a:schemeClr val="tx1"/>
                </a:solidFill>
              </a:rPr>
              <a:t>Operating budget: </a:t>
            </a:r>
            <a:r>
              <a:rPr lang="en-US" b="1" smtClean="0">
                <a:solidFill>
                  <a:schemeClr val="tx1"/>
                </a:solidFill>
              </a:rPr>
              <a:t>Depicts planned revenues and expenses for each unit</a:t>
            </a:r>
            <a:endParaRPr lang="en-US" smtClean="0">
              <a:solidFill>
                <a:schemeClr val="tx1"/>
              </a:solidFill>
            </a:endParaRPr>
          </a:p>
          <a:p>
            <a:pPr lvl="2"/>
            <a:r>
              <a:rPr lang="en-US" smtClean="0">
                <a:solidFill>
                  <a:schemeClr val="tx1"/>
                </a:solidFill>
              </a:rPr>
              <a:t>Capital expenditure budget: </a:t>
            </a:r>
            <a:r>
              <a:rPr lang="en-US" b="1" smtClean="0">
                <a:solidFill>
                  <a:schemeClr val="tx1"/>
                </a:solidFill>
              </a:rPr>
              <a:t>Shows planned cash inflows and outflows for each project.</a:t>
            </a:r>
            <a:endParaRPr lang="en-US" smtClean="0">
              <a:solidFill>
                <a:schemeClr val="tx1"/>
              </a:solidFill>
            </a:endParaRPr>
          </a:p>
          <a:p>
            <a:pPr lvl="2"/>
            <a:r>
              <a:rPr lang="en-US" smtClean="0">
                <a:solidFill>
                  <a:schemeClr val="tx1"/>
                </a:solidFill>
              </a:rPr>
              <a:t>Cash flow budget</a:t>
            </a:r>
            <a:r>
              <a:rPr lang="en-US" b="1" smtClean="0">
                <a:solidFill>
                  <a:schemeClr val="tx1"/>
                </a:solidFill>
              </a:rPr>
              <a:t> : Shows anticipated cash inflows and outflows for use in determining borrowing needs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8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7890" name="Slide Number Placeholder 5"/>
          <p:cNvSpPr>
            <a:spLocks noGrp="1"/>
          </p:cNvSpPr>
          <p:nvPr>
            <p:ph type="sldNum" sz="quarter" idx="11"/>
          </p:nvPr>
        </p:nvSpPr>
        <p:spPr bwMode="auto">
          <a:noFill/>
          <a:ln>
            <a:miter lim="800000"/>
            <a:headEnd/>
            <a:tailEnd/>
          </a:ln>
        </p:spPr>
        <p:txBody>
          <a:bodyPr/>
          <a:lstStyle/>
          <a:p>
            <a:r>
              <a:rPr lang="en-US" smtClean="0"/>
              <a:t>16-</a:t>
            </a:r>
            <a:fld id="{2C38AD23-D30F-40EE-88A2-B0B9E19F2380}" type="slidenum">
              <a:rPr lang="ar-SA" smtClean="0"/>
              <a:pPr/>
              <a:t>22</a:t>
            </a:fld>
            <a:endParaRPr lang="en-US" smtClean="0"/>
          </a:p>
        </p:txBody>
      </p:sp>
      <p:sp>
        <p:nvSpPr>
          <p:cNvPr id="37891" name="Rectangle 2"/>
          <p:cNvSpPr>
            <a:spLocks noGrp="1"/>
          </p:cNvSpPr>
          <p:nvPr>
            <p:ph type="title" idx="4294967295"/>
          </p:nvPr>
        </p:nvSpPr>
        <p:spPr/>
        <p:txBody>
          <a:bodyPr/>
          <a:lstStyle/>
          <a:p>
            <a:r>
              <a:rPr lang="en-US" smtClean="0"/>
              <a:t>PREPARE MANAGERIAL REPORTS</a:t>
            </a:r>
          </a:p>
        </p:txBody>
      </p:sp>
      <p:sp>
        <p:nvSpPr>
          <p:cNvPr id="84995" name="Rectangle 3"/>
          <p:cNvSpPr>
            <a:spLocks noGrp="1"/>
          </p:cNvSpPr>
          <p:nvPr>
            <p:ph type="body" idx="4294967295"/>
          </p:nvPr>
        </p:nvSpPr>
        <p:spPr>
          <a:xfrm>
            <a:off x="457200" y="1600200"/>
            <a:ext cx="8229600" cy="4724400"/>
          </a:xfrm>
        </p:spPr>
        <p:txBody>
          <a:bodyPr/>
          <a:lstStyle/>
          <a:p>
            <a:r>
              <a:rPr lang="en-US" sz="1800" smtClean="0">
                <a:solidFill>
                  <a:schemeClr val="tx1"/>
                </a:solidFill>
              </a:rPr>
              <a:t>Budgets and performance reports should be developed on the basis of </a:t>
            </a:r>
            <a:r>
              <a:rPr lang="en-US" sz="1800" b="1" i="1" smtClean="0">
                <a:solidFill>
                  <a:schemeClr val="tx1"/>
                </a:solidFill>
              </a:rPr>
              <a:t>responsibility accounting</a:t>
            </a:r>
            <a:r>
              <a:rPr lang="en-US" sz="1800" smtClean="0">
                <a:solidFill>
                  <a:schemeClr val="tx1"/>
                </a:solidFill>
              </a:rPr>
              <a:t>, i.e., reporting results on the basis of the manager responsible:</a:t>
            </a:r>
          </a:p>
          <a:p>
            <a:pPr lvl="1"/>
            <a:r>
              <a:rPr lang="en-US" sz="1600" smtClean="0">
                <a:solidFill>
                  <a:schemeClr val="tx1"/>
                </a:solidFill>
              </a:rPr>
              <a:t>Breaks down financial results by sub-unit.</a:t>
            </a:r>
          </a:p>
          <a:p>
            <a:pPr lvl="1"/>
            <a:r>
              <a:rPr lang="en-US" sz="1600" smtClean="0">
                <a:solidFill>
                  <a:schemeClr val="tx1"/>
                </a:solidFill>
              </a:rPr>
              <a:t>Shows actual costs and variances for current month and year-to-date for items the subunit controls.</a:t>
            </a:r>
          </a:p>
          <a:p>
            <a:pPr lvl="1"/>
            <a:r>
              <a:rPr lang="en-US" sz="1600" smtClean="0">
                <a:solidFill>
                  <a:schemeClr val="tx1"/>
                </a:solidFill>
              </a:rPr>
              <a:t>The cost of a sub-unit is displayed as a single line item on the report for the next level up.</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up)">
                                      <p:cBhvr>
                                        <p:cTn id="7" dur="500"/>
                                        <p:tgtEl>
                                          <p:spTgt spid="8499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up)">
                                      <p:cBhvr>
                                        <p:cTn id="12" dur="500"/>
                                        <p:tgtEl>
                                          <p:spTgt spid="8499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up)">
                                      <p:cBhvr>
                                        <p:cTn id="17" dur="500"/>
                                        <p:tgtEl>
                                          <p:spTgt spid="8499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up)">
                                      <p:cBhvr>
                                        <p:cTn id="22" dur="500"/>
                                        <p:tgtEl>
                                          <p:spTgt spid="8499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5"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8914" name="Slide Number Placeholder 5"/>
          <p:cNvSpPr>
            <a:spLocks noGrp="1"/>
          </p:cNvSpPr>
          <p:nvPr>
            <p:ph type="sldNum" sz="quarter" idx="11"/>
          </p:nvPr>
        </p:nvSpPr>
        <p:spPr bwMode="auto">
          <a:noFill/>
          <a:ln>
            <a:miter lim="800000"/>
            <a:headEnd/>
            <a:tailEnd/>
          </a:ln>
        </p:spPr>
        <p:txBody>
          <a:bodyPr/>
          <a:lstStyle/>
          <a:p>
            <a:r>
              <a:rPr lang="en-US" smtClean="0"/>
              <a:t>16-</a:t>
            </a:r>
            <a:fld id="{40C9402B-1977-4874-AA4D-A3617A31B6F3}" type="slidenum">
              <a:rPr lang="ar-SA" smtClean="0"/>
              <a:pPr/>
              <a:t>23</a:t>
            </a:fld>
            <a:endParaRPr lang="en-US" smtClean="0"/>
          </a:p>
        </p:txBody>
      </p:sp>
      <p:sp>
        <p:nvSpPr>
          <p:cNvPr id="38915" name="Rectangle 2"/>
          <p:cNvSpPr>
            <a:spLocks noGrp="1"/>
          </p:cNvSpPr>
          <p:nvPr>
            <p:ph type="title" idx="4294967295"/>
          </p:nvPr>
        </p:nvSpPr>
        <p:spPr/>
        <p:txBody>
          <a:bodyPr/>
          <a:lstStyle/>
          <a:p>
            <a:r>
              <a:rPr lang="en-US" smtClean="0"/>
              <a:t>PREPARE MANAGERIAL REPORTS</a:t>
            </a:r>
          </a:p>
        </p:txBody>
      </p:sp>
      <p:sp>
        <p:nvSpPr>
          <p:cNvPr id="38916" name="Rectangle 3"/>
          <p:cNvSpPr>
            <a:spLocks noGrp="1"/>
          </p:cNvSpPr>
          <p:nvPr>
            <p:ph type="body" idx="4294967295"/>
          </p:nvPr>
        </p:nvSpPr>
        <p:spPr>
          <a:xfrm>
            <a:off x="457200" y="1600200"/>
            <a:ext cx="8229600" cy="4724400"/>
          </a:xfrm>
        </p:spPr>
        <p:txBody>
          <a:bodyPr/>
          <a:lstStyle/>
          <a:p>
            <a:pPr>
              <a:buClr>
                <a:srgbClr val="1672CE"/>
              </a:buClr>
              <a:buFontTx/>
              <a:buChar char="•"/>
            </a:pPr>
            <a:r>
              <a:rPr lang="en-US" smtClean="0"/>
              <a:t>Contents of the budgetary performance reports should be tailored to the nature of the unit being evaluated.</a:t>
            </a:r>
          </a:p>
          <a:p>
            <a:pPr lvl="1"/>
            <a:r>
              <a:rPr lang="en-US" smtClean="0"/>
              <a:t>Cost centers: </a:t>
            </a:r>
            <a:r>
              <a:rPr lang="en-US" b="1" smtClean="0">
                <a:solidFill>
                  <a:schemeClr val="tx1"/>
                </a:solidFill>
              </a:rPr>
              <a:t>Examples: </a:t>
            </a:r>
            <a:r>
              <a:rPr lang="en-US" smtClean="0">
                <a:solidFill>
                  <a:schemeClr val="tx1"/>
                </a:solidFill>
              </a:rPr>
              <a:t>Production, service, and administrative departments. Present actual vs. budgeted costs, focusing only on controllable costs</a:t>
            </a:r>
            <a:endParaRPr lang="en-US" smtClean="0"/>
          </a:p>
          <a:p>
            <a:pPr lvl="1"/>
            <a:r>
              <a:rPr lang="en-US" smtClean="0"/>
              <a:t>Revenue centers: </a:t>
            </a:r>
            <a:r>
              <a:rPr lang="en-US" b="1" smtClean="0">
                <a:solidFill>
                  <a:schemeClr val="tx1"/>
                </a:solidFill>
              </a:rPr>
              <a:t>Example: </a:t>
            </a:r>
            <a:r>
              <a:rPr lang="en-US" smtClean="0">
                <a:solidFill>
                  <a:schemeClr val="tx1"/>
                </a:solidFill>
              </a:rPr>
              <a:t>Sales department. Present actual vs. forecasted sales by product, geographical category, etc</a:t>
            </a:r>
            <a:r>
              <a:rPr lang="en-US" b="1" smtClean="0">
                <a:solidFill>
                  <a:schemeClr val="tx1"/>
                </a:solidFill>
              </a:rPr>
              <a:t>.</a:t>
            </a:r>
            <a:r>
              <a:rPr lang="en-US" smtClean="0">
                <a:solidFill>
                  <a:schemeClr val="tx1"/>
                </a:solidFill>
              </a:rPr>
              <a:t> </a:t>
            </a:r>
            <a:endParaRPr lang="en-US" smtClean="0"/>
          </a:p>
          <a:p>
            <a:pPr lvl="1"/>
            <a:r>
              <a:rPr lang="en-US" smtClean="0"/>
              <a:t>Profit centers: </a:t>
            </a:r>
            <a:r>
              <a:rPr lang="en-US" b="1" smtClean="0">
                <a:solidFill>
                  <a:schemeClr val="tx1"/>
                </a:solidFill>
              </a:rPr>
              <a:t>Examples: </a:t>
            </a:r>
            <a:r>
              <a:rPr lang="en-US" smtClean="0">
                <a:solidFill>
                  <a:schemeClr val="tx1"/>
                </a:solidFill>
              </a:rPr>
              <a:t>IT and utilities that charge other units for their services. Compare actual vs. budgeted revenues, expenses, and profits.</a:t>
            </a:r>
          </a:p>
          <a:p>
            <a:pPr lvl="1"/>
            <a:r>
              <a:rPr lang="en-US" smtClean="0">
                <a:solidFill>
                  <a:srgbClr val="CC0000"/>
                </a:solidFill>
              </a:rPr>
              <a:t>Investment centers:</a:t>
            </a:r>
            <a:r>
              <a:rPr lang="en-US" b="1" smtClean="0">
                <a:solidFill>
                  <a:srgbClr val="CC0000"/>
                </a:solidFill>
              </a:rPr>
              <a:t> </a:t>
            </a:r>
            <a:r>
              <a:rPr lang="en-US" b="1" smtClean="0">
                <a:solidFill>
                  <a:schemeClr val="tx1"/>
                </a:solidFill>
              </a:rPr>
              <a:t>Examples: </a:t>
            </a:r>
            <a:r>
              <a:rPr lang="en-US" smtClean="0">
                <a:solidFill>
                  <a:schemeClr val="tx1"/>
                </a:solidFill>
              </a:rPr>
              <a:t>Plants, divisions, and other autonomous operating units. Provide calculations of return on investment</a:t>
            </a:r>
          </a:p>
          <a:p>
            <a:endParaRPr lang="en-US" smtClean="0">
              <a:solidFill>
                <a:srgbClr val="CC0000"/>
              </a:solidFill>
            </a:endParaRPr>
          </a:p>
          <a:p>
            <a:pPr lvl="1">
              <a:buClr>
                <a:srgbClr val="1672CE"/>
              </a:buClr>
              <a:buFont typeface="Arial" charset="0"/>
              <a:buNone/>
            </a:pPr>
            <a:endParaRPr lang="en-US" b="1" smtClean="0">
              <a:solidFill>
                <a:srgbClr val="CC0000"/>
              </a:solidFill>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993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39938" name="Slide Number Placeholder 5"/>
          <p:cNvSpPr>
            <a:spLocks noGrp="1"/>
          </p:cNvSpPr>
          <p:nvPr>
            <p:ph type="sldNum" sz="quarter" idx="11"/>
          </p:nvPr>
        </p:nvSpPr>
        <p:spPr bwMode="auto">
          <a:noFill/>
          <a:ln>
            <a:miter lim="800000"/>
            <a:headEnd/>
            <a:tailEnd/>
          </a:ln>
        </p:spPr>
        <p:txBody>
          <a:bodyPr/>
          <a:lstStyle/>
          <a:p>
            <a:r>
              <a:rPr lang="en-US" smtClean="0"/>
              <a:t>16-</a:t>
            </a:r>
            <a:fld id="{AB5C13BF-AE3C-4324-8425-FA3A556F94C7}" type="slidenum">
              <a:rPr lang="ar-SA" smtClean="0"/>
              <a:pPr/>
              <a:t>24</a:t>
            </a:fld>
            <a:endParaRPr lang="en-US" smtClean="0"/>
          </a:p>
        </p:txBody>
      </p:sp>
      <p:sp>
        <p:nvSpPr>
          <p:cNvPr id="39939" name="Rectangle 2"/>
          <p:cNvSpPr>
            <a:spLocks noGrp="1"/>
          </p:cNvSpPr>
          <p:nvPr>
            <p:ph type="title" idx="4294967295"/>
          </p:nvPr>
        </p:nvSpPr>
        <p:spPr/>
        <p:txBody>
          <a:bodyPr/>
          <a:lstStyle/>
          <a:p>
            <a:r>
              <a:rPr lang="en-US" smtClean="0"/>
              <a:t>PRODUCE MANAGERIAL REPORTS</a:t>
            </a:r>
          </a:p>
        </p:txBody>
      </p:sp>
      <p:sp>
        <p:nvSpPr>
          <p:cNvPr id="91139" name="Rectangle 3"/>
          <p:cNvSpPr>
            <a:spLocks noGrp="1"/>
          </p:cNvSpPr>
          <p:nvPr>
            <p:ph type="body" idx="4294967295"/>
          </p:nvPr>
        </p:nvSpPr>
        <p:spPr>
          <a:xfrm>
            <a:off x="457200" y="1600200"/>
            <a:ext cx="8229600" cy="4724400"/>
          </a:xfrm>
        </p:spPr>
        <p:txBody>
          <a:bodyPr/>
          <a:lstStyle/>
          <a:p>
            <a:pPr>
              <a:lnSpc>
                <a:spcPct val="90000"/>
              </a:lnSpc>
            </a:pPr>
            <a:r>
              <a:rPr lang="en-US" smtClean="0">
                <a:solidFill>
                  <a:schemeClr val="tx1"/>
                </a:solidFill>
              </a:rPr>
              <a:t>The method used to calculate the budget standard is crucial:</a:t>
            </a:r>
          </a:p>
          <a:p>
            <a:pPr lvl="1">
              <a:lnSpc>
                <a:spcPct val="90000"/>
              </a:lnSpc>
            </a:pPr>
            <a:r>
              <a:rPr lang="en-US" smtClean="0">
                <a:solidFill>
                  <a:schemeClr val="tx1"/>
                </a:solidFill>
              </a:rPr>
              <a:t>Can use a fixed target and compare actual results to the fixed budget.</a:t>
            </a:r>
          </a:p>
          <a:p>
            <a:pPr lvl="1">
              <a:lnSpc>
                <a:spcPct val="90000"/>
              </a:lnSpc>
            </a:pPr>
            <a:r>
              <a:rPr lang="en-US" smtClean="0">
                <a:solidFill>
                  <a:schemeClr val="tx1"/>
                </a:solidFill>
              </a:rPr>
              <a:t>Problem: Does not adjust for unforeseen changes in operating environment and may penalize manager for factors beyond his control. </a:t>
            </a:r>
          </a:p>
          <a:p>
            <a:pPr>
              <a:lnSpc>
                <a:spcPct val="90000"/>
              </a:lnSpc>
            </a:pPr>
            <a:r>
              <a:rPr lang="en-US" smtClean="0">
                <a:solidFill>
                  <a:schemeClr val="tx1"/>
                </a:solidFill>
              </a:rPr>
              <a:t>Example:</a:t>
            </a:r>
          </a:p>
          <a:p>
            <a:pPr lvl="1">
              <a:lnSpc>
                <a:spcPct val="90000"/>
              </a:lnSpc>
            </a:pPr>
            <a:r>
              <a:rPr lang="en-US" smtClean="0">
                <a:solidFill>
                  <a:schemeClr val="tx1"/>
                </a:solidFill>
              </a:rPr>
              <a:t>A unit forecasts sales of 1,000 units of its product.</a:t>
            </a:r>
          </a:p>
          <a:p>
            <a:pPr lvl="1">
              <a:lnSpc>
                <a:spcPct val="90000"/>
              </a:lnSpc>
            </a:pPr>
            <a:r>
              <a:rPr lang="en-US" smtClean="0">
                <a:solidFill>
                  <a:schemeClr val="tx1"/>
                </a:solidFill>
              </a:rPr>
              <a:t>Actual sales are 1,200 units.</a:t>
            </a:r>
          </a:p>
          <a:p>
            <a:pPr lvl="1">
              <a:lnSpc>
                <a:spcPct val="90000"/>
              </a:lnSpc>
            </a:pPr>
            <a:r>
              <a:rPr lang="en-US" smtClean="0">
                <a:solidFill>
                  <a:schemeClr val="tx1"/>
                </a:solidFill>
              </a:rPr>
              <a:t>Because sales rose, the cost of goods sold also rose.</a:t>
            </a:r>
          </a:p>
          <a:p>
            <a:pPr lvl="1">
              <a:lnSpc>
                <a:spcPct val="90000"/>
              </a:lnSpc>
            </a:pPr>
            <a:r>
              <a:rPr lang="en-US" smtClean="0">
                <a:solidFill>
                  <a:schemeClr val="tx1"/>
                </a:solidFill>
              </a:rPr>
              <a:t>The outcome is good for the profitability of the company, but the production manager may be penalized because production costs were higher than the fixed target.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1139">
                                            <p:txEl>
                                              <p:pRg st="0" end="0"/>
                                            </p:txEl>
                                          </p:spTgt>
                                        </p:tgtEl>
                                        <p:attrNameLst>
                                          <p:attrName>style.visibility</p:attrName>
                                        </p:attrNameLst>
                                      </p:cBhvr>
                                      <p:to>
                                        <p:strVal val="visible"/>
                                      </p:to>
                                    </p:set>
                                    <p:animEffect transition="in" filter="wipe(up)">
                                      <p:cBhvr>
                                        <p:cTn id="7" dur="500"/>
                                        <p:tgtEl>
                                          <p:spTgt spid="911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1139">
                                            <p:txEl>
                                              <p:pRg st="1" end="1"/>
                                            </p:txEl>
                                          </p:spTgt>
                                        </p:tgtEl>
                                        <p:attrNameLst>
                                          <p:attrName>style.visibility</p:attrName>
                                        </p:attrNameLst>
                                      </p:cBhvr>
                                      <p:to>
                                        <p:strVal val="visible"/>
                                      </p:to>
                                    </p:set>
                                    <p:animEffect transition="in" filter="wipe(up)">
                                      <p:cBhvr>
                                        <p:cTn id="12" dur="500"/>
                                        <p:tgtEl>
                                          <p:spTgt spid="911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1139">
                                            <p:txEl>
                                              <p:pRg st="2" end="2"/>
                                            </p:txEl>
                                          </p:spTgt>
                                        </p:tgtEl>
                                        <p:attrNameLst>
                                          <p:attrName>style.visibility</p:attrName>
                                        </p:attrNameLst>
                                      </p:cBhvr>
                                      <p:to>
                                        <p:strVal val="visible"/>
                                      </p:to>
                                    </p:set>
                                    <p:animEffect transition="in" filter="wipe(up)">
                                      <p:cBhvr>
                                        <p:cTn id="17" dur="500"/>
                                        <p:tgtEl>
                                          <p:spTgt spid="91139">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1139">
                                            <p:txEl>
                                              <p:pRg st="3" end="3"/>
                                            </p:txEl>
                                          </p:spTgt>
                                        </p:tgtEl>
                                        <p:attrNameLst>
                                          <p:attrName>style.visibility</p:attrName>
                                        </p:attrNameLst>
                                      </p:cBhvr>
                                      <p:to>
                                        <p:strVal val="visible"/>
                                      </p:to>
                                    </p:set>
                                    <p:animEffect transition="in" filter="wipe(up)">
                                      <p:cBhvr>
                                        <p:cTn id="22" dur="500"/>
                                        <p:tgtEl>
                                          <p:spTgt spid="91139">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1139">
                                            <p:txEl>
                                              <p:pRg st="4" end="4"/>
                                            </p:txEl>
                                          </p:spTgt>
                                        </p:tgtEl>
                                        <p:attrNameLst>
                                          <p:attrName>style.visibility</p:attrName>
                                        </p:attrNameLst>
                                      </p:cBhvr>
                                      <p:to>
                                        <p:strVal val="visible"/>
                                      </p:to>
                                    </p:set>
                                    <p:animEffect transition="in" filter="wipe(up)">
                                      <p:cBhvr>
                                        <p:cTn id="27" dur="500"/>
                                        <p:tgtEl>
                                          <p:spTgt spid="91139">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91139">
                                            <p:txEl>
                                              <p:pRg st="5" end="5"/>
                                            </p:txEl>
                                          </p:spTgt>
                                        </p:tgtEl>
                                        <p:attrNameLst>
                                          <p:attrName>style.visibility</p:attrName>
                                        </p:attrNameLst>
                                      </p:cBhvr>
                                      <p:to>
                                        <p:strVal val="visible"/>
                                      </p:to>
                                    </p:set>
                                    <p:animEffect transition="in" filter="wipe(up)">
                                      <p:cBhvr>
                                        <p:cTn id="32" dur="500"/>
                                        <p:tgtEl>
                                          <p:spTgt spid="91139">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91139">
                                            <p:txEl>
                                              <p:pRg st="6" end="6"/>
                                            </p:txEl>
                                          </p:spTgt>
                                        </p:tgtEl>
                                        <p:attrNameLst>
                                          <p:attrName>style.visibility</p:attrName>
                                        </p:attrNameLst>
                                      </p:cBhvr>
                                      <p:to>
                                        <p:strVal val="visible"/>
                                      </p:to>
                                    </p:set>
                                    <p:animEffect transition="in" filter="wipe(up)">
                                      <p:cBhvr>
                                        <p:cTn id="37" dur="500"/>
                                        <p:tgtEl>
                                          <p:spTgt spid="91139">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91139">
                                            <p:txEl>
                                              <p:pRg st="7" end="7"/>
                                            </p:txEl>
                                          </p:spTgt>
                                        </p:tgtEl>
                                        <p:attrNameLst>
                                          <p:attrName>style.visibility</p:attrName>
                                        </p:attrNameLst>
                                      </p:cBhvr>
                                      <p:to>
                                        <p:strVal val="visible"/>
                                      </p:to>
                                    </p:set>
                                    <p:animEffect transition="in" filter="wipe(up)">
                                      <p:cBhvr>
                                        <p:cTn id="42" dur="500"/>
                                        <p:tgtEl>
                                          <p:spTgt spid="91139">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1139" grpId="0" build="p" bldLvl="5"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6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40962" name="Slide Number Placeholder 5"/>
          <p:cNvSpPr>
            <a:spLocks noGrp="1"/>
          </p:cNvSpPr>
          <p:nvPr>
            <p:ph type="sldNum" sz="quarter" idx="11"/>
          </p:nvPr>
        </p:nvSpPr>
        <p:spPr bwMode="auto">
          <a:noFill/>
          <a:ln>
            <a:miter lim="800000"/>
            <a:headEnd/>
            <a:tailEnd/>
          </a:ln>
        </p:spPr>
        <p:txBody>
          <a:bodyPr/>
          <a:lstStyle/>
          <a:p>
            <a:r>
              <a:rPr lang="en-US" smtClean="0"/>
              <a:t>16-</a:t>
            </a:r>
            <a:fld id="{35184DB8-0F4F-489C-8F86-1C4C2CCA5338}" type="slidenum">
              <a:rPr lang="ar-SA" smtClean="0"/>
              <a:pPr/>
              <a:t>25</a:t>
            </a:fld>
            <a:endParaRPr lang="en-US" smtClean="0"/>
          </a:p>
        </p:txBody>
      </p:sp>
      <p:sp>
        <p:nvSpPr>
          <p:cNvPr id="40963" name="Rectangle 2"/>
          <p:cNvSpPr>
            <a:spLocks noGrp="1"/>
          </p:cNvSpPr>
          <p:nvPr>
            <p:ph type="title" idx="4294967295"/>
          </p:nvPr>
        </p:nvSpPr>
        <p:spPr/>
        <p:txBody>
          <a:bodyPr/>
          <a:lstStyle/>
          <a:p>
            <a:r>
              <a:rPr lang="en-US" smtClean="0"/>
              <a:t>PRODUCE MANAGERIAL REPORTS</a:t>
            </a:r>
          </a:p>
        </p:txBody>
      </p:sp>
      <p:sp>
        <p:nvSpPr>
          <p:cNvPr id="92163" name="Rectangle 3"/>
          <p:cNvSpPr>
            <a:spLocks noGrp="1"/>
          </p:cNvSpPr>
          <p:nvPr>
            <p:ph type="body" idx="4294967295"/>
          </p:nvPr>
        </p:nvSpPr>
        <p:spPr>
          <a:xfrm>
            <a:off x="457200" y="1600200"/>
            <a:ext cx="8229600" cy="4724400"/>
          </a:xfrm>
        </p:spPr>
        <p:txBody>
          <a:bodyPr/>
          <a:lstStyle/>
          <a:p>
            <a:r>
              <a:rPr lang="en-US" smtClean="0"/>
              <a:t>Solution:</a:t>
            </a:r>
          </a:p>
          <a:p>
            <a:pPr lvl="1"/>
            <a:r>
              <a:rPr lang="en-US" smtClean="0"/>
              <a:t>Develop a flexible budget.</a:t>
            </a:r>
          </a:p>
          <a:p>
            <a:pPr lvl="2"/>
            <a:r>
              <a:rPr lang="en-US" smtClean="0"/>
              <a:t>Break each item into fixed and variable components.</a:t>
            </a:r>
          </a:p>
          <a:p>
            <a:pPr lvl="2"/>
            <a:r>
              <a:rPr lang="en-US" smtClean="0"/>
              <a:t>Adjust the variable components for variations in sales or production.</a:t>
            </a:r>
          </a:p>
          <a:p>
            <a:pPr lvl="2"/>
            <a:r>
              <a:rPr lang="en-US" smtClean="0"/>
              <a:t>See example on next slide.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92163">
                                            <p:txEl>
                                              <p:pRg st="0" end="0"/>
                                            </p:txEl>
                                          </p:spTgt>
                                        </p:tgtEl>
                                        <p:attrNameLst>
                                          <p:attrName>style.visibility</p:attrName>
                                        </p:attrNameLst>
                                      </p:cBhvr>
                                      <p:to>
                                        <p:strVal val="visible"/>
                                      </p:to>
                                    </p:set>
                                    <p:animEffect transition="in" filter="wipe(up)">
                                      <p:cBhvr>
                                        <p:cTn id="7" dur="500"/>
                                        <p:tgtEl>
                                          <p:spTgt spid="921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92163">
                                            <p:txEl>
                                              <p:pRg st="1" end="1"/>
                                            </p:txEl>
                                          </p:spTgt>
                                        </p:tgtEl>
                                        <p:attrNameLst>
                                          <p:attrName>style.visibility</p:attrName>
                                        </p:attrNameLst>
                                      </p:cBhvr>
                                      <p:to>
                                        <p:strVal val="visible"/>
                                      </p:to>
                                    </p:set>
                                    <p:animEffect transition="in" filter="wipe(up)">
                                      <p:cBhvr>
                                        <p:cTn id="12" dur="500"/>
                                        <p:tgtEl>
                                          <p:spTgt spid="921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92163">
                                            <p:txEl>
                                              <p:pRg st="2" end="2"/>
                                            </p:txEl>
                                          </p:spTgt>
                                        </p:tgtEl>
                                        <p:attrNameLst>
                                          <p:attrName>style.visibility</p:attrName>
                                        </p:attrNameLst>
                                      </p:cBhvr>
                                      <p:to>
                                        <p:strVal val="visible"/>
                                      </p:to>
                                    </p:set>
                                    <p:animEffect transition="in" filter="wipe(up)">
                                      <p:cBhvr>
                                        <p:cTn id="17" dur="500"/>
                                        <p:tgtEl>
                                          <p:spTgt spid="921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92163">
                                            <p:txEl>
                                              <p:pRg st="3" end="3"/>
                                            </p:txEl>
                                          </p:spTgt>
                                        </p:tgtEl>
                                        <p:attrNameLst>
                                          <p:attrName>style.visibility</p:attrName>
                                        </p:attrNameLst>
                                      </p:cBhvr>
                                      <p:to>
                                        <p:strVal val="visible"/>
                                      </p:to>
                                    </p:set>
                                    <p:animEffect transition="in" filter="wipe(up)">
                                      <p:cBhvr>
                                        <p:cTn id="22" dur="500"/>
                                        <p:tgtEl>
                                          <p:spTgt spid="9216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92163">
                                            <p:txEl>
                                              <p:pRg st="4" end="4"/>
                                            </p:txEl>
                                          </p:spTgt>
                                        </p:tgtEl>
                                        <p:attrNameLst>
                                          <p:attrName>style.visibility</p:attrName>
                                        </p:attrNameLst>
                                      </p:cBhvr>
                                      <p:to>
                                        <p:strVal val="visible"/>
                                      </p:to>
                                    </p:set>
                                    <p:animEffect transition="in" filter="wipe(up)">
                                      <p:cBhvr>
                                        <p:cTn id="27" dur="500"/>
                                        <p:tgtEl>
                                          <p:spTgt spid="9216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63" grpId="0" build="p" bldLvl="5" autoUpdateAnimBg="0"/>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3188"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3189" name="Slide Number Placeholder 5"/>
          <p:cNvSpPr>
            <a:spLocks noGrp="1"/>
          </p:cNvSpPr>
          <p:nvPr>
            <p:ph type="sldNum" sz="quarter" idx="11"/>
          </p:nvPr>
        </p:nvSpPr>
        <p:spPr bwMode="auto">
          <a:noFill/>
          <a:ln>
            <a:miter lim="800000"/>
            <a:headEnd/>
            <a:tailEnd/>
          </a:ln>
        </p:spPr>
        <p:txBody>
          <a:bodyPr/>
          <a:lstStyle/>
          <a:p>
            <a:r>
              <a:rPr lang="en-US" smtClean="0"/>
              <a:t>16-</a:t>
            </a:r>
            <a:fld id="{E12B5B18-A858-4723-B675-CADF03069D6F}" type="slidenum">
              <a:rPr lang="ar-SA" smtClean="0"/>
              <a:pPr/>
              <a:t>26</a:t>
            </a:fld>
            <a:endParaRPr lang="en-US" smtClean="0"/>
          </a:p>
        </p:txBody>
      </p:sp>
      <p:sp>
        <p:nvSpPr>
          <p:cNvPr id="93186" name="Rectangle 2"/>
          <p:cNvSpPr>
            <a:spLocks noGrp="1"/>
          </p:cNvSpPr>
          <p:nvPr>
            <p:ph type="title" idx="4294967295"/>
          </p:nvPr>
        </p:nvSpPr>
        <p:spPr/>
        <p:txBody>
          <a:bodyPr/>
          <a:lstStyle/>
          <a:p>
            <a:r>
              <a:rPr lang="en-US" smtClean="0"/>
              <a:t>SAMPLE FLEXIBLE BUDGET</a:t>
            </a:r>
          </a:p>
        </p:txBody>
      </p:sp>
      <p:graphicFrame>
        <p:nvGraphicFramePr>
          <p:cNvPr id="93187" name="Object 3"/>
          <p:cNvGraphicFramePr>
            <a:graphicFrameLocks noChangeAspect="1"/>
          </p:cNvGraphicFramePr>
          <p:nvPr/>
        </p:nvGraphicFramePr>
        <p:xfrm>
          <a:off x="74613" y="1504950"/>
          <a:ext cx="8931275" cy="4368800"/>
        </p:xfrm>
        <a:graphic>
          <a:graphicData uri="http://schemas.openxmlformats.org/presentationml/2006/ole">
            <p:oleObj spid="_x0000_s93187" name="Worksheet" r:id="rId3" imgW="4800600" imgH="2333506"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93186"/>
                                        </p:tgtEl>
                                        <p:attrNameLst>
                                          <p:attrName>style.visibility</p:attrName>
                                        </p:attrNameLst>
                                      </p:cBhvr>
                                      <p:to>
                                        <p:strVal val="visible"/>
                                      </p:to>
                                    </p:set>
                                    <p:anim calcmode="lin" valueType="num">
                                      <p:cBhvr>
                                        <p:cTn id="7" dur="500" fill="hold"/>
                                        <p:tgtEl>
                                          <p:spTgt spid="93186"/>
                                        </p:tgtEl>
                                        <p:attrNameLst>
                                          <p:attrName>ppt_w</p:attrName>
                                        </p:attrNameLst>
                                      </p:cBhvr>
                                      <p:tavLst>
                                        <p:tav tm="0">
                                          <p:val>
                                            <p:fltVal val="0"/>
                                          </p:val>
                                        </p:tav>
                                        <p:tav tm="100000">
                                          <p:val>
                                            <p:strVal val="#ppt_w"/>
                                          </p:val>
                                        </p:tav>
                                      </p:tavLst>
                                    </p:anim>
                                    <p:anim calcmode="lin" valueType="num">
                                      <p:cBhvr>
                                        <p:cTn id="8" dur="500" fill="hold"/>
                                        <p:tgtEl>
                                          <p:spTgt spid="93186"/>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 presetClass="entr" presetSubtype="10" fill="hold" nodeType="clickEffect">
                                  <p:stCondLst>
                                    <p:cond delay="0"/>
                                  </p:stCondLst>
                                  <p:childTnLst>
                                    <p:set>
                                      <p:cBhvr>
                                        <p:cTn id="12" dur="1" fill="hold">
                                          <p:stCondLst>
                                            <p:cond delay="0"/>
                                          </p:stCondLst>
                                        </p:cTn>
                                        <p:tgtEl>
                                          <p:spTgt spid="93187"/>
                                        </p:tgtEl>
                                        <p:attrNameLst>
                                          <p:attrName>style.visibility</p:attrName>
                                        </p:attrNameLst>
                                      </p:cBhvr>
                                      <p:to>
                                        <p:strVal val="visible"/>
                                      </p:to>
                                    </p:set>
                                    <p:animEffect transition="in" filter="checkerboard(across)">
                                      <p:cBhvr>
                                        <p:cTn id="13" dur="500"/>
                                        <p:tgtEl>
                                          <p:spTgt spid="931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3186" grpId="0" animBg="1"/>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420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4210" name="Slide Number Placeholder 5"/>
          <p:cNvSpPr>
            <a:spLocks noGrp="1"/>
          </p:cNvSpPr>
          <p:nvPr>
            <p:ph type="sldNum" sz="quarter" idx="11"/>
          </p:nvPr>
        </p:nvSpPr>
        <p:spPr bwMode="auto">
          <a:noFill/>
          <a:ln>
            <a:miter lim="800000"/>
            <a:headEnd/>
            <a:tailEnd/>
          </a:ln>
        </p:spPr>
        <p:txBody>
          <a:bodyPr/>
          <a:lstStyle/>
          <a:p>
            <a:r>
              <a:rPr lang="en-US" smtClean="0"/>
              <a:t>16-</a:t>
            </a:r>
            <a:fld id="{C6B14A6D-AE0D-4E4D-932B-BBBD0B898F78}" type="slidenum">
              <a:rPr lang="ar-SA" smtClean="0"/>
              <a:pPr/>
              <a:t>27</a:t>
            </a:fld>
            <a:endParaRPr lang="en-US" smtClean="0"/>
          </a:p>
        </p:txBody>
      </p:sp>
      <p:sp>
        <p:nvSpPr>
          <p:cNvPr id="2" name="Rectangle 2"/>
          <p:cNvSpPr>
            <a:spLocks noGrp="1"/>
          </p:cNvSpPr>
          <p:nvPr>
            <p:ph type="title" idx="4294967295"/>
          </p:nvPr>
        </p:nvSpPr>
        <p:spPr/>
        <p:txBody>
          <a:bodyPr/>
          <a:lstStyle/>
          <a:p>
            <a:r>
              <a:rPr lang="en-US" sz="3200" smtClean="0"/>
              <a:t>XBRL: REVOLUTIONIZING THE REPORTING PROCESS</a:t>
            </a:r>
          </a:p>
        </p:txBody>
      </p:sp>
      <p:sp>
        <p:nvSpPr>
          <p:cNvPr id="94211" name="Rectangle 3"/>
          <p:cNvSpPr>
            <a:spLocks noGrp="1"/>
          </p:cNvSpPr>
          <p:nvPr>
            <p:ph type="body" idx="4294967295"/>
          </p:nvPr>
        </p:nvSpPr>
        <p:spPr>
          <a:xfrm>
            <a:off x="457200" y="1600200"/>
            <a:ext cx="8229600" cy="4724400"/>
          </a:xfrm>
        </p:spPr>
        <p:txBody>
          <a:bodyPr/>
          <a:lstStyle/>
          <a:p>
            <a:r>
              <a:rPr lang="en-US" sz="1800" smtClean="0">
                <a:solidFill>
                  <a:schemeClr val="tx1"/>
                </a:solidFill>
              </a:rPr>
              <a:t>Although financial statements appear electronically in a variety of formats, until recently disseminating this information was cumbersome and inefficient.</a:t>
            </a:r>
          </a:p>
          <a:p>
            <a:pPr lvl="1"/>
            <a:r>
              <a:rPr lang="en-US" sz="1600" smtClean="0">
                <a:solidFill>
                  <a:schemeClr val="tx1"/>
                </a:solidFill>
              </a:rPr>
              <a:t>Recipients (SEC, IRS, etc.) required the information in a variety of formats which was time-consuming.</a:t>
            </a:r>
          </a:p>
          <a:p>
            <a:pPr lvl="1"/>
            <a:r>
              <a:rPr lang="en-US" sz="1600" smtClean="0">
                <a:solidFill>
                  <a:schemeClr val="tx1"/>
                </a:solidFill>
              </a:rPr>
              <a:t>Also conducive to errors, because re-entry of the information was often necessary.</a:t>
            </a:r>
          </a:p>
          <a:p>
            <a:r>
              <a:rPr lang="en-US" sz="1800" smtClean="0">
                <a:solidFill>
                  <a:schemeClr val="tx1"/>
                </a:solidFill>
              </a:rPr>
              <a:t>Underlying problem: Lack of standards for identifying the content of data.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7" dur="500" fill="hold"/>
                                        <p:tgtEl>
                                          <p:spTgt spid="2">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94211">
                                            <p:txEl>
                                              <p:pRg st="0" end="0"/>
                                            </p:txEl>
                                          </p:spTgt>
                                        </p:tgtEl>
                                        <p:attrNameLst>
                                          <p:attrName>style.visibility</p:attrName>
                                        </p:attrNameLst>
                                      </p:cBhvr>
                                      <p:to>
                                        <p:strVal val="visible"/>
                                      </p:to>
                                    </p:set>
                                    <p:animEffect transition="in" filter="wipe(up)">
                                      <p:cBhvr>
                                        <p:cTn id="13" dur="500"/>
                                        <p:tgtEl>
                                          <p:spTgt spid="94211">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94211">
                                            <p:txEl>
                                              <p:pRg st="1" end="1"/>
                                            </p:txEl>
                                          </p:spTgt>
                                        </p:tgtEl>
                                        <p:attrNameLst>
                                          <p:attrName>style.visibility</p:attrName>
                                        </p:attrNameLst>
                                      </p:cBhvr>
                                      <p:to>
                                        <p:strVal val="visible"/>
                                      </p:to>
                                    </p:set>
                                    <p:animEffect transition="in" filter="wipe(up)">
                                      <p:cBhvr>
                                        <p:cTn id="18" dur="500"/>
                                        <p:tgtEl>
                                          <p:spTgt spid="94211">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94211">
                                            <p:txEl>
                                              <p:pRg st="2" end="2"/>
                                            </p:txEl>
                                          </p:spTgt>
                                        </p:tgtEl>
                                        <p:attrNameLst>
                                          <p:attrName>style.visibility</p:attrName>
                                        </p:attrNameLst>
                                      </p:cBhvr>
                                      <p:to>
                                        <p:strVal val="visible"/>
                                      </p:to>
                                    </p:set>
                                    <p:animEffect transition="in" filter="wipe(up)">
                                      <p:cBhvr>
                                        <p:cTn id="23" dur="500"/>
                                        <p:tgtEl>
                                          <p:spTgt spid="94211">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94211">
                                            <p:txEl>
                                              <p:pRg st="3" end="3"/>
                                            </p:txEl>
                                          </p:spTgt>
                                        </p:tgtEl>
                                        <p:attrNameLst>
                                          <p:attrName>style.visibility</p:attrName>
                                        </p:attrNameLst>
                                      </p:cBhvr>
                                      <p:to>
                                        <p:strVal val="visible"/>
                                      </p:to>
                                    </p:set>
                                    <p:animEffect transition="in" filter="wipe(up)">
                                      <p:cBhvr>
                                        <p:cTn id="28" dur="500"/>
                                        <p:tgtEl>
                                          <p:spTgt spid="9421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94211" grpId="0" build="p" bldLvl="5"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523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5234" name="Slide Number Placeholder 5"/>
          <p:cNvSpPr>
            <a:spLocks noGrp="1"/>
          </p:cNvSpPr>
          <p:nvPr>
            <p:ph type="sldNum" sz="quarter" idx="11"/>
          </p:nvPr>
        </p:nvSpPr>
        <p:spPr bwMode="auto">
          <a:noFill/>
          <a:ln>
            <a:miter lim="800000"/>
            <a:headEnd/>
            <a:tailEnd/>
          </a:ln>
        </p:spPr>
        <p:txBody>
          <a:bodyPr/>
          <a:lstStyle/>
          <a:p>
            <a:r>
              <a:rPr lang="en-US" smtClean="0"/>
              <a:t>16-</a:t>
            </a:r>
            <a:fld id="{E665D539-98E4-4B6B-AAC5-92966050359B}" type="slidenum">
              <a:rPr lang="ar-SA" smtClean="0"/>
              <a:pPr/>
              <a:t>28</a:t>
            </a:fld>
            <a:endParaRPr lang="en-US" smtClean="0"/>
          </a:p>
        </p:txBody>
      </p:sp>
      <p:sp>
        <p:nvSpPr>
          <p:cNvPr id="95235" name="Rectangle 2"/>
          <p:cNvSpPr>
            <a:spLocks noGrp="1"/>
          </p:cNvSpPr>
          <p:nvPr>
            <p:ph type="title" idx="4294967295"/>
          </p:nvPr>
        </p:nvSpPr>
        <p:spPr/>
        <p:txBody>
          <a:bodyPr/>
          <a:lstStyle/>
          <a:p>
            <a:r>
              <a:rPr lang="en-US" sz="3200" smtClean="0"/>
              <a:t>XBRL: REVOLUTIONIZING THE REPORTING PROCESS</a:t>
            </a:r>
          </a:p>
        </p:txBody>
      </p:sp>
      <p:sp>
        <p:nvSpPr>
          <p:cNvPr id="2" name="Rectangle 3"/>
          <p:cNvSpPr>
            <a:spLocks noGrp="1"/>
          </p:cNvSpPr>
          <p:nvPr>
            <p:ph type="body" idx="4294967295"/>
          </p:nvPr>
        </p:nvSpPr>
        <p:spPr>
          <a:xfrm>
            <a:off x="457200" y="1600200"/>
            <a:ext cx="8305800" cy="4724400"/>
          </a:xfrm>
        </p:spPr>
        <p:txBody>
          <a:bodyPr/>
          <a:lstStyle/>
          <a:p>
            <a:r>
              <a:rPr lang="en-US" sz="1800" smtClean="0">
                <a:solidFill>
                  <a:schemeClr val="tx1"/>
                </a:solidFill>
              </a:rPr>
              <a:t>Solution: Extensible Business Reporting Language (XBRL)</a:t>
            </a:r>
          </a:p>
          <a:p>
            <a:pPr lvl="1"/>
            <a:r>
              <a:rPr lang="en-US" sz="1600" smtClean="0">
                <a:solidFill>
                  <a:schemeClr val="tx1"/>
                </a:solidFill>
              </a:rPr>
              <a:t>A variant of XML designed specifically to communicate the contents of financial data.</a:t>
            </a:r>
          </a:p>
          <a:p>
            <a:pPr lvl="1"/>
            <a:r>
              <a:rPr lang="en-US" sz="1600" smtClean="0">
                <a:solidFill>
                  <a:schemeClr val="tx1"/>
                </a:solidFill>
              </a:rPr>
              <a:t>Creates tags for each data item much like HTML tags.</a:t>
            </a:r>
          </a:p>
          <a:p>
            <a:pPr lvl="2"/>
            <a:r>
              <a:rPr lang="en-US" sz="1600" smtClean="0">
                <a:solidFill>
                  <a:schemeClr val="tx1"/>
                </a:solidFill>
              </a:rPr>
              <a:t>Tag names specify line items in financial statements.</a:t>
            </a:r>
          </a:p>
          <a:p>
            <a:pPr lvl="2"/>
            <a:r>
              <a:rPr lang="en-US" sz="1600" smtClean="0">
                <a:solidFill>
                  <a:schemeClr val="tx1"/>
                </a:solidFill>
              </a:rPr>
              <a:t>Other fields in the tag provide information such as the year, units of measure, etc.</a:t>
            </a:r>
          </a:p>
          <a:p>
            <a:r>
              <a:rPr lang="en-US" sz="1800" smtClean="0">
                <a:solidFill>
                  <a:schemeClr val="tx1"/>
                </a:solidFill>
              </a:rPr>
              <a:t>Major software vendors are developing tools to automatically generate XBRL codes so accountants won’t need to write code</a:t>
            </a:r>
            <a:r>
              <a:rPr lang="en-US" sz="18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625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6258" name="Slide Number Placeholder 5"/>
          <p:cNvSpPr>
            <a:spLocks noGrp="1"/>
          </p:cNvSpPr>
          <p:nvPr>
            <p:ph type="sldNum" sz="quarter" idx="11"/>
          </p:nvPr>
        </p:nvSpPr>
        <p:spPr bwMode="auto">
          <a:noFill/>
          <a:ln>
            <a:miter lim="800000"/>
            <a:headEnd/>
            <a:tailEnd/>
          </a:ln>
        </p:spPr>
        <p:txBody>
          <a:bodyPr/>
          <a:lstStyle/>
          <a:p>
            <a:r>
              <a:rPr lang="en-US" smtClean="0"/>
              <a:t>16-</a:t>
            </a:r>
            <a:fld id="{C40C7194-4220-438C-8B5E-2D6FC3423727}" type="slidenum">
              <a:rPr lang="ar-SA" smtClean="0"/>
              <a:pPr/>
              <a:t>29</a:t>
            </a:fld>
            <a:endParaRPr lang="en-US" smtClean="0"/>
          </a:p>
        </p:txBody>
      </p:sp>
      <p:sp>
        <p:nvSpPr>
          <p:cNvPr id="96259" name="Rectangle 2"/>
          <p:cNvSpPr>
            <a:spLocks noGrp="1"/>
          </p:cNvSpPr>
          <p:nvPr>
            <p:ph type="title" idx="4294967295"/>
          </p:nvPr>
        </p:nvSpPr>
        <p:spPr/>
        <p:txBody>
          <a:bodyPr/>
          <a:lstStyle/>
          <a:p>
            <a:r>
              <a:rPr lang="en-US" sz="3200" smtClean="0"/>
              <a:t>XBRL: REVOLUTIONIZING THE REPORTING PROCESS</a:t>
            </a:r>
          </a:p>
        </p:txBody>
      </p:sp>
      <p:sp>
        <p:nvSpPr>
          <p:cNvPr id="2" name="Rectangle 3"/>
          <p:cNvSpPr>
            <a:spLocks noGrp="1"/>
          </p:cNvSpPr>
          <p:nvPr>
            <p:ph type="body" idx="4294967295"/>
          </p:nvPr>
        </p:nvSpPr>
        <p:spPr>
          <a:xfrm>
            <a:off x="457200" y="1600200"/>
            <a:ext cx="8229600" cy="4724400"/>
          </a:xfrm>
        </p:spPr>
        <p:txBody>
          <a:bodyPr/>
          <a:lstStyle/>
          <a:p>
            <a:r>
              <a:rPr lang="en-US" smtClean="0"/>
              <a:t>XBRL provides two major benefits:</a:t>
            </a:r>
          </a:p>
          <a:p>
            <a:pPr lvl="1"/>
            <a:r>
              <a:rPr lang="en-US" smtClean="0"/>
              <a:t>Organizations can publish their financial statements on time in a format that anyone can use.</a:t>
            </a:r>
          </a:p>
          <a:p>
            <a:pPr lvl="1"/>
            <a:r>
              <a:rPr lang="en-US" smtClean="0"/>
              <a:t>Recipients will no longer need to manually re-enter data they acquired electronically so that decision support tools can analyze them.</a:t>
            </a:r>
          </a:p>
          <a:p>
            <a:pPr lvl="2"/>
            <a:r>
              <a:rPr lang="en-US" smtClean="0"/>
              <a:t>Means search for data on the Internet will be more efficient and accurate.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Footer Placeholder 3"/>
          <p:cNvSpPr txBox="1">
            <a:spLocks noGrp="1"/>
          </p:cNvSpPr>
          <p:nvPr/>
        </p:nvSpPr>
        <p:spPr bwMode="auto">
          <a:xfrm>
            <a:off x="166688" y="6310313"/>
            <a:ext cx="5503862" cy="365125"/>
          </a:xfrm>
          <a:prstGeom prst="rect">
            <a:avLst/>
          </a:prstGeom>
          <a:noFill/>
          <a:ln w="9525">
            <a:noFill/>
            <a:miter lim="800000"/>
            <a:headEnd/>
            <a:tailEnd/>
          </a:ln>
        </p:spPr>
        <p:txBody>
          <a:bodyPr anchor="ctr"/>
          <a:lstStyle/>
          <a:p>
            <a:pPr algn="l" rtl="0"/>
            <a:r>
              <a:rPr lang="en-US" sz="1000">
                <a:solidFill>
                  <a:srgbClr val="595959"/>
                </a:solidFill>
                <a:latin typeface="Century Gothic" pitchFamily="34" charset="0"/>
              </a:rPr>
              <a:t>Copyright 2012 Pearson Education, Inc. publishing as Prentice Hall</a:t>
            </a:r>
          </a:p>
        </p:txBody>
      </p:sp>
      <p:sp>
        <p:nvSpPr>
          <p:cNvPr id="18434"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fld id="{A2B70C75-953E-4282-BF4B-B4D311EA456F}" type="slidenum">
              <a:rPr lang="ar-SA" sz="1100">
                <a:solidFill>
                  <a:srgbClr val="595959"/>
                </a:solidFill>
                <a:latin typeface="Century Gothic" pitchFamily="34" charset="0"/>
              </a:rPr>
              <a:pPr algn="ctr" rtl="0"/>
              <a:t>3</a:t>
            </a:fld>
            <a:endParaRPr lang="en-US" sz="1100">
              <a:solidFill>
                <a:srgbClr val="595959"/>
              </a:solidFill>
              <a:latin typeface="Century Gothic" pitchFamily="34" charset="0"/>
            </a:endParaRPr>
          </a:p>
        </p:txBody>
      </p:sp>
      <p:sp>
        <p:nvSpPr>
          <p:cNvPr id="18435" name="Title 1"/>
          <p:cNvSpPr>
            <a:spLocks noGrp="1"/>
          </p:cNvSpPr>
          <p:nvPr>
            <p:ph type="title" idx="4294967295"/>
          </p:nvPr>
        </p:nvSpPr>
        <p:spPr/>
        <p:txBody>
          <a:bodyPr/>
          <a:lstStyle/>
          <a:p>
            <a:pPr eaLnBrk="1" hangingPunct="1"/>
            <a:r>
              <a:rPr lang="en-US" smtClean="0"/>
              <a:t>General Ledger and Reporting</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18437"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latin typeface="Century Gothic" pitchFamily="34" charset="0"/>
              </a:rPr>
              <a:t>16-</a:t>
            </a:r>
            <a:fld id="{1EF9CE01-C0CD-4E93-B1FD-C3210CD35438}" type="slidenum">
              <a:rPr lang="ar-SA" sz="1100">
                <a:solidFill>
                  <a:srgbClr val="595959"/>
                </a:solidFill>
                <a:latin typeface="Century Gothic" pitchFamily="34" charset="0"/>
              </a:rPr>
              <a:pPr algn="ctr" rtl="0"/>
              <a:t>3</a:t>
            </a:fld>
            <a:endParaRPr lang="en-US" sz="1100">
              <a:solidFill>
                <a:srgbClr val="595959"/>
              </a:solidFill>
              <a:latin typeface="Century Gothic" pitchFamily="34" charset="0"/>
            </a:endParaRPr>
          </a:p>
        </p:txBody>
      </p:sp>
      <p:pic>
        <p:nvPicPr>
          <p:cNvPr id="18438" name="Picture 7"/>
          <p:cNvPicPr>
            <a:picLocks noChangeAspect="1" noChangeArrowheads="1"/>
          </p:cNvPicPr>
          <p:nvPr/>
        </p:nvPicPr>
        <p:blipFill>
          <a:blip r:embed="rId2"/>
          <a:srcRect/>
          <a:stretch>
            <a:fillRect/>
          </a:stretch>
        </p:blipFill>
        <p:spPr bwMode="auto">
          <a:xfrm>
            <a:off x="963613" y="1560513"/>
            <a:ext cx="7354887" cy="4587875"/>
          </a:xfrm>
          <a:prstGeom prst="rect">
            <a:avLst/>
          </a:prstGeom>
          <a:noFill/>
          <a:ln w="9525">
            <a:noFill/>
            <a:miter lim="800000"/>
            <a:headEnd/>
            <a:tailEnd/>
          </a:ln>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728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7282" name="Slide Number Placeholder 5"/>
          <p:cNvSpPr>
            <a:spLocks noGrp="1"/>
          </p:cNvSpPr>
          <p:nvPr>
            <p:ph type="sldNum" sz="quarter" idx="11"/>
          </p:nvPr>
        </p:nvSpPr>
        <p:spPr bwMode="auto">
          <a:noFill/>
          <a:ln>
            <a:miter lim="800000"/>
            <a:headEnd/>
            <a:tailEnd/>
          </a:ln>
        </p:spPr>
        <p:txBody>
          <a:bodyPr/>
          <a:lstStyle/>
          <a:p>
            <a:r>
              <a:rPr lang="en-US" smtClean="0"/>
              <a:t>16-</a:t>
            </a:r>
            <a:fld id="{CD76626B-85A0-4C1E-8258-1F61855BBF71}" type="slidenum">
              <a:rPr lang="ar-SA" smtClean="0"/>
              <a:pPr/>
              <a:t>30</a:t>
            </a:fld>
            <a:endParaRPr lang="en-US" smtClean="0"/>
          </a:p>
        </p:txBody>
      </p:sp>
      <p:sp>
        <p:nvSpPr>
          <p:cNvPr id="97283" name="Rectangle 2"/>
          <p:cNvSpPr>
            <a:spLocks noGrp="1"/>
          </p:cNvSpPr>
          <p:nvPr>
            <p:ph type="title" idx="4294967295"/>
          </p:nvPr>
        </p:nvSpPr>
        <p:spPr/>
        <p:txBody>
          <a:bodyPr/>
          <a:lstStyle/>
          <a:p>
            <a:r>
              <a:rPr lang="en-US" sz="3200" smtClean="0"/>
              <a:t>XBRL: REVOLUTIONIZING THE REPORTING PROCESS</a:t>
            </a:r>
          </a:p>
        </p:txBody>
      </p:sp>
      <p:sp>
        <p:nvSpPr>
          <p:cNvPr id="2" name="Rectangle 3"/>
          <p:cNvSpPr>
            <a:spLocks noGrp="1"/>
          </p:cNvSpPr>
          <p:nvPr>
            <p:ph type="body" idx="4294967295"/>
          </p:nvPr>
        </p:nvSpPr>
        <p:spPr>
          <a:xfrm>
            <a:off x="457200" y="1600200"/>
            <a:ext cx="8229600" cy="4724400"/>
          </a:xfrm>
        </p:spPr>
        <p:txBody>
          <a:bodyPr/>
          <a:lstStyle/>
          <a:p>
            <a:r>
              <a:rPr lang="en-US" smtClean="0">
                <a:solidFill>
                  <a:schemeClr val="tx1"/>
                </a:solidFill>
              </a:rPr>
              <a:t>Benefits of XBRL apply to exchanging financial information both externally and internally.</a:t>
            </a:r>
          </a:p>
          <a:p>
            <a:r>
              <a:rPr lang="en-US" smtClean="0">
                <a:solidFill>
                  <a:schemeClr val="tx1"/>
                </a:solidFill>
              </a:rPr>
              <a:t>XBRL provides a great example of how accountants can actively participate in IT development, since the accounting profession spearheaded its development.</a:t>
            </a:r>
          </a:p>
        </p:txBody>
      </p:sp>
      <p:sp>
        <p:nvSpPr>
          <p:cNvPr id="97284" name="Rectangle 4"/>
          <p:cNvSpPr>
            <a:spLocks noChangeArrowheads="1"/>
          </p:cNvSpPr>
          <p:nvPr/>
        </p:nvSpPr>
        <p:spPr bwMode="auto">
          <a:xfrm>
            <a:off x="458788" y="3800475"/>
            <a:ext cx="7781925" cy="2524125"/>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The power of XBRL lies in the information provided by its tags. XBRL taxonomies define what those tags represent. There are two basic types of taxonomies. 1) Financial reporting taxonomies, which have been developed for different industries and countries, define summary measures like accounts payable, inventory, and accounts receivable that appear in financial statements and reports. 2) XBRL-GL taxonomy (the GL stands for "global ledger") defines the underlying data elements in an the AIS, thereby tagging each individual piece of business data prior to its aggregation in reports.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par>
                          <p:cTn id="13" fill="hold">
                            <p:stCondLst>
                              <p:cond delay="500"/>
                            </p:stCondLst>
                            <p:childTnLst>
                              <p:par>
                                <p:cTn id="14" presetID="23" presetClass="entr" presetSubtype="16" fill="hold" grpId="0" nodeType="afterEffect">
                                  <p:stCondLst>
                                    <p:cond delay="0"/>
                                  </p:stCondLst>
                                  <p:childTnLst>
                                    <p:set>
                                      <p:cBhvr>
                                        <p:cTn id="15" dur="1" fill="hold">
                                          <p:stCondLst>
                                            <p:cond delay="0"/>
                                          </p:stCondLst>
                                        </p:cTn>
                                        <p:tgtEl>
                                          <p:spTgt spid="97284"/>
                                        </p:tgtEl>
                                        <p:attrNameLst>
                                          <p:attrName>style.visibility</p:attrName>
                                        </p:attrNameLst>
                                      </p:cBhvr>
                                      <p:to>
                                        <p:strVal val="visible"/>
                                      </p:to>
                                    </p:set>
                                    <p:anim calcmode="lin" valueType="num">
                                      <p:cBhvr>
                                        <p:cTn id="16" dur="500" fill="hold"/>
                                        <p:tgtEl>
                                          <p:spTgt spid="97284"/>
                                        </p:tgtEl>
                                        <p:attrNameLst>
                                          <p:attrName>ppt_w</p:attrName>
                                        </p:attrNameLst>
                                      </p:cBhvr>
                                      <p:tavLst>
                                        <p:tav tm="0">
                                          <p:val>
                                            <p:fltVal val="0"/>
                                          </p:val>
                                        </p:tav>
                                        <p:tav tm="100000">
                                          <p:val>
                                            <p:strVal val="#ppt_w"/>
                                          </p:val>
                                        </p:tav>
                                      </p:tavLst>
                                    </p:anim>
                                    <p:anim calcmode="lin" valueType="num">
                                      <p:cBhvr>
                                        <p:cTn id="17" dur="500" fill="hold"/>
                                        <p:tgtEl>
                                          <p:spTgt spid="97284"/>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P spid="97284" grpId="0" animBg="1"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830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8306" name="Slide Number Placeholder 5"/>
          <p:cNvSpPr>
            <a:spLocks noGrp="1"/>
          </p:cNvSpPr>
          <p:nvPr>
            <p:ph type="sldNum" sz="quarter" idx="11"/>
          </p:nvPr>
        </p:nvSpPr>
        <p:spPr bwMode="auto">
          <a:noFill/>
          <a:ln>
            <a:miter lim="800000"/>
            <a:headEnd/>
            <a:tailEnd/>
          </a:ln>
        </p:spPr>
        <p:txBody>
          <a:bodyPr/>
          <a:lstStyle/>
          <a:p>
            <a:r>
              <a:rPr lang="en-US" smtClean="0"/>
              <a:t>16-</a:t>
            </a:r>
            <a:fld id="{93DC35D2-920D-4314-8F37-E9C65F79AF3A}" type="slidenum">
              <a:rPr lang="ar-SA" smtClean="0"/>
              <a:pPr/>
              <a:t>31</a:t>
            </a:fld>
            <a:endParaRPr lang="en-US" smtClean="0"/>
          </a:p>
        </p:txBody>
      </p:sp>
      <p:sp>
        <p:nvSpPr>
          <p:cNvPr id="2" name="Rectangle 2"/>
          <p:cNvSpPr>
            <a:spLocks noGrp="1"/>
          </p:cNvSpPr>
          <p:nvPr>
            <p:ph type="title" idx="4294967295"/>
          </p:nvPr>
        </p:nvSpPr>
        <p:spPr/>
        <p:txBody>
          <a:bodyPr/>
          <a:lstStyle/>
          <a:p>
            <a:r>
              <a:rPr lang="en-US" smtClean="0"/>
              <a:t>CONTROL: OBJECTIVES, THREATS, AND PROCEDURES</a:t>
            </a:r>
          </a:p>
        </p:txBody>
      </p:sp>
      <p:sp>
        <p:nvSpPr>
          <p:cNvPr id="98307" name="Rectangle 3"/>
          <p:cNvSpPr>
            <a:spLocks noGrp="1"/>
          </p:cNvSpPr>
          <p:nvPr>
            <p:ph type="body" idx="4294967295"/>
          </p:nvPr>
        </p:nvSpPr>
        <p:spPr>
          <a:xfrm>
            <a:off x="457200" y="1600200"/>
            <a:ext cx="8229600" cy="4724400"/>
          </a:xfrm>
        </p:spPr>
        <p:txBody>
          <a:bodyPr/>
          <a:lstStyle/>
          <a:p>
            <a:r>
              <a:rPr lang="en-US" sz="1600" smtClean="0">
                <a:solidFill>
                  <a:schemeClr val="tx1"/>
                </a:solidFill>
              </a:rPr>
              <a:t>In the general ledger and reporting system (or any cycle), a well-designed AIS should provide adequate controls to ensure that the following objectives are met:</a:t>
            </a:r>
          </a:p>
          <a:p>
            <a:pPr lvl="1"/>
            <a:r>
              <a:rPr lang="en-US" sz="1500" smtClean="0">
                <a:solidFill>
                  <a:schemeClr val="tx1"/>
                </a:solidFill>
              </a:rPr>
              <a:t>All transactions are properly authorized.</a:t>
            </a:r>
          </a:p>
          <a:p>
            <a:pPr lvl="1"/>
            <a:r>
              <a:rPr lang="en-US" sz="1500" smtClean="0">
                <a:solidFill>
                  <a:schemeClr val="tx1"/>
                </a:solidFill>
              </a:rPr>
              <a:t>All recorded transactions are valid.</a:t>
            </a:r>
          </a:p>
          <a:p>
            <a:pPr lvl="1"/>
            <a:r>
              <a:rPr lang="en-US" sz="1500" smtClean="0">
                <a:solidFill>
                  <a:schemeClr val="tx1"/>
                </a:solidFill>
              </a:rPr>
              <a:t>All valid and authorized transactions are recorded.</a:t>
            </a:r>
          </a:p>
          <a:p>
            <a:pPr lvl="1"/>
            <a:r>
              <a:rPr lang="en-US" sz="1500" smtClean="0">
                <a:solidFill>
                  <a:schemeClr val="tx1"/>
                </a:solidFill>
              </a:rPr>
              <a:t>All transactions are recorded accurately.</a:t>
            </a:r>
          </a:p>
          <a:p>
            <a:pPr lvl="1"/>
            <a:r>
              <a:rPr lang="en-US" sz="1500" smtClean="0">
                <a:solidFill>
                  <a:schemeClr val="tx1"/>
                </a:solidFill>
              </a:rPr>
              <a:t>Assets are safeguarded from loss or theft.</a:t>
            </a:r>
          </a:p>
          <a:p>
            <a:pPr lvl="1"/>
            <a:r>
              <a:rPr lang="en-US" sz="1500" smtClean="0">
                <a:solidFill>
                  <a:schemeClr val="tx1"/>
                </a:solidFill>
              </a:rPr>
              <a:t>Business activities are performed efficiently and effectively.</a:t>
            </a:r>
          </a:p>
          <a:p>
            <a:pPr lvl="1"/>
            <a:r>
              <a:rPr lang="en-US" sz="1500" smtClean="0">
                <a:solidFill>
                  <a:schemeClr val="tx1"/>
                </a:solidFill>
              </a:rPr>
              <a:t>The company is in compliance with all applicable laws and regulations.</a:t>
            </a:r>
          </a:p>
          <a:p>
            <a:pPr lvl="1"/>
            <a:r>
              <a:rPr lang="en-US" sz="1500" smtClean="0">
                <a:solidFill>
                  <a:schemeClr val="tx1"/>
                </a:solidFill>
              </a:rPr>
              <a:t>All disclosures are full and fair.</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7" dur="500" fill="hold"/>
                                        <p:tgtEl>
                                          <p:spTgt spid="2">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98307">
                                            <p:txEl>
                                              <p:pRg st="0" end="0"/>
                                            </p:txEl>
                                          </p:spTgt>
                                        </p:tgtEl>
                                        <p:attrNameLst>
                                          <p:attrName>style.visibility</p:attrName>
                                        </p:attrNameLst>
                                      </p:cBhvr>
                                      <p:to>
                                        <p:strVal val="visible"/>
                                      </p:to>
                                    </p:set>
                                    <p:animEffect transition="in" filter="wipe(up)">
                                      <p:cBhvr>
                                        <p:cTn id="13" dur="500"/>
                                        <p:tgtEl>
                                          <p:spTgt spid="9830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98307">
                                            <p:txEl>
                                              <p:pRg st="1" end="1"/>
                                            </p:txEl>
                                          </p:spTgt>
                                        </p:tgtEl>
                                        <p:attrNameLst>
                                          <p:attrName>style.visibility</p:attrName>
                                        </p:attrNameLst>
                                      </p:cBhvr>
                                      <p:to>
                                        <p:strVal val="visible"/>
                                      </p:to>
                                    </p:set>
                                    <p:animEffect transition="in" filter="wipe(up)">
                                      <p:cBhvr>
                                        <p:cTn id="18" dur="500"/>
                                        <p:tgtEl>
                                          <p:spTgt spid="9830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98307">
                                            <p:txEl>
                                              <p:pRg st="2" end="2"/>
                                            </p:txEl>
                                          </p:spTgt>
                                        </p:tgtEl>
                                        <p:attrNameLst>
                                          <p:attrName>style.visibility</p:attrName>
                                        </p:attrNameLst>
                                      </p:cBhvr>
                                      <p:to>
                                        <p:strVal val="visible"/>
                                      </p:to>
                                    </p:set>
                                    <p:animEffect transition="in" filter="wipe(up)">
                                      <p:cBhvr>
                                        <p:cTn id="23" dur="500"/>
                                        <p:tgtEl>
                                          <p:spTgt spid="9830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98307">
                                            <p:txEl>
                                              <p:pRg st="3" end="3"/>
                                            </p:txEl>
                                          </p:spTgt>
                                        </p:tgtEl>
                                        <p:attrNameLst>
                                          <p:attrName>style.visibility</p:attrName>
                                        </p:attrNameLst>
                                      </p:cBhvr>
                                      <p:to>
                                        <p:strVal val="visible"/>
                                      </p:to>
                                    </p:set>
                                    <p:animEffect transition="in" filter="wipe(up)">
                                      <p:cBhvr>
                                        <p:cTn id="28" dur="500"/>
                                        <p:tgtEl>
                                          <p:spTgt spid="9830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98307">
                                            <p:txEl>
                                              <p:pRg st="4" end="4"/>
                                            </p:txEl>
                                          </p:spTgt>
                                        </p:tgtEl>
                                        <p:attrNameLst>
                                          <p:attrName>style.visibility</p:attrName>
                                        </p:attrNameLst>
                                      </p:cBhvr>
                                      <p:to>
                                        <p:strVal val="visible"/>
                                      </p:to>
                                    </p:set>
                                    <p:animEffect transition="in" filter="wipe(up)">
                                      <p:cBhvr>
                                        <p:cTn id="33" dur="500"/>
                                        <p:tgtEl>
                                          <p:spTgt spid="9830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98307">
                                            <p:txEl>
                                              <p:pRg st="5" end="5"/>
                                            </p:txEl>
                                          </p:spTgt>
                                        </p:tgtEl>
                                        <p:attrNameLst>
                                          <p:attrName>style.visibility</p:attrName>
                                        </p:attrNameLst>
                                      </p:cBhvr>
                                      <p:to>
                                        <p:strVal val="visible"/>
                                      </p:to>
                                    </p:set>
                                    <p:animEffect transition="in" filter="wipe(up)">
                                      <p:cBhvr>
                                        <p:cTn id="38" dur="500"/>
                                        <p:tgtEl>
                                          <p:spTgt spid="98307">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98307">
                                            <p:txEl>
                                              <p:pRg st="6" end="6"/>
                                            </p:txEl>
                                          </p:spTgt>
                                        </p:tgtEl>
                                        <p:attrNameLst>
                                          <p:attrName>style.visibility</p:attrName>
                                        </p:attrNameLst>
                                      </p:cBhvr>
                                      <p:to>
                                        <p:strVal val="visible"/>
                                      </p:to>
                                    </p:set>
                                    <p:animEffect transition="in" filter="wipe(up)">
                                      <p:cBhvr>
                                        <p:cTn id="43" dur="500"/>
                                        <p:tgtEl>
                                          <p:spTgt spid="98307">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98307">
                                            <p:txEl>
                                              <p:pRg st="7" end="7"/>
                                            </p:txEl>
                                          </p:spTgt>
                                        </p:tgtEl>
                                        <p:attrNameLst>
                                          <p:attrName>style.visibility</p:attrName>
                                        </p:attrNameLst>
                                      </p:cBhvr>
                                      <p:to>
                                        <p:strVal val="visible"/>
                                      </p:to>
                                    </p:set>
                                    <p:animEffect transition="in" filter="wipe(up)">
                                      <p:cBhvr>
                                        <p:cTn id="48" dur="500"/>
                                        <p:tgtEl>
                                          <p:spTgt spid="98307">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98307">
                                            <p:txEl>
                                              <p:pRg st="8" end="8"/>
                                            </p:txEl>
                                          </p:spTgt>
                                        </p:tgtEl>
                                        <p:attrNameLst>
                                          <p:attrName>style.visibility</p:attrName>
                                        </p:attrNameLst>
                                      </p:cBhvr>
                                      <p:to>
                                        <p:strVal val="visible"/>
                                      </p:to>
                                    </p:set>
                                    <p:animEffect transition="in" filter="wipe(up)">
                                      <p:cBhvr>
                                        <p:cTn id="53" dur="500"/>
                                        <p:tgtEl>
                                          <p:spTgt spid="98307">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98307" grpId="0" build="p" bldLvl="5" autoUpdateAnimBg="0"/>
    </p:bld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932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99330" name="Slide Number Placeholder 5"/>
          <p:cNvSpPr>
            <a:spLocks noGrp="1"/>
          </p:cNvSpPr>
          <p:nvPr>
            <p:ph type="sldNum" sz="quarter" idx="11"/>
          </p:nvPr>
        </p:nvSpPr>
        <p:spPr bwMode="auto">
          <a:noFill/>
          <a:ln>
            <a:miter lim="800000"/>
            <a:headEnd/>
            <a:tailEnd/>
          </a:ln>
        </p:spPr>
        <p:txBody>
          <a:bodyPr/>
          <a:lstStyle/>
          <a:p>
            <a:r>
              <a:rPr lang="en-US" smtClean="0"/>
              <a:t>16-</a:t>
            </a:r>
            <a:fld id="{2E43E424-371C-42C1-9145-4023153415F6}" type="slidenum">
              <a:rPr lang="ar-SA" smtClean="0"/>
              <a:pPr/>
              <a:t>32</a:t>
            </a:fld>
            <a:endParaRPr lang="en-US" smtClean="0"/>
          </a:p>
        </p:txBody>
      </p:sp>
      <p:sp>
        <p:nvSpPr>
          <p:cNvPr id="99331" name="Rectangle 2"/>
          <p:cNvSpPr>
            <a:spLocks noGrp="1"/>
          </p:cNvSpPr>
          <p:nvPr>
            <p:ph type="title" idx="4294967295"/>
          </p:nvPr>
        </p:nvSpPr>
        <p:spPr/>
        <p:txBody>
          <a:bodyPr/>
          <a:lstStyle/>
          <a:p>
            <a:r>
              <a:rPr lang="en-US" smtClean="0"/>
              <a:t>CONTROL: OBJECTIVES, THREATS, AND PROCEDURES</a:t>
            </a:r>
          </a:p>
        </p:txBody>
      </p:sp>
      <p:sp>
        <p:nvSpPr>
          <p:cNvPr id="2" name="Rectangle 3"/>
          <p:cNvSpPr>
            <a:spLocks noGrp="1"/>
          </p:cNvSpPr>
          <p:nvPr>
            <p:ph type="body" idx="4294967295"/>
          </p:nvPr>
        </p:nvSpPr>
        <p:spPr>
          <a:xfrm>
            <a:off x="457200" y="1600200"/>
            <a:ext cx="8229600" cy="4724400"/>
          </a:xfrm>
        </p:spPr>
        <p:txBody>
          <a:bodyPr/>
          <a:lstStyle/>
          <a:p>
            <a:pPr>
              <a:lnSpc>
                <a:spcPct val="90000"/>
              </a:lnSpc>
            </a:pPr>
            <a:r>
              <a:rPr lang="en-US" sz="1800" smtClean="0">
                <a:solidFill>
                  <a:schemeClr val="tx1"/>
                </a:solidFill>
              </a:rPr>
              <a:t>There are several actions a company can take with respect to any cycle to reduce threats of errors or irregularities. These include:</a:t>
            </a:r>
          </a:p>
          <a:p>
            <a:pPr lvl="1">
              <a:lnSpc>
                <a:spcPct val="90000"/>
              </a:lnSpc>
            </a:pPr>
            <a:r>
              <a:rPr lang="en-US" sz="1700" smtClean="0">
                <a:solidFill>
                  <a:schemeClr val="tx1"/>
                </a:solidFill>
              </a:rPr>
              <a:t>Using simple, easy-to-complete documents with clear instructions (enhances accuracy and reliability).</a:t>
            </a:r>
          </a:p>
          <a:p>
            <a:pPr lvl="1">
              <a:lnSpc>
                <a:spcPct val="90000"/>
              </a:lnSpc>
            </a:pPr>
            <a:r>
              <a:rPr lang="en-US" sz="1700" smtClean="0">
                <a:solidFill>
                  <a:schemeClr val="tx1"/>
                </a:solidFill>
              </a:rPr>
              <a:t>Using appropriate application controls, such as validity checks and field checks (enhances accuracy and reliability).</a:t>
            </a:r>
          </a:p>
          <a:p>
            <a:pPr lvl="1">
              <a:lnSpc>
                <a:spcPct val="90000"/>
              </a:lnSpc>
            </a:pPr>
            <a:r>
              <a:rPr lang="en-US" sz="1700" smtClean="0">
                <a:solidFill>
                  <a:schemeClr val="tx1"/>
                </a:solidFill>
              </a:rPr>
              <a:t>Providing space on forms to record who completed and who reviewed the form (encourages proper authorizations and accountability).</a:t>
            </a:r>
          </a:p>
          <a:p>
            <a:pPr lvl="1">
              <a:lnSpc>
                <a:spcPct val="90000"/>
              </a:lnSpc>
            </a:pPr>
            <a:r>
              <a:rPr lang="en-US" sz="1700" smtClean="0">
                <a:solidFill>
                  <a:schemeClr val="tx1"/>
                </a:solidFill>
              </a:rPr>
              <a:t>Pre-numbering documents (encourages recording of valid and only valid transactions).</a:t>
            </a:r>
          </a:p>
          <a:p>
            <a:pPr lvl="1">
              <a:lnSpc>
                <a:spcPct val="90000"/>
              </a:lnSpc>
            </a:pPr>
            <a:r>
              <a:rPr lang="en-US" sz="1700" smtClean="0">
                <a:solidFill>
                  <a:schemeClr val="tx1"/>
                </a:solidFill>
              </a:rPr>
              <a:t>Restricting access to blank documents (reduces risk of unauthorized transaction).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035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0354" name="Slide Number Placeholder 5"/>
          <p:cNvSpPr>
            <a:spLocks noGrp="1"/>
          </p:cNvSpPr>
          <p:nvPr>
            <p:ph type="sldNum" sz="quarter" idx="11"/>
          </p:nvPr>
        </p:nvSpPr>
        <p:spPr bwMode="auto">
          <a:noFill/>
          <a:ln>
            <a:miter lim="800000"/>
            <a:headEnd/>
            <a:tailEnd/>
          </a:ln>
        </p:spPr>
        <p:txBody>
          <a:bodyPr/>
          <a:lstStyle/>
          <a:p>
            <a:r>
              <a:rPr lang="en-US" smtClean="0"/>
              <a:t>16-</a:t>
            </a:r>
            <a:fld id="{BB907DA2-2A4E-4391-92F3-46D2F9BBC71F}" type="slidenum">
              <a:rPr lang="ar-SA" smtClean="0"/>
              <a:pPr/>
              <a:t>33</a:t>
            </a:fld>
            <a:endParaRPr lang="en-US" smtClean="0"/>
          </a:p>
        </p:txBody>
      </p:sp>
      <p:sp>
        <p:nvSpPr>
          <p:cNvPr id="2" name="Rectangle 2"/>
          <p:cNvSpPr>
            <a:spLocks noGrp="1"/>
          </p:cNvSpPr>
          <p:nvPr>
            <p:ph type="title" idx="4294967295"/>
          </p:nvPr>
        </p:nvSpPr>
        <p:spPr/>
        <p:txBody>
          <a:bodyPr/>
          <a:lstStyle/>
          <a:p>
            <a:r>
              <a:rPr lang="en-US" smtClean="0"/>
              <a:t>THREATS IN THE GENERAL LEDGER AND REPORTING SYSTEM</a:t>
            </a:r>
          </a:p>
        </p:txBody>
      </p:sp>
      <p:sp>
        <p:nvSpPr>
          <p:cNvPr id="102403" name="Rectangle 3"/>
          <p:cNvSpPr>
            <a:spLocks noGrp="1"/>
          </p:cNvSpPr>
          <p:nvPr>
            <p:ph type="body" idx="4294967295"/>
          </p:nvPr>
        </p:nvSpPr>
        <p:spPr>
          <a:xfrm>
            <a:off x="457200" y="1600200"/>
            <a:ext cx="8229600" cy="4724400"/>
          </a:xfrm>
        </p:spPr>
        <p:txBody>
          <a:bodyPr/>
          <a:lstStyle/>
          <a:p>
            <a:r>
              <a:rPr lang="en-US" smtClean="0">
                <a:solidFill>
                  <a:schemeClr val="tx1"/>
                </a:solidFill>
              </a:rPr>
              <a:t>The primary threats in the general ledger and reporting system are:</a:t>
            </a:r>
          </a:p>
          <a:p>
            <a:pPr lvl="1"/>
            <a:r>
              <a:rPr lang="en-US" b="1" smtClean="0">
                <a:solidFill>
                  <a:schemeClr val="tx1"/>
                </a:solidFill>
              </a:rPr>
              <a:t>THREAT 1</a:t>
            </a:r>
            <a:r>
              <a:rPr lang="en-US" smtClean="0">
                <a:solidFill>
                  <a:schemeClr val="tx1"/>
                </a:solidFill>
              </a:rPr>
              <a:t>: Errors in updating the general ledger and generating reports</a:t>
            </a:r>
          </a:p>
          <a:p>
            <a:pPr lvl="1"/>
            <a:r>
              <a:rPr lang="en-US" b="1" smtClean="0">
                <a:solidFill>
                  <a:schemeClr val="tx1"/>
                </a:solidFill>
              </a:rPr>
              <a:t>THREAT 2</a:t>
            </a:r>
            <a:r>
              <a:rPr lang="en-US" smtClean="0">
                <a:solidFill>
                  <a:schemeClr val="tx1"/>
                </a:solidFill>
              </a:rPr>
              <a:t>: Financial statement fraud</a:t>
            </a:r>
          </a:p>
          <a:p>
            <a:pPr lvl="1"/>
            <a:r>
              <a:rPr lang="en-US" b="1" smtClean="0">
                <a:solidFill>
                  <a:schemeClr val="tx1"/>
                </a:solidFill>
              </a:rPr>
              <a:t>THREAT 3</a:t>
            </a:r>
            <a:r>
              <a:rPr lang="en-US" smtClean="0">
                <a:solidFill>
                  <a:schemeClr val="tx1"/>
                </a:solidFill>
              </a:rPr>
              <a:t>: Loss, alteration, or unauthorized disclosure of financial data</a:t>
            </a:r>
          </a:p>
          <a:p>
            <a:pPr lvl="1"/>
            <a:r>
              <a:rPr lang="en-US" b="1" smtClean="0">
                <a:solidFill>
                  <a:schemeClr val="tx1"/>
                </a:solidFill>
              </a:rPr>
              <a:t>THREAT 4</a:t>
            </a:r>
            <a:r>
              <a:rPr lang="en-US" smtClean="0">
                <a:solidFill>
                  <a:schemeClr val="tx1"/>
                </a:solidFill>
              </a:rPr>
              <a:t>: Poor performance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7" dur="500" fill="hold"/>
                                        <p:tgtEl>
                                          <p:spTgt spid="2">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02403">
                                            <p:txEl>
                                              <p:pRg st="0" end="0"/>
                                            </p:txEl>
                                          </p:spTgt>
                                        </p:tgtEl>
                                        <p:attrNameLst>
                                          <p:attrName>style.visibility</p:attrName>
                                        </p:attrNameLst>
                                      </p:cBhvr>
                                      <p:to>
                                        <p:strVal val="visible"/>
                                      </p:to>
                                    </p:set>
                                    <p:animEffect transition="in" filter="wipe(up)">
                                      <p:cBhvr>
                                        <p:cTn id="13" dur="500"/>
                                        <p:tgtEl>
                                          <p:spTgt spid="10240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02403">
                                            <p:txEl>
                                              <p:pRg st="1" end="1"/>
                                            </p:txEl>
                                          </p:spTgt>
                                        </p:tgtEl>
                                        <p:attrNameLst>
                                          <p:attrName>style.visibility</p:attrName>
                                        </p:attrNameLst>
                                      </p:cBhvr>
                                      <p:to>
                                        <p:strVal val="visible"/>
                                      </p:to>
                                    </p:set>
                                    <p:animEffect transition="in" filter="wipe(up)">
                                      <p:cBhvr>
                                        <p:cTn id="18" dur="500"/>
                                        <p:tgtEl>
                                          <p:spTgt spid="10240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02403">
                                            <p:txEl>
                                              <p:pRg st="2" end="2"/>
                                            </p:txEl>
                                          </p:spTgt>
                                        </p:tgtEl>
                                        <p:attrNameLst>
                                          <p:attrName>style.visibility</p:attrName>
                                        </p:attrNameLst>
                                      </p:cBhvr>
                                      <p:to>
                                        <p:strVal val="visible"/>
                                      </p:to>
                                    </p:set>
                                    <p:animEffect transition="in" filter="wipe(up)">
                                      <p:cBhvr>
                                        <p:cTn id="23" dur="500"/>
                                        <p:tgtEl>
                                          <p:spTgt spid="10240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02403">
                                            <p:txEl>
                                              <p:pRg st="3" end="3"/>
                                            </p:txEl>
                                          </p:spTgt>
                                        </p:tgtEl>
                                        <p:attrNameLst>
                                          <p:attrName>style.visibility</p:attrName>
                                        </p:attrNameLst>
                                      </p:cBhvr>
                                      <p:to>
                                        <p:strVal val="visible"/>
                                      </p:to>
                                    </p:set>
                                    <p:animEffect transition="in" filter="wipe(up)">
                                      <p:cBhvr>
                                        <p:cTn id="28" dur="500"/>
                                        <p:tgtEl>
                                          <p:spTgt spid="10240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02403">
                                            <p:txEl>
                                              <p:pRg st="4" end="4"/>
                                            </p:txEl>
                                          </p:spTgt>
                                        </p:tgtEl>
                                        <p:attrNameLst>
                                          <p:attrName>style.visibility</p:attrName>
                                        </p:attrNameLst>
                                      </p:cBhvr>
                                      <p:to>
                                        <p:strVal val="visible"/>
                                      </p:to>
                                    </p:set>
                                    <p:animEffect transition="in" filter="wipe(up)">
                                      <p:cBhvr>
                                        <p:cTn id="33" dur="500"/>
                                        <p:tgtEl>
                                          <p:spTgt spid="10240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02403" grpId="0" build="p" bldLvl="5"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137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1378" name="Slide Number Placeholder 5"/>
          <p:cNvSpPr>
            <a:spLocks noGrp="1"/>
          </p:cNvSpPr>
          <p:nvPr>
            <p:ph type="sldNum" sz="quarter" idx="11"/>
          </p:nvPr>
        </p:nvSpPr>
        <p:spPr bwMode="auto">
          <a:noFill/>
          <a:ln>
            <a:miter lim="800000"/>
            <a:headEnd/>
            <a:tailEnd/>
          </a:ln>
        </p:spPr>
        <p:txBody>
          <a:bodyPr/>
          <a:lstStyle/>
          <a:p>
            <a:r>
              <a:rPr lang="en-US" smtClean="0"/>
              <a:t>16-</a:t>
            </a:r>
            <a:fld id="{F74DAC39-B54E-438C-AAA9-DB9A88FD6BE6}" type="slidenum">
              <a:rPr lang="ar-SA" smtClean="0"/>
              <a:pPr/>
              <a:t>34</a:t>
            </a:fld>
            <a:endParaRPr lang="en-US" smtClean="0"/>
          </a:p>
        </p:txBody>
      </p:sp>
      <p:sp>
        <p:nvSpPr>
          <p:cNvPr id="101379"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r>
              <a:rPr lang="en-US" b="1" smtClean="0">
                <a:solidFill>
                  <a:schemeClr val="tx1"/>
                </a:solidFill>
              </a:rPr>
              <a:t>THREAT 1: Errors in updating the general ledger and generating reports</a:t>
            </a:r>
            <a:r>
              <a:rPr lang="en-US" smtClean="0">
                <a:solidFill>
                  <a:schemeClr val="tx1"/>
                </a:solidFill>
              </a:rPr>
              <a:t> </a:t>
            </a:r>
          </a:p>
          <a:p>
            <a:pPr lvl="1"/>
            <a:r>
              <a:rPr lang="en-US" smtClean="0">
                <a:solidFill>
                  <a:schemeClr val="tx1"/>
                </a:solidFill>
              </a:rPr>
              <a:t>Why is this a problem?</a:t>
            </a:r>
          </a:p>
          <a:p>
            <a:pPr lvl="2"/>
            <a:r>
              <a:rPr lang="en-US" smtClean="0">
                <a:solidFill>
                  <a:schemeClr val="tx1"/>
                </a:solidFill>
              </a:rPr>
              <a:t>Can lead to poor decisions based on incorrect information.</a:t>
            </a:r>
          </a:p>
          <a:p>
            <a:pPr lvl="1"/>
            <a:r>
              <a:rPr lang="en-US" smtClean="0">
                <a:solidFill>
                  <a:schemeClr val="tx1"/>
                </a:solidFill>
              </a:rPr>
              <a:t>Controls:</a:t>
            </a:r>
          </a:p>
          <a:p>
            <a:pPr lvl="2"/>
            <a:r>
              <a:rPr lang="en-US" smtClean="0">
                <a:solidFill>
                  <a:schemeClr val="tx1"/>
                </a:solidFill>
              </a:rPr>
              <a:t>Input edit and processing controls.</a:t>
            </a:r>
          </a:p>
          <a:p>
            <a:pPr lvl="3"/>
            <a:r>
              <a:rPr lang="en-US" smtClean="0">
                <a:solidFill>
                  <a:schemeClr val="tx1"/>
                </a:solidFill>
              </a:rPr>
              <a:t>Checking that the summary journal entries from the accounting cycles represent activity for the most recent time period.</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240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2402" name="Slide Number Placeholder 5"/>
          <p:cNvSpPr>
            <a:spLocks noGrp="1"/>
          </p:cNvSpPr>
          <p:nvPr>
            <p:ph type="sldNum" sz="quarter" idx="11"/>
          </p:nvPr>
        </p:nvSpPr>
        <p:spPr bwMode="auto">
          <a:noFill/>
          <a:ln>
            <a:miter lim="800000"/>
            <a:headEnd/>
            <a:tailEnd/>
          </a:ln>
        </p:spPr>
        <p:txBody>
          <a:bodyPr/>
          <a:lstStyle/>
          <a:p>
            <a:r>
              <a:rPr lang="en-US" smtClean="0"/>
              <a:t>16-</a:t>
            </a:r>
            <a:fld id="{A790A507-F6CA-438D-BCA1-3FA9AC113825}" type="slidenum">
              <a:rPr lang="ar-SA" smtClean="0"/>
              <a:pPr/>
              <a:t>35</a:t>
            </a:fld>
            <a:endParaRPr lang="en-US" smtClean="0"/>
          </a:p>
        </p:txBody>
      </p:sp>
      <p:sp>
        <p:nvSpPr>
          <p:cNvPr id="102403"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pPr lvl="3">
              <a:lnSpc>
                <a:spcPct val="90000"/>
              </a:lnSpc>
            </a:pPr>
            <a:r>
              <a:rPr lang="en-US" smtClean="0">
                <a:solidFill>
                  <a:schemeClr val="tx1"/>
                </a:solidFill>
              </a:rPr>
              <a:t>For non-routine entries from the treasurer and controller:</a:t>
            </a:r>
          </a:p>
          <a:p>
            <a:pPr lvl="4">
              <a:lnSpc>
                <a:spcPct val="90000"/>
              </a:lnSpc>
            </a:pPr>
            <a:r>
              <a:rPr lang="en-US" smtClean="0">
                <a:solidFill>
                  <a:schemeClr val="tx1"/>
                </a:solidFill>
              </a:rPr>
              <a:t>Validity checks on the general ledger account numbers.</a:t>
            </a:r>
          </a:p>
          <a:p>
            <a:pPr lvl="4">
              <a:lnSpc>
                <a:spcPct val="90000"/>
              </a:lnSpc>
            </a:pPr>
            <a:r>
              <a:rPr lang="en-US" smtClean="0">
                <a:solidFill>
                  <a:schemeClr val="tx1"/>
                </a:solidFill>
              </a:rPr>
              <a:t>Field checks for numeric data in the amount fields.</a:t>
            </a:r>
          </a:p>
          <a:p>
            <a:pPr lvl="4">
              <a:lnSpc>
                <a:spcPct val="90000"/>
              </a:lnSpc>
            </a:pPr>
            <a:r>
              <a:rPr lang="en-US" smtClean="0">
                <a:solidFill>
                  <a:schemeClr val="tx1"/>
                </a:solidFill>
              </a:rPr>
              <a:t>Zero balance checks (debits = credits).</a:t>
            </a:r>
          </a:p>
          <a:p>
            <a:pPr lvl="4">
              <a:lnSpc>
                <a:spcPct val="90000"/>
              </a:lnSpc>
            </a:pPr>
            <a:r>
              <a:rPr lang="en-US" smtClean="0">
                <a:solidFill>
                  <a:schemeClr val="tx1"/>
                </a:solidFill>
              </a:rPr>
              <a:t>Completeness tests to ensure all data is entered.</a:t>
            </a:r>
          </a:p>
          <a:p>
            <a:pPr lvl="4">
              <a:lnSpc>
                <a:spcPct val="90000"/>
              </a:lnSpc>
            </a:pPr>
            <a:r>
              <a:rPr lang="en-US" smtClean="0">
                <a:solidFill>
                  <a:schemeClr val="tx1"/>
                </a:solidFill>
              </a:rPr>
              <a:t>Closed-loop verification matching account numbers with account descriptions.</a:t>
            </a:r>
          </a:p>
          <a:p>
            <a:pPr lvl="4">
              <a:lnSpc>
                <a:spcPct val="90000"/>
              </a:lnSpc>
            </a:pPr>
            <a:r>
              <a:rPr lang="en-US" smtClean="0">
                <a:solidFill>
                  <a:schemeClr val="tx1"/>
                </a:solidFill>
              </a:rPr>
              <a:t>Standard adjusting entry file for recurring adjusting entries.</a:t>
            </a:r>
          </a:p>
          <a:p>
            <a:pPr lvl="4">
              <a:lnSpc>
                <a:spcPct val="90000"/>
              </a:lnSpc>
            </a:pPr>
            <a:r>
              <a:rPr lang="en-US" smtClean="0">
                <a:solidFill>
                  <a:schemeClr val="tx1"/>
                </a:solidFill>
              </a:rPr>
              <a:t>Sign checks on the ledger account balance.</a:t>
            </a:r>
          </a:p>
          <a:p>
            <a:pPr lvl="4">
              <a:lnSpc>
                <a:spcPct val="90000"/>
              </a:lnSpc>
            </a:pPr>
            <a:r>
              <a:rPr lang="en-US" smtClean="0">
                <a:solidFill>
                  <a:schemeClr val="tx1"/>
                </a:solidFill>
              </a:rPr>
              <a:t>Run-to-run totals to verify the accuracy of journal voucher batch processing, i.e., account balance before entries, adjusted for total debits and credits entered, should equal balance after adjustments</a:t>
            </a:r>
            <a:r>
              <a:rPr lang="en-US"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342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3426" name="Slide Number Placeholder 5"/>
          <p:cNvSpPr>
            <a:spLocks noGrp="1"/>
          </p:cNvSpPr>
          <p:nvPr>
            <p:ph type="sldNum" sz="quarter" idx="11"/>
          </p:nvPr>
        </p:nvSpPr>
        <p:spPr bwMode="auto">
          <a:noFill/>
          <a:ln>
            <a:miter lim="800000"/>
            <a:headEnd/>
            <a:tailEnd/>
          </a:ln>
        </p:spPr>
        <p:txBody>
          <a:bodyPr/>
          <a:lstStyle/>
          <a:p>
            <a:r>
              <a:rPr lang="en-US" smtClean="0"/>
              <a:t>16-</a:t>
            </a:r>
            <a:fld id="{AD36913C-D0B4-40CF-B5E1-940073BE8F49}" type="slidenum">
              <a:rPr lang="ar-SA" smtClean="0"/>
              <a:pPr/>
              <a:t>36</a:t>
            </a:fld>
            <a:endParaRPr lang="en-US" smtClean="0"/>
          </a:p>
        </p:txBody>
      </p:sp>
      <p:sp>
        <p:nvSpPr>
          <p:cNvPr id="103427"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pPr lvl="2">
              <a:lnSpc>
                <a:spcPct val="90000"/>
              </a:lnSpc>
            </a:pPr>
            <a:r>
              <a:rPr lang="en-US" smtClean="0">
                <a:solidFill>
                  <a:schemeClr val="tx1"/>
                </a:solidFill>
              </a:rPr>
              <a:t>Reconciliations and control report</a:t>
            </a:r>
          </a:p>
          <a:p>
            <a:pPr lvl="3">
              <a:lnSpc>
                <a:spcPct val="90000"/>
              </a:lnSpc>
            </a:pPr>
            <a:r>
              <a:rPr lang="en-US" smtClean="0">
                <a:solidFill>
                  <a:schemeClr val="tx1"/>
                </a:solidFill>
              </a:rPr>
              <a:t>Trial balances.</a:t>
            </a:r>
          </a:p>
          <a:p>
            <a:pPr lvl="3">
              <a:lnSpc>
                <a:spcPct val="90000"/>
              </a:lnSpc>
            </a:pPr>
            <a:r>
              <a:rPr lang="en-US" smtClean="0">
                <a:solidFill>
                  <a:schemeClr val="tx1"/>
                </a:solidFill>
              </a:rPr>
              <a:t>Checking that clearing and suspense accounts have zero balances.</a:t>
            </a:r>
          </a:p>
          <a:p>
            <a:pPr lvl="3">
              <a:lnSpc>
                <a:spcPct val="90000"/>
              </a:lnSpc>
            </a:pPr>
            <a:r>
              <a:rPr lang="en-US" smtClean="0">
                <a:solidFill>
                  <a:schemeClr val="tx1"/>
                </a:solidFill>
              </a:rPr>
              <a:t>Checking balances in control accounts against totals of subsidiary accounts.</a:t>
            </a:r>
          </a:p>
          <a:p>
            <a:pPr lvl="3">
              <a:lnSpc>
                <a:spcPct val="90000"/>
              </a:lnSpc>
            </a:pPr>
            <a:r>
              <a:rPr lang="en-US" smtClean="0">
                <a:solidFill>
                  <a:schemeClr val="tx1"/>
                </a:solidFill>
              </a:rPr>
              <a:t>Examining transactions near year end for proper timing.</a:t>
            </a:r>
          </a:p>
          <a:p>
            <a:pPr lvl="3">
              <a:lnSpc>
                <a:spcPct val="90000"/>
              </a:lnSpc>
            </a:pPr>
            <a:r>
              <a:rPr lang="en-US" smtClean="0">
                <a:solidFill>
                  <a:schemeClr val="tx1"/>
                </a:solidFill>
              </a:rPr>
              <a:t>Listings of:</a:t>
            </a:r>
          </a:p>
          <a:p>
            <a:pPr lvl="4">
              <a:lnSpc>
                <a:spcPct val="90000"/>
              </a:lnSpc>
            </a:pPr>
            <a:r>
              <a:rPr lang="en-US" smtClean="0">
                <a:solidFill>
                  <a:schemeClr val="tx1"/>
                </a:solidFill>
              </a:rPr>
              <a:t>Journal vouchers by account number to identify cause of errors in a particular account.</a:t>
            </a:r>
          </a:p>
          <a:p>
            <a:pPr lvl="4">
              <a:lnSpc>
                <a:spcPct val="90000"/>
              </a:lnSpc>
            </a:pPr>
            <a:r>
              <a:rPr lang="en-US" smtClean="0">
                <a:solidFill>
                  <a:schemeClr val="tx1"/>
                </a:solidFill>
              </a:rPr>
              <a:t>Journal voucher by sequence to look for missing entries.</a:t>
            </a:r>
          </a:p>
          <a:p>
            <a:pPr lvl="4">
              <a:lnSpc>
                <a:spcPct val="90000"/>
              </a:lnSpc>
            </a:pPr>
            <a:r>
              <a:rPr lang="en-US" smtClean="0">
                <a:solidFill>
                  <a:schemeClr val="tx1"/>
                </a:solidFill>
              </a:rPr>
              <a:t>General journal to check that total debits to the ledger = total credits.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444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4450" name="Slide Number Placeholder 5"/>
          <p:cNvSpPr>
            <a:spLocks noGrp="1"/>
          </p:cNvSpPr>
          <p:nvPr>
            <p:ph type="sldNum" sz="quarter" idx="11"/>
          </p:nvPr>
        </p:nvSpPr>
        <p:spPr bwMode="auto">
          <a:noFill/>
          <a:ln>
            <a:miter lim="800000"/>
            <a:headEnd/>
            <a:tailEnd/>
          </a:ln>
        </p:spPr>
        <p:txBody>
          <a:bodyPr/>
          <a:lstStyle/>
          <a:p>
            <a:r>
              <a:rPr lang="en-US" smtClean="0"/>
              <a:t>16-</a:t>
            </a:r>
            <a:fld id="{30E73AAB-89F5-4E6B-889A-28F5A32C309D}" type="slidenum">
              <a:rPr lang="ar-SA" smtClean="0"/>
              <a:pPr/>
              <a:t>37</a:t>
            </a:fld>
            <a:endParaRPr lang="en-US" smtClean="0"/>
          </a:p>
        </p:txBody>
      </p:sp>
      <p:sp>
        <p:nvSpPr>
          <p:cNvPr id="104451"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pPr lvl="2"/>
            <a:r>
              <a:rPr lang="en-US" sz="1600" smtClean="0">
                <a:solidFill>
                  <a:schemeClr val="tx1"/>
                </a:solidFill>
              </a:rPr>
              <a:t>Audit trail</a:t>
            </a:r>
          </a:p>
          <a:p>
            <a:pPr lvl="3"/>
            <a:r>
              <a:rPr lang="en-US" sz="1600" smtClean="0">
                <a:solidFill>
                  <a:schemeClr val="tx1"/>
                </a:solidFill>
              </a:rPr>
              <a:t>Depicts the path of a transaction through the accounting system. Facilitates:</a:t>
            </a:r>
          </a:p>
          <a:p>
            <a:pPr lvl="4"/>
            <a:r>
              <a:rPr lang="en-US" sz="1600" smtClean="0">
                <a:solidFill>
                  <a:schemeClr val="tx1"/>
                </a:solidFill>
              </a:rPr>
              <a:t>Tracing transaction from origin to any reports or documents produced.</a:t>
            </a:r>
          </a:p>
          <a:p>
            <a:pPr lvl="4"/>
            <a:r>
              <a:rPr lang="en-US" sz="1600" smtClean="0">
                <a:solidFill>
                  <a:schemeClr val="tx1"/>
                </a:solidFill>
              </a:rPr>
              <a:t>Tracing any item in a report back to its origin.</a:t>
            </a:r>
          </a:p>
          <a:p>
            <a:pPr lvl="4"/>
            <a:r>
              <a:rPr lang="en-US" sz="1600" smtClean="0">
                <a:solidFill>
                  <a:schemeClr val="tx1"/>
                </a:solidFill>
              </a:rPr>
              <a:t>Tracing all account changes from beginning balance to ending balance.</a:t>
            </a:r>
          </a:p>
          <a:p>
            <a:pPr lvl="3"/>
            <a:r>
              <a:rPr lang="en-US" sz="1600" smtClean="0">
                <a:solidFill>
                  <a:schemeClr val="tx1"/>
                </a:solidFill>
              </a:rPr>
              <a:t>The journal voucher file provides information about the source of all entries to the general ledger.</a:t>
            </a:r>
          </a:p>
          <a:p>
            <a:pPr lvl="3"/>
            <a:r>
              <a:rPr lang="en-US" sz="1600" smtClean="0">
                <a:solidFill>
                  <a:schemeClr val="tx1"/>
                </a:solidFill>
              </a:rPr>
              <a:t>Various master files can also help verify accuracy of general ledger.</a:t>
            </a:r>
          </a:p>
          <a:p>
            <a:pPr lvl="3"/>
            <a:r>
              <a:rPr lang="en-US" sz="1600" smtClean="0">
                <a:solidFill>
                  <a:schemeClr val="tx1"/>
                </a:solidFill>
              </a:rPr>
              <a:t> Usefulness of the audit trail depends on its integrity, so you need to:</a:t>
            </a:r>
          </a:p>
          <a:p>
            <a:pPr lvl="4"/>
            <a:r>
              <a:rPr lang="en-US" sz="1600" smtClean="0">
                <a:solidFill>
                  <a:schemeClr val="tx1"/>
                </a:solidFill>
              </a:rPr>
              <a:t>Make periodic backups.</a:t>
            </a:r>
          </a:p>
          <a:p>
            <a:pPr lvl="4"/>
            <a:r>
              <a:rPr lang="en-US" sz="1600" smtClean="0">
                <a:solidFill>
                  <a:schemeClr val="tx1"/>
                </a:solidFill>
              </a:rPr>
              <a:t>Control access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up)">
                                      <p:cBhvr>
                                        <p:cTn id="52" dur="500"/>
                                        <p:tgtEl>
                                          <p:spTgt spid="2">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547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5474" name="Slide Number Placeholder 5"/>
          <p:cNvSpPr>
            <a:spLocks noGrp="1"/>
          </p:cNvSpPr>
          <p:nvPr>
            <p:ph type="sldNum" sz="quarter" idx="11"/>
          </p:nvPr>
        </p:nvSpPr>
        <p:spPr bwMode="auto">
          <a:noFill/>
          <a:ln>
            <a:miter lim="800000"/>
            <a:headEnd/>
            <a:tailEnd/>
          </a:ln>
        </p:spPr>
        <p:txBody>
          <a:bodyPr/>
          <a:lstStyle/>
          <a:p>
            <a:r>
              <a:rPr lang="en-US" smtClean="0"/>
              <a:t>16-</a:t>
            </a:r>
            <a:fld id="{6AE3D496-9690-4D3A-BD39-DF5D1A938665}" type="slidenum">
              <a:rPr lang="ar-SA" smtClean="0"/>
              <a:pPr/>
              <a:t>38</a:t>
            </a:fld>
            <a:endParaRPr lang="en-US" smtClean="0"/>
          </a:p>
        </p:txBody>
      </p:sp>
      <p:sp>
        <p:nvSpPr>
          <p:cNvPr id="105475"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r>
              <a:rPr lang="en-US" b="1" smtClean="0">
                <a:solidFill>
                  <a:schemeClr val="tx1"/>
                </a:solidFill>
              </a:rPr>
              <a:t>THREAT 2: Financial statement fraud</a:t>
            </a:r>
          </a:p>
          <a:p>
            <a:pPr lvl="1"/>
            <a:r>
              <a:rPr lang="en-US" smtClean="0">
                <a:solidFill>
                  <a:schemeClr val="tx1"/>
                </a:solidFill>
              </a:rPr>
              <a:t>Why is this a problem?</a:t>
            </a:r>
          </a:p>
          <a:p>
            <a:pPr lvl="2"/>
            <a:r>
              <a:rPr lang="en-US" smtClean="0">
                <a:solidFill>
                  <a:schemeClr val="tx1"/>
                </a:solidFill>
              </a:rPr>
              <a:t>Financial statement fraud often involves journal entries by upper-level management that either overstate revenues or understate liabilities. </a:t>
            </a:r>
          </a:p>
          <a:p>
            <a:pPr lvl="1"/>
            <a:r>
              <a:rPr lang="en-US" smtClean="0">
                <a:solidFill>
                  <a:schemeClr val="tx1"/>
                </a:solidFill>
              </a:rPr>
              <a:t>Controls:</a:t>
            </a:r>
          </a:p>
          <a:p>
            <a:pPr lvl="2"/>
            <a:r>
              <a:rPr lang="en-US" smtClean="0">
                <a:solidFill>
                  <a:schemeClr val="tx1"/>
                </a:solidFill>
              </a:rPr>
              <a:t>Independent testing of all manual journal entries to the general ledger.</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649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6498" name="Slide Number Placeholder 5"/>
          <p:cNvSpPr>
            <a:spLocks noGrp="1"/>
          </p:cNvSpPr>
          <p:nvPr>
            <p:ph type="sldNum" sz="quarter" idx="11"/>
          </p:nvPr>
        </p:nvSpPr>
        <p:spPr bwMode="auto">
          <a:noFill/>
          <a:ln>
            <a:miter lim="800000"/>
            <a:headEnd/>
            <a:tailEnd/>
          </a:ln>
        </p:spPr>
        <p:txBody>
          <a:bodyPr/>
          <a:lstStyle/>
          <a:p>
            <a:r>
              <a:rPr lang="en-US" smtClean="0"/>
              <a:t>16-</a:t>
            </a:r>
            <a:fld id="{6E8079C6-ECBB-43F7-B807-51370EA9EFC4}" type="slidenum">
              <a:rPr lang="ar-SA" smtClean="0"/>
              <a:pPr/>
              <a:t>39</a:t>
            </a:fld>
            <a:endParaRPr lang="en-US" smtClean="0"/>
          </a:p>
        </p:txBody>
      </p:sp>
      <p:sp>
        <p:nvSpPr>
          <p:cNvPr id="106499"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r>
              <a:rPr lang="en-US" sz="1800" b="1" smtClean="0">
                <a:solidFill>
                  <a:schemeClr val="tx1"/>
                </a:solidFill>
              </a:rPr>
              <a:t>THREAT 3: Loss, alteration, or unauthorized disclosure of data</a:t>
            </a:r>
            <a:endParaRPr lang="en-US" sz="1800" smtClean="0">
              <a:solidFill>
                <a:schemeClr val="tx1"/>
              </a:solidFill>
            </a:endParaRPr>
          </a:p>
          <a:p>
            <a:pPr lvl="1"/>
            <a:r>
              <a:rPr lang="en-US" sz="1600" smtClean="0">
                <a:solidFill>
                  <a:schemeClr val="tx1"/>
                </a:solidFill>
              </a:rPr>
              <a:t>Why is this a problem?</a:t>
            </a:r>
          </a:p>
          <a:p>
            <a:pPr lvl="2"/>
            <a:r>
              <a:rPr lang="en-US" sz="1600" smtClean="0">
                <a:solidFill>
                  <a:schemeClr val="tx1"/>
                </a:solidFill>
              </a:rPr>
              <a:t>Can result in leaks of confidential data.</a:t>
            </a:r>
          </a:p>
          <a:p>
            <a:pPr lvl="2"/>
            <a:r>
              <a:rPr lang="en-US" sz="1600" smtClean="0">
                <a:solidFill>
                  <a:schemeClr val="tx1"/>
                </a:solidFill>
              </a:rPr>
              <a:t>Can conceal a theft of assets.</a:t>
            </a:r>
          </a:p>
          <a:p>
            <a:pPr lvl="1"/>
            <a:r>
              <a:rPr lang="en-US" sz="1600" smtClean="0">
                <a:solidFill>
                  <a:schemeClr val="tx1"/>
                </a:solidFill>
              </a:rPr>
              <a:t>Controls:</a:t>
            </a:r>
          </a:p>
          <a:p>
            <a:pPr lvl="2"/>
            <a:r>
              <a:rPr lang="en-US" sz="1600" smtClean="0">
                <a:solidFill>
                  <a:schemeClr val="tx1"/>
                </a:solidFill>
              </a:rPr>
              <a:t>Backup and recovery procedures:</a:t>
            </a:r>
          </a:p>
          <a:p>
            <a:pPr lvl="3"/>
            <a:r>
              <a:rPr lang="en-US" sz="1600" smtClean="0">
                <a:solidFill>
                  <a:schemeClr val="tx1"/>
                </a:solidFill>
              </a:rPr>
              <a:t>At least one backup of general ledger on site and one offsite.</a:t>
            </a:r>
          </a:p>
          <a:p>
            <a:pPr lvl="3"/>
            <a:r>
              <a:rPr lang="en-US" sz="1600" smtClean="0">
                <a:solidFill>
                  <a:schemeClr val="tx1"/>
                </a:solidFill>
              </a:rPr>
              <a:t>Disaster recovery plan should be developed and practiced.</a:t>
            </a:r>
          </a:p>
          <a:p>
            <a:pPr lvl="2"/>
            <a:r>
              <a:rPr lang="en-US" sz="1600" smtClean="0">
                <a:solidFill>
                  <a:schemeClr val="tx1"/>
                </a:solidFill>
              </a:rPr>
              <a:t>All disks and tapes should have external and internal file labels to reduce chance of accidentally erasing important data</a:t>
            </a:r>
            <a:r>
              <a:rPr lang="en-US" sz="1600"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Footer Placeholder 4"/>
          <p:cNvSpPr txBox="1">
            <a:spLocks noGrp="1"/>
          </p:cNvSpPr>
          <p:nvPr/>
        </p:nvSpPr>
        <p:spPr bwMode="auto">
          <a:xfrm>
            <a:off x="166688" y="6310313"/>
            <a:ext cx="5503862" cy="365125"/>
          </a:xfrm>
          <a:prstGeom prst="rect">
            <a:avLst/>
          </a:prstGeom>
          <a:noFill/>
          <a:ln w="9525">
            <a:noFill/>
            <a:miter lim="800000"/>
            <a:headEnd/>
            <a:tailEnd/>
          </a:ln>
        </p:spPr>
        <p:txBody>
          <a:bodyPr anchor="ctr"/>
          <a:lstStyle/>
          <a:p>
            <a:pPr algn="l" rtl="0"/>
            <a:r>
              <a:rPr lang="en-US" sz="1000">
                <a:solidFill>
                  <a:srgbClr val="595959"/>
                </a:solidFill>
                <a:latin typeface="Century Gothic" pitchFamily="34" charset="0"/>
              </a:rPr>
              <a:t>Copyright 2012 © Pearson Education, Inc. publishing as Prentice Hall</a:t>
            </a:r>
          </a:p>
        </p:txBody>
      </p:sp>
      <p:sp>
        <p:nvSpPr>
          <p:cNvPr id="19458" name="Slide Number Placeholder 5"/>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latin typeface="Century Gothic" pitchFamily="34" charset="0"/>
              </a:rPr>
              <a:t>16-</a:t>
            </a:r>
            <a:fld id="{D7BD0376-5379-4860-8E74-3701A422599C}" type="slidenum">
              <a:rPr lang="ar-SA" sz="1100">
                <a:solidFill>
                  <a:srgbClr val="595959"/>
                </a:solidFill>
                <a:latin typeface="Century Gothic" pitchFamily="34" charset="0"/>
              </a:rPr>
              <a:pPr algn="ctr" rtl="0"/>
              <a:t>4</a:t>
            </a:fld>
            <a:endParaRPr lang="en-US" sz="1100">
              <a:solidFill>
                <a:srgbClr val="595959"/>
              </a:solidFill>
              <a:latin typeface="Century Gothic" pitchFamily="34" charset="0"/>
            </a:endParaRPr>
          </a:p>
        </p:txBody>
      </p:sp>
      <p:sp>
        <p:nvSpPr>
          <p:cNvPr id="19459" name="Title 1"/>
          <p:cNvSpPr>
            <a:spLocks noGrp="1"/>
          </p:cNvSpPr>
          <p:nvPr>
            <p:ph type="title" idx="4294967295"/>
          </p:nvPr>
        </p:nvSpPr>
        <p:spPr/>
        <p:txBody>
          <a:bodyPr/>
          <a:lstStyle/>
          <a:p>
            <a:pPr eaLnBrk="1" hangingPunct="1"/>
            <a:r>
              <a:rPr lang="en-US" sz="3000" smtClean="0"/>
              <a:t>General Ledger and Reporting Activities</a:t>
            </a:r>
          </a:p>
        </p:txBody>
      </p:sp>
      <p:sp>
        <p:nvSpPr>
          <p:cNvPr id="19460" name="Content Placeholder 2"/>
          <p:cNvSpPr>
            <a:spLocks noGrp="1"/>
          </p:cNvSpPr>
          <p:nvPr>
            <p:ph idx="4294967295"/>
          </p:nvPr>
        </p:nvSpPr>
        <p:spPr>
          <a:xfrm>
            <a:off x="520700" y="1519238"/>
            <a:ext cx="3046413" cy="4354512"/>
          </a:xfrm>
        </p:spPr>
        <p:txBody>
          <a:bodyPr/>
          <a:lstStyle/>
          <a:p>
            <a:pPr marL="457200" indent="-457200" eaLnBrk="1" hangingPunct="1">
              <a:buFont typeface="Century Gothic" pitchFamily="34" charset="0"/>
              <a:buAutoNum type="arabicPeriod"/>
            </a:pPr>
            <a:r>
              <a:rPr lang="en-US" smtClean="0">
                <a:solidFill>
                  <a:schemeClr val="tx1"/>
                </a:solidFill>
              </a:rPr>
              <a:t>Update general ledger</a:t>
            </a:r>
          </a:p>
          <a:p>
            <a:pPr marL="457200" indent="-457200" eaLnBrk="1" hangingPunct="1">
              <a:buFont typeface="Century Gothic" pitchFamily="34" charset="0"/>
              <a:buAutoNum type="arabicPeriod"/>
            </a:pPr>
            <a:r>
              <a:rPr lang="en-US" smtClean="0">
                <a:solidFill>
                  <a:schemeClr val="tx1"/>
                </a:solidFill>
              </a:rPr>
              <a:t>Post adjusting entries</a:t>
            </a:r>
          </a:p>
          <a:p>
            <a:pPr marL="457200" indent="-457200" eaLnBrk="1" hangingPunct="1">
              <a:buFont typeface="Century Gothic" pitchFamily="34" charset="0"/>
              <a:buAutoNum type="arabicPeriod"/>
            </a:pPr>
            <a:r>
              <a:rPr lang="en-US" smtClean="0">
                <a:solidFill>
                  <a:schemeClr val="tx1"/>
                </a:solidFill>
              </a:rPr>
              <a:t>Prepare financial statements</a:t>
            </a:r>
          </a:p>
          <a:p>
            <a:pPr marL="457200" indent="-457200" eaLnBrk="1" hangingPunct="1">
              <a:buFont typeface="Century Gothic" pitchFamily="34" charset="0"/>
              <a:buAutoNum type="arabicPeriod"/>
            </a:pPr>
            <a:r>
              <a:rPr lang="en-US" smtClean="0">
                <a:solidFill>
                  <a:schemeClr val="tx1"/>
                </a:solidFill>
              </a:rPr>
              <a:t>Produce management reports</a:t>
            </a:r>
          </a:p>
        </p:txBody>
      </p:sp>
      <p:sp>
        <p:nvSpPr>
          <p:cNvPr id="4" name="Footer Placeholder 3"/>
          <p:cNvSpPr txBox="1">
            <a:spLocks noGrp="1"/>
          </p:cNvSpPr>
          <p:nvPr/>
        </p:nvSpPr>
        <p:spPr>
          <a:xfrm>
            <a:off x="166688" y="6310313"/>
            <a:ext cx="5503862" cy="365125"/>
          </a:xfrm>
          <a:prstGeom prst="rect">
            <a:avLst/>
          </a:prstGeom>
          <a:noFill/>
        </p:spPr>
        <p:txBody>
          <a:bodyPr anchor="ctr"/>
          <a:lstStyle/>
          <a:p>
            <a:pPr algn="l" rtl="0">
              <a:defRPr/>
            </a:pPr>
            <a:r>
              <a:rPr lang="en-US" sz="1000">
                <a:solidFill>
                  <a:srgbClr val="595959"/>
                </a:solidFill>
                <a:latin typeface="+mn-lt"/>
              </a:rPr>
              <a:t>Copyright © 2012 Pearson Education, Inc. publishing as Prentice Hall</a:t>
            </a:r>
          </a:p>
        </p:txBody>
      </p:sp>
      <p:sp>
        <p:nvSpPr>
          <p:cNvPr id="19462" name="Slide Number Placeholder 4"/>
          <p:cNvSpPr txBox="1">
            <a:spLocks noGrp="1"/>
          </p:cNvSpPr>
          <p:nvPr/>
        </p:nvSpPr>
        <p:spPr bwMode="auto">
          <a:xfrm>
            <a:off x="8240713" y="6310313"/>
            <a:ext cx="673100" cy="365125"/>
          </a:xfrm>
          <a:prstGeom prst="rect">
            <a:avLst/>
          </a:prstGeom>
          <a:noFill/>
          <a:ln w="9525">
            <a:noFill/>
            <a:miter lim="800000"/>
            <a:headEnd/>
            <a:tailEnd/>
          </a:ln>
        </p:spPr>
        <p:txBody>
          <a:bodyPr anchor="ctr"/>
          <a:lstStyle/>
          <a:p>
            <a:pPr algn="ctr" rtl="0"/>
            <a:r>
              <a:rPr lang="en-US" sz="1100">
                <a:solidFill>
                  <a:srgbClr val="595959"/>
                </a:solidFill>
                <a:latin typeface="Century Gothic" pitchFamily="34" charset="0"/>
              </a:rPr>
              <a:t>16-</a:t>
            </a:r>
            <a:fld id="{AA8E1192-2359-4D09-BACF-76BB3FEE9307}" type="slidenum">
              <a:rPr lang="ar-SA" sz="1100">
                <a:solidFill>
                  <a:srgbClr val="595959"/>
                </a:solidFill>
                <a:latin typeface="Century Gothic" pitchFamily="34" charset="0"/>
              </a:rPr>
              <a:pPr algn="ctr" rtl="0"/>
              <a:t>4</a:t>
            </a:fld>
            <a:endParaRPr lang="en-US" sz="1100">
              <a:solidFill>
                <a:srgbClr val="595959"/>
              </a:solidFill>
              <a:latin typeface="Century Gothic" pitchFamily="34" charset="0"/>
            </a:endParaRPr>
          </a:p>
        </p:txBody>
      </p:sp>
      <p:pic>
        <p:nvPicPr>
          <p:cNvPr id="19463" name="Picture 7"/>
          <p:cNvPicPr>
            <a:picLocks noChangeAspect="1" noChangeArrowheads="1"/>
          </p:cNvPicPr>
          <p:nvPr/>
        </p:nvPicPr>
        <p:blipFill>
          <a:blip r:embed="rId2"/>
          <a:srcRect/>
          <a:stretch>
            <a:fillRect/>
          </a:stretch>
        </p:blipFill>
        <p:spPr bwMode="auto">
          <a:xfrm>
            <a:off x="3336925" y="1992313"/>
            <a:ext cx="5576888" cy="36671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752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7522" name="Slide Number Placeholder 5"/>
          <p:cNvSpPr>
            <a:spLocks noGrp="1"/>
          </p:cNvSpPr>
          <p:nvPr>
            <p:ph type="sldNum" sz="quarter" idx="11"/>
          </p:nvPr>
        </p:nvSpPr>
        <p:spPr bwMode="auto">
          <a:noFill/>
          <a:ln>
            <a:miter lim="800000"/>
            <a:headEnd/>
            <a:tailEnd/>
          </a:ln>
        </p:spPr>
        <p:txBody>
          <a:bodyPr/>
          <a:lstStyle/>
          <a:p>
            <a:r>
              <a:rPr lang="en-US" smtClean="0"/>
              <a:t>16-</a:t>
            </a:r>
            <a:fld id="{E7301B9C-1A46-4437-94D6-96E550B8517C}" type="slidenum">
              <a:rPr lang="ar-SA" smtClean="0"/>
              <a:pPr/>
              <a:t>40</a:t>
            </a:fld>
            <a:endParaRPr lang="en-US" smtClean="0"/>
          </a:p>
        </p:txBody>
      </p:sp>
      <p:sp>
        <p:nvSpPr>
          <p:cNvPr id="107523"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pPr lvl="2"/>
            <a:r>
              <a:rPr lang="en-US" smtClean="0">
                <a:solidFill>
                  <a:schemeClr val="tx1"/>
                </a:solidFill>
              </a:rPr>
              <a:t>Access controls should be utilized</a:t>
            </a:r>
          </a:p>
          <a:p>
            <a:pPr lvl="3"/>
            <a:r>
              <a:rPr lang="en-US" smtClean="0">
                <a:solidFill>
                  <a:schemeClr val="tx1"/>
                </a:solidFill>
              </a:rPr>
              <a:t>User IDs and passwords.</a:t>
            </a:r>
          </a:p>
          <a:p>
            <a:pPr lvl="3"/>
            <a:r>
              <a:rPr lang="en-US" smtClean="0">
                <a:solidFill>
                  <a:schemeClr val="tx1"/>
                </a:solidFill>
              </a:rPr>
              <a:t>Compatibility matrices.</a:t>
            </a:r>
          </a:p>
          <a:p>
            <a:pPr lvl="3"/>
            <a:r>
              <a:rPr lang="en-US" smtClean="0">
                <a:solidFill>
                  <a:schemeClr val="tx1"/>
                </a:solidFill>
              </a:rPr>
              <a:t>Controls for individual terminals (e.g., so the receiving dock can’t enter a sales order).</a:t>
            </a:r>
          </a:p>
          <a:p>
            <a:pPr lvl="3"/>
            <a:r>
              <a:rPr lang="en-US" smtClean="0">
                <a:solidFill>
                  <a:schemeClr val="tx1"/>
                </a:solidFill>
              </a:rPr>
              <a:t>Logs of all activities, particularly those requiring specific authorizations, should be maintained.</a:t>
            </a:r>
          </a:p>
          <a:p>
            <a:pPr lvl="2"/>
            <a:r>
              <a:rPr lang="en-US" smtClean="0">
                <a:solidFill>
                  <a:schemeClr val="tx1"/>
                </a:solidFill>
              </a:rPr>
              <a:t>Default settings on ERP systems usually allow users far too much access to data, so these systems must be modified to enforce proper segregation of duties.</a:t>
            </a:r>
          </a:p>
          <a:p>
            <a:pPr lvl="2"/>
            <a:r>
              <a:rPr lang="en-US" smtClean="0">
                <a:solidFill>
                  <a:schemeClr val="tx1"/>
                </a:solidFill>
              </a:rPr>
              <a:t> Sensitive data should be encrypted in storage and in transmission.</a:t>
            </a:r>
          </a:p>
          <a:p>
            <a:pPr lvl="2"/>
            <a:r>
              <a:rPr lang="en-US" smtClean="0">
                <a:solidFill>
                  <a:schemeClr val="tx1"/>
                </a:solidFill>
              </a:rPr>
              <a:t>Parity checks, acknowledgment messages, and control totals should be used to ensure transmission accuracy</a:t>
            </a:r>
            <a:r>
              <a:rPr lang="en-US" smtClean="0"/>
              <a:t>.</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show="0">
  <p:cSld>
    <p:spTree>
      <p:nvGrpSpPr>
        <p:cNvPr id="1" name=""/>
        <p:cNvGrpSpPr/>
        <p:nvPr/>
      </p:nvGrpSpPr>
      <p:grpSpPr>
        <a:xfrm>
          <a:off x="0" y="0"/>
          <a:ext cx="0" cy="0"/>
          <a:chOff x="0" y="0"/>
          <a:chExt cx="0" cy="0"/>
        </a:xfrm>
      </p:grpSpPr>
      <p:sp>
        <p:nvSpPr>
          <p:cNvPr id="10854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8546" name="Slide Number Placeholder 5"/>
          <p:cNvSpPr>
            <a:spLocks noGrp="1"/>
          </p:cNvSpPr>
          <p:nvPr>
            <p:ph type="sldNum" sz="quarter" idx="11"/>
          </p:nvPr>
        </p:nvSpPr>
        <p:spPr bwMode="auto">
          <a:noFill/>
          <a:ln>
            <a:miter lim="800000"/>
            <a:headEnd/>
            <a:tailEnd/>
          </a:ln>
        </p:spPr>
        <p:txBody>
          <a:bodyPr/>
          <a:lstStyle/>
          <a:p>
            <a:r>
              <a:rPr lang="en-US" smtClean="0"/>
              <a:t>16-</a:t>
            </a:r>
            <a:fld id="{500F5CCB-6E05-486B-BB71-D38560FF77B5}" type="slidenum">
              <a:rPr lang="ar-SA" smtClean="0"/>
              <a:pPr/>
              <a:t>41</a:t>
            </a:fld>
            <a:endParaRPr lang="en-US" smtClean="0"/>
          </a:p>
        </p:txBody>
      </p:sp>
      <p:sp>
        <p:nvSpPr>
          <p:cNvPr id="108547" name="Rectangle 2"/>
          <p:cNvSpPr>
            <a:spLocks noGrp="1"/>
          </p:cNvSpPr>
          <p:nvPr>
            <p:ph type="title" idx="4294967295"/>
          </p:nvPr>
        </p:nvSpPr>
        <p:spPr/>
        <p:txBody>
          <a:bodyPr/>
          <a:lstStyle/>
          <a:p>
            <a:r>
              <a:rPr lang="en-US" smtClean="0"/>
              <a:t>THREATS IN THE GENERAL LEDGER AND REPORTING SYSTEM</a:t>
            </a:r>
          </a:p>
        </p:txBody>
      </p:sp>
      <p:sp>
        <p:nvSpPr>
          <p:cNvPr id="2" name="Rectangle 3"/>
          <p:cNvSpPr>
            <a:spLocks noGrp="1"/>
          </p:cNvSpPr>
          <p:nvPr>
            <p:ph type="body" idx="4294967295"/>
          </p:nvPr>
        </p:nvSpPr>
        <p:spPr>
          <a:xfrm>
            <a:off x="457200" y="1600200"/>
            <a:ext cx="8229600" cy="4724400"/>
          </a:xfrm>
        </p:spPr>
        <p:txBody>
          <a:bodyPr/>
          <a:lstStyle/>
          <a:p>
            <a:pPr>
              <a:lnSpc>
                <a:spcPct val="90000"/>
              </a:lnSpc>
            </a:pPr>
            <a:r>
              <a:rPr lang="en-US" sz="1800" b="1" smtClean="0">
                <a:solidFill>
                  <a:schemeClr val="tx1"/>
                </a:solidFill>
              </a:rPr>
              <a:t>THREAT 4: Poor performance</a:t>
            </a:r>
            <a:endParaRPr lang="en-US" sz="1800" smtClean="0">
              <a:solidFill>
                <a:schemeClr val="tx1"/>
              </a:solidFill>
            </a:endParaRPr>
          </a:p>
          <a:p>
            <a:pPr lvl="1">
              <a:lnSpc>
                <a:spcPct val="90000"/>
              </a:lnSpc>
            </a:pPr>
            <a:r>
              <a:rPr lang="en-US" sz="1600" smtClean="0">
                <a:solidFill>
                  <a:schemeClr val="tx1"/>
                </a:solidFill>
              </a:rPr>
              <a:t>Why is this a problem?</a:t>
            </a:r>
          </a:p>
          <a:p>
            <a:pPr lvl="2">
              <a:lnSpc>
                <a:spcPct val="90000"/>
              </a:lnSpc>
            </a:pPr>
            <a:r>
              <a:rPr lang="en-US" sz="1600" smtClean="0">
                <a:solidFill>
                  <a:schemeClr val="tx1"/>
                </a:solidFill>
              </a:rPr>
              <a:t>The company might provide tainted or late information to government agencies, regulatory bodies, investors, creditors, etc.</a:t>
            </a:r>
          </a:p>
          <a:p>
            <a:pPr lvl="2">
              <a:lnSpc>
                <a:spcPct val="90000"/>
              </a:lnSpc>
            </a:pPr>
            <a:r>
              <a:rPr lang="en-US" sz="1600" smtClean="0">
                <a:solidFill>
                  <a:schemeClr val="tx1"/>
                </a:solidFill>
              </a:rPr>
              <a:t>May not get internal reports on a timely basis.</a:t>
            </a:r>
          </a:p>
          <a:p>
            <a:pPr lvl="2">
              <a:lnSpc>
                <a:spcPct val="90000"/>
              </a:lnSpc>
            </a:pPr>
            <a:r>
              <a:rPr lang="en-US" sz="1600" smtClean="0">
                <a:solidFill>
                  <a:schemeClr val="tx1"/>
                </a:solidFill>
              </a:rPr>
              <a:t>Reduces profitability.</a:t>
            </a:r>
          </a:p>
          <a:p>
            <a:pPr lvl="1">
              <a:lnSpc>
                <a:spcPct val="90000"/>
              </a:lnSpc>
            </a:pPr>
            <a:r>
              <a:rPr lang="en-US" sz="1600" smtClean="0">
                <a:solidFill>
                  <a:schemeClr val="tx1"/>
                </a:solidFill>
              </a:rPr>
              <a:t>Controls:</a:t>
            </a:r>
          </a:p>
          <a:p>
            <a:pPr lvl="2">
              <a:lnSpc>
                <a:spcPct val="90000"/>
              </a:lnSpc>
            </a:pPr>
            <a:r>
              <a:rPr lang="en-US" sz="1600" smtClean="0">
                <a:solidFill>
                  <a:schemeClr val="tx1"/>
                </a:solidFill>
              </a:rPr>
              <a:t>Prepare and review performance reports.</a:t>
            </a:r>
          </a:p>
          <a:p>
            <a:pPr lvl="2">
              <a:lnSpc>
                <a:spcPct val="90000"/>
              </a:lnSpc>
            </a:pPr>
            <a:r>
              <a:rPr lang="en-US" sz="1600" smtClean="0">
                <a:solidFill>
                  <a:schemeClr val="tx1"/>
                </a:solidFill>
              </a:rPr>
              <a:t>Implement XBRL.</a:t>
            </a:r>
          </a:p>
          <a:p>
            <a:pPr lvl="2">
              <a:lnSpc>
                <a:spcPct val="90000"/>
              </a:lnSpc>
            </a:pPr>
            <a:r>
              <a:rPr lang="en-US" sz="1600" smtClean="0">
                <a:solidFill>
                  <a:schemeClr val="tx1"/>
                </a:solidFill>
              </a:rPr>
              <a:t>Redesign business processes.</a:t>
            </a: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956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09570" name="Slide Number Placeholder 5"/>
          <p:cNvSpPr>
            <a:spLocks noGrp="1"/>
          </p:cNvSpPr>
          <p:nvPr>
            <p:ph type="sldNum" sz="quarter" idx="11"/>
          </p:nvPr>
        </p:nvSpPr>
        <p:spPr bwMode="auto">
          <a:noFill/>
          <a:ln>
            <a:miter lim="800000"/>
            <a:headEnd/>
            <a:tailEnd/>
          </a:ln>
        </p:spPr>
        <p:txBody>
          <a:bodyPr/>
          <a:lstStyle/>
          <a:p>
            <a:r>
              <a:rPr lang="en-US" smtClean="0"/>
              <a:t>16-</a:t>
            </a:r>
            <a:fld id="{2D8B49DD-172E-495A-A6E9-58CE96861A25}" type="slidenum">
              <a:rPr lang="ar-SA" smtClean="0"/>
              <a:pPr/>
              <a:t>42</a:t>
            </a:fld>
            <a:endParaRPr lang="en-US" smtClean="0"/>
          </a:p>
        </p:txBody>
      </p:sp>
      <p:sp>
        <p:nvSpPr>
          <p:cNvPr id="2" name="Rectangle 2"/>
          <p:cNvSpPr>
            <a:spLocks noGrp="1"/>
          </p:cNvSpPr>
          <p:nvPr>
            <p:ph type="title" idx="4294967295"/>
          </p:nvPr>
        </p:nvSpPr>
        <p:spPr/>
        <p:txBody>
          <a:bodyPr/>
          <a:lstStyle/>
          <a:p>
            <a:r>
              <a:rPr lang="en-US" sz="3200" smtClean="0"/>
              <a:t>SUPPORTING MANAGEMENT’S INFORMATION NEEDS</a:t>
            </a:r>
          </a:p>
        </p:txBody>
      </p:sp>
      <p:sp>
        <p:nvSpPr>
          <p:cNvPr id="113667" name="Rectangle 3"/>
          <p:cNvSpPr>
            <a:spLocks noGrp="1"/>
          </p:cNvSpPr>
          <p:nvPr>
            <p:ph type="body" idx="4294967295"/>
          </p:nvPr>
        </p:nvSpPr>
        <p:spPr>
          <a:xfrm>
            <a:off x="457200" y="1600200"/>
            <a:ext cx="8229600" cy="4724400"/>
          </a:xfrm>
        </p:spPr>
        <p:txBody>
          <a:bodyPr/>
          <a:lstStyle/>
          <a:p>
            <a:pPr>
              <a:lnSpc>
                <a:spcPct val="90000"/>
              </a:lnSpc>
            </a:pPr>
            <a:r>
              <a:rPr lang="en-US" smtClean="0">
                <a:solidFill>
                  <a:schemeClr val="tx1"/>
                </a:solidFill>
              </a:rPr>
              <a:t> Three tools or abilities can be particularly useful to management in decision making:</a:t>
            </a:r>
          </a:p>
          <a:p>
            <a:pPr lvl="1">
              <a:lnSpc>
                <a:spcPct val="90000"/>
              </a:lnSpc>
            </a:pPr>
            <a:r>
              <a:rPr lang="en-US" smtClean="0">
                <a:solidFill>
                  <a:schemeClr val="tx1"/>
                </a:solidFill>
              </a:rPr>
              <a:t>The balanced scorecard</a:t>
            </a:r>
          </a:p>
          <a:p>
            <a:pPr lvl="1">
              <a:lnSpc>
                <a:spcPct val="90000"/>
              </a:lnSpc>
            </a:pPr>
            <a:r>
              <a:rPr lang="en-US" smtClean="0">
                <a:solidFill>
                  <a:schemeClr val="tx1"/>
                </a:solidFill>
              </a:rPr>
              <a:t>Data warehouses</a:t>
            </a:r>
          </a:p>
          <a:p>
            <a:pPr lvl="1">
              <a:lnSpc>
                <a:spcPct val="90000"/>
              </a:lnSpc>
            </a:pPr>
            <a:r>
              <a:rPr lang="en-US" smtClean="0">
                <a:solidFill>
                  <a:schemeClr val="tx1"/>
                </a:solidFill>
              </a:rPr>
              <a:t>Proper design of graphs of financial data</a:t>
            </a:r>
          </a:p>
          <a:p>
            <a:pPr>
              <a:lnSpc>
                <a:spcPct val="90000"/>
              </a:lnSpc>
            </a:pPr>
            <a:r>
              <a:rPr lang="en-US" smtClean="0">
                <a:solidFill>
                  <a:schemeClr val="tx1"/>
                </a:solidFill>
              </a:rPr>
              <a:t> A </a:t>
            </a:r>
            <a:r>
              <a:rPr lang="en-US" b="1" i="1" smtClean="0">
                <a:solidFill>
                  <a:schemeClr val="tx1"/>
                </a:solidFill>
              </a:rPr>
              <a:t>balanced scorecard</a:t>
            </a:r>
            <a:r>
              <a:rPr lang="en-US" smtClean="0">
                <a:solidFill>
                  <a:schemeClr val="tx1"/>
                </a:solidFill>
              </a:rPr>
              <a:t> is a report that provides a multi-dimensional perspective on organizational performance.</a:t>
            </a:r>
          </a:p>
          <a:p>
            <a:pPr>
              <a:lnSpc>
                <a:spcPct val="90000"/>
              </a:lnSpc>
            </a:pPr>
            <a:r>
              <a:rPr lang="en-US" smtClean="0">
                <a:solidFill>
                  <a:schemeClr val="tx1"/>
                </a:solidFill>
              </a:rPr>
              <a:t>Contains measures relating to four perspectives of the organization:</a:t>
            </a:r>
          </a:p>
          <a:p>
            <a:pPr lvl="1">
              <a:lnSpc>
                <a:spcPct val="90000"/>
              </a:lnSpc>
            </a:pPr>
            <a:r>
              <a:rPr lang="en-US" smtClean="0">
                <a:solidFill>
                  <a:schemeClr val="tx1"/>
                </a:solidFill>
              </a:rPr>
              <a:t>Financial</a:t>
            </a:r>
          </a:p>
          <a:p>
            <a:pPr lvl="1">
              <a:lnSpc>
                <a:spcPct val="90000"/>
              </a:lnSpc>
            </a:pPr>
            <a:r>
              <a:rPr lang="en-US" smtClean="0">
                <a:solidFill>
                  <a:schemeClr val="tx1"/>
                </a:solidFill>
              </a:rPr>
              <a:t>Customer</a:t>
            </a:r>
          </a:p>
          <a:p>
            <a:pPr lvl="1">
              <a:lnSpc>
                <a:spcPct val="90000"/>
              </a:lnSpc>
            </a:pPr>
            <a:r>
              <a:rPr lang="en-US" smtClean="0">
                <a:solidFill>
                  <a:schemeClr val="tx1"/>
                </a:solidFill>
              </a:rPr>
              <a:t>Internal operations</a:t>
            </a:r>
          </a:p>
          <a:p>
            <a:pPr lvl="1">
              <a:lnSpc>
                <a:spcPct val="90000"/>
              </a:lnSpc>
            </a:pPr>
            <a:r>
              <a:rPr lang="en-US" smtClean="0">
                <a:solidFill>
                  <a:schemeClr val="tx1"/>
                </a:solidFill>
              </a:rPr>
              <a:t>Innovation and learning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13667">
                                            <p:txEl>
                                              <p:pRg st="0" end="0"/>
                                            </p:txEl>
                                          </p:spTgt>
                                        </p:tgtEl>
                                        <p:attrNameLst>
                                          <p:attrName>style.visibility</p:attrName>
                                        </p:attrNameLst>
                                      </p:cBhvr>
                                      <p:to>
                                        <p:strVal val="visible"/>
                                      </p:to>
                                    </p:set>
                                    <p:animEffect transition="in" filter="wipe(up)">
                                      <p:cBhvr>
                                        <p:cTn id="13" dur="500"/>
                                        <p:tgtEl>
                                          <p:spTgt spid="113667">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13667">
                                            <p:txEl>
                                              <p:pRg st="1" end="1"/>
                                            </p:txEl>
                                          </p:spTgt>
                                        </p:tgtEl>
                                        <p:attrNameLst>
                                          <p:attrName>style.visibility</p:attrName>
                                        </p:attrNameLst>
                                      </p:cBhvr>
                                      <p:to>
                                        <p:strVal val="visible"/>
                                      </p:to>
                                    </p:set>
                                    <p:animEffect transition="in" filter="wipe(up)">
                                      <p:cBhvr>
                                        <p:cTn id="18" dur="500"/>
                                        <p:tgtEl>
                                          <p:spTgt spid="113667">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13667">
                                            <p:txEl>
                                              <p:pRg st="2" end="2"/>
                                            </p:txEl>
                                          </p:spTgt>
                                        </p:tgtEl>
                                        <p:attrNameLst>
                                          <p:attrName>style.visibility</p:attrName>
                                        </p:attrNameLst>
                                      </p:cBhvr>
                                      <p:to>
                                        <p:strVal val="visible"/>
                                      </p:to>
                                    </p:set>
                                    <p:animEffect transition="in" filter="wipe(up)">
                                      <p:cBhvr>
                                        <p:cTn id="23" dur="500"/>
                                        <p:tgtEl>
                                          <p:spTgt spid="113667">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113667">
                                            <p:txEl>
                                              <p:pRg st="3" end="3"/>
                                            </p:txEl>
                                          </p:spTgt>
                                        </p:tgtEl>
                                        <p:attrNameLst>
                                          <p:attrName>style.visibility</p:attrName>
                                        </p:attrNameLst>
                                      </p:cBhvr>
                                      <p:to>
                                        <p:strVal val="visible"/>
                                      </p:to>
                                    </p:set>
                                    <p:animEffect transition="in" filter="wipe(up)">
                                      <p:cBhvr>
                                        <p:cTn id="28" dur="500"/>
                                        <p:tgtEl>
                                          <p:spTgt spid="113667">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113667">
                                            <p:txEl>
                                              <p:pRg st="4" end="4"/>
                                            </p:txEl>
                                          </p:spTgt>
                                        </p:tgtEl>
                                        <p:attrNameLst>
                                          <p:attrName>style.visibility</p:attrName>
                                        </p:attrNameLst>
                                      </p:cBhvr>
                                      <p:to>
                                        <p:strVal val="visible"/>
                                      </p:to>
                                    </p:set>
                                    <p:animEffect transition="in" filter="wipe(up)">
                                      <p:cBhvr>
                                        <p:cTn id="33" dur="500"/>
                                        <p:tgtEl>
                                          <p:spTgt spid="113667">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113667">
                                            <p:txEl>
                                              <p:pRg st="5" end="5"/>
                                            </p:txEl>
                                          </p:spTgt>
                                        </p:tgtEl>
                                        <p:attrNameLst>
                                          <p:attrName>style.visibility</p:attrName>
                                        </p:attrNameLst>
                                      </p:cBhvr>
                                      <p:to>
                                        <p:strVal val="visible"/>
                                      </p:to>
                                    </p:set>
                                    <p:animEffect transition="in" filter="wipe(up)">
                                      <p:cBhvr>
                                        <p:cTn id="38" dur="500"/>
                                        <p:tgtEl>
                                          <p:spTgt spid="113667">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113667">
                                            <p:txEl>
                                              <p:pRg st="6" end="6"/>
                                            </p:txEl>
                                          </p:spTgt>
                                        </p:tgtEl>
                                        <p:attrNameLst>
                                          <p:attrName>style.visibility</p:attrName>
                                        </p:attrNameLst>
                                      </p:cBhvr>
                                      <p:to>
                                        <p:strVal val="visible"/>
                                      </p:to>
                                    </p:set>
                                    <p:animEffect transition="in" filter="wipe(up)">
                                      <p:cBhvr>
                                        <p:cTn id="43" dur="500"/>
                                        <p:tgtEl>
                                          <p:spTgt spid="113667">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113667">
                                            <p:txEl>
                                              <p:pRg st="7" end="7"/>
                                            </p:txEl>
                                          </p:spTgt>
                                        </p:tgtEl>
                                        <p:attrNameLst>
                                          <p:attrName>style.visibility</p:attrName>
                                        </p:attrNameLst>
                                      </p:cBhvr>
                                      <p:to>
                                        <p:strVal val="visible"/>
                                      </p:to>
                                    </p:set>
                                    <p:animEffect transition="in" filter="wipe(up)">
                                      <p:cBhvr>
                                        <p:cTn id="48" dur="500"/>
                                        <p:tgtEl>
                                          <p:spTgt spid="113667">
                                            <p:txEl>
                                              <p:pRg st="7" end="7"/>
                                            </p:txEl>
                                          </p:spTgt>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1" fill="hold" grpId="0" nodeType="clickEffect">
                                  <p:stCondLst>
                                    <p:cond delay="0"/>
                                  </p:stCondLst>
                                  <p:childTnLst>
                                    <p:set>
                                      <p:cBhvr>
                                        <p:cTn id="52" dur="1" fill="hold">
                                          <p:stCondLst>
                                            <p:cond delay="0"/>
                                          </p:stCondLst>
                                        </p:cTn>
                                        <p:tgtEl>
                                          <p:spTgt spid="113667">
                                            <p:txEl>
                                              <p:pRg st="8" end="8"/>
                                            </p:txEl>
                                          </p:spTgt>
                                        </p:tgtEl>
                                        <p:attrNameLst>
                                          <p:attrName>style.visibility</p:attrName>
                                        </p:attrNameLst>
                                      </p:cBhvr>
                                      <p:to>
                                        <p:strVal val="visible"/>
                                      </p:to>
                                    </p:set>
                                    <p:animEffect transition="in" filter="wipe(up)">
                                      <p:cBhvr>
                                        <p:cTn id="53" dur="500"/>
                                        <p:tgtEl>
                                          <p:spTgt spid="113667">
                                            <p:txEl>
                                              <p:pRg st="8" end="8"/>
                                            </p:txEl>
                                          </p:spTgt>
                                        </p:tgtEl>
                                      </p:cBhvr>
                                    </p:animEffect>
                                  </p:childTnLst>
                                </p:cTn>
                              </p:par>
                            </p:childTnLst>
                          </p:cTn>
                        </p:par>
                      </p:childTnLst>
                    </p:cTn>
                  </p:par>
                  <p:par>
                    <p:cTn id="54" fill="hold">
                      <p:stCondLst>
                        <p:cond delay="indefinite"/>
                      </p:stCondLst>
                      <p:childTnLst>
                        <p:par>
                          <p:cTn id="55" fill="hold">
                            <p:stCondLst>
                              <p:cond delay="0"/>
                            </p:stCondLst>
                            <p:childTnLst>
                              <p:par>
                                <p:cTn id="56" presetID="22" presetClass="entr" presetSubtype="1" fill="hold" grpId="0" nodeType="clickEffect">
                                  <p:stCondLst>
                                    <p:cond delay="0"/>
                                  </p:stCondLst>
                                  <p:childTnLst>
                                    <p:set>
                                      <p:cBhvr>
                                        <p:cTn id="57" dur="1" fill="hold">
                                          <p:stCondLst>
                                            <p:cond delay="0"/>
                                          </p:stCondLst>
                                        </p:cTn>
                                        <p:tgtEl>
                                          <p:spTgt spid="113667">
                                            <p:txEl>
                                              <p:pRg st="9" end="9"/>
                                            </p:txEl>
                                          </p:spTgt>
                                        </p:tgtEl>
                                        <p:attrNameLst>
                                          <p:attrName>style.visibility</p:attrName>
                                        </p:attrNameLst>
                                      </p:cBhvr>
                                      <p:to>
                                        <p:strVal val="visible"/>
                                      </p:to>
                                    </p:set>
                                    <p:animEffect transition="in" filter="wipe(up)">
                                      <p:cBhvr>
                                        <p:cTn id="58" dur="500"/>
                                        <p:tgtEl>
                                          <p:spTgt spid="113667">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13667" grpId="0" build="p" bldLvl="5" autoUpdateAnimBg="0"/>
    </p:bld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059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10594" name="Slide Number Placeholder 5"/>
          <p:cNvSpPr>
            <a:spLocks noGrp="1"/>
          </p:cNvSpPr>
          <p:nvPr>
            <p:ph type="sldNum" sz="quarter" idx="11"/>
          </p:nvPr>
        </p:nvSpPr>
        <p:spPr bwMode="auto">
          <a:noFill/>
          <a:ln>
            <a:miter lim="800000"/>
            <a:headEnd/>
            <a:tailEnd/>
          </a:ln>
        </p:spPr>
        <p:txBody>
          <a:bodyPr/>
          <a:lstStyle/>
          <a:p>
            <a:r>
              <a:rPr lang="en-US" smtClean="0"/>
              <a:t>16-</a:t>
            </a:r>
            <a:fld id="{2ABBF5DB-D53E-4C1D-890B-7A30DDCF8D31}" type="slidenum">
              <a:rPr lang="ar-SA" smtClean="0"/>
              <a:pPr/>
              <a:t>43</a:t>
            </a:fld>
            <a:endParaRPr lang="en-US" smtClean="0"/>
          </a:p>
        </p:txBody>
      </p:sp>
      <p:sp>
        <p:nvSpPr>
          <p:cNvPr id="110595" name="Rectangle 2"/>
          <p:cNvSpPr>
            <a:spLocks noGrp="1"/>
          </p:cNvSpPr>
          <p:nvPr>
            <p:ph type="title" idx="4294967295"/>
          </p:nvPr>
        </p:nvSpPr>
        <p:spPr/>
        <p:txBody>
          <a:bodyPr/>
          <a:lstStyle/>
          <a:p>
            <a:r>
              <a:rPr lang="en-US" smtClean="0"/>
              <a:t>THE BALANCED SCORECARD</a:t>
            </a:r>
          </a:p>
        </p:txBody>
      </p:sp>
      <p:sp>
        <p:nvSpPr>
          <p:cNvPr id="2" name="Rectangle 3"/>
          <p:cNvSpPr>
            <a:spLocks noGrp="1"/>
          </p:cNvSpPr>
          <p:nvPr>
            <p:ph type="body" idx="4294967295"/>
          </p:nvPr>
        </p:nvSpPr>
        <p:spPr>
          <a:xfrm>
            <a:off x="457200" y="1600200"/>
            <a:ext cx="8229600" cy="4724400"/>
          </a:xfrm>
        </p:spPr>
        <p:txBody>
          <a:bodyPr/>
          <a:lstStyle/>
          <a:p>
            <a:pPr>
              <a:lnSpc>
                <a:spcPct val="90000"/>
              </a:lnSpc>
            </a:pPr>
            <a:r>
              <a:rPr lang="en-US" sz="1800" smtClean="0">
                <a:solidFill>
                  <a:schemeClr val="tx1"/>
                </a:solidFill>
              </a:rPr>
              <a:t>The balanced scorecard shows:</a:t>
            </a:r>
          </a:p>
          <a:p>
            <a:pPr lvl="1">
              <a:lnSpc>
                <a:spcPct val="90000"/>
              </a:lnSpc>
            </a:pPr>
            <a:r>
              <a:rPr lang="en-US" sz="1600" smtClean="0">
                <a:solidFill>
                  <a:schemeClr val="tx1"/>
                </a:solidFill>
              </a:rPr>
              <a:t>The organization’s goals for each of the four dimensions</a:t>
            </a:r>
          </a:p>
          <a:p>
            <a:pPr lvl="1">
              <a:lnSpc>
                <a:spcPct val="90000"/>
              </a:lnSpc>
            </a:pPr>
            <a:r>
              <a:rPr lang="en-US" sz="1600" smtClean="0">
                <a:solidFill>
                  <a:schemeClr val="tx1"/>
                </a:solidFill>
              </a:rPr>
              <a:t>Specific measures of performance in attaining those goals.</a:t>
            </a:r>
          </a:p>
          <a:p>
            <a:pPr>
              <a:lnSpc>
                <a:spcPct val="90000"/>
              </a:lnSpc>
            </a:pPr>
            <a:r>
              <a:rPr lang="en-US" sz="1800" smtClean="0">
                <a:solidFill>
                  <a:schemeClr val="tx1"/>
                </a:solidFill>
              </a:rPr>
              <a:t>It provides a more comprehensive overview of organizational performance than financial measures alone.</a:t>
            </a:r>
          </a:p>
          <a:p>
            <a:pPr>
              <a:lnSpc>
                <a:spcPct val="90000"/>
              </a:lnSpc>
            </a:pPr>
            <a:r>
              <a:rPr lang="en-US" sz="1800" smtClean="0">
                <a:solidFill>
                  <a:schemeClr val="tx1"/>
                </a:solidFill>
              </a:rPr>
              <a:t>Properly designed, it measures key aspects of the organization’s strategy and reflects important causal links.</a:t>
            </a:r>
          </a:p>
          <a:p>
            <a:pPr>
              <a:lnSpc>
                <a:spcPct val="90000"/>
              </a:lnSpc>
            </a:pPr>
            <a:r>
              <a:rPr lang="en-US" sz="1800" smtClean="0">
                <a:solidFill>
                  <a:schemeClr val="tx1"/>
                </a:solidFill>
              </a:rPr>
              <a:t> With respect to the goals:</a:t>
            </a:r>
          </a:p>
          <a:p>
            <a:pPr lvl="1">
              <a:lnSpc>
                <a:spcPct val="90000"/>
              </a:lnSpc>
            </a:pPr>
            <a:r>
              <a:rPr lang="en-US" sz="1600" smtClean="0">
                <a:solidFill>
                  <a:schemeClr val="tx1"/>
                </a:solidFill>
              </a:rPr>
              <a:t>Many organizations mistakenly use industry benchmarks in designing their balanced scorecards.</a:t>
            </a:r>
          </a:p>
          <a:p>
            <a:pPr lvl="1">
              <a:lnSpc>
                <a:spcPct val="90000"/>
              </a:lnSpc>
            </a:pPr>
            <a:r>
              <a:rPr lang="en-US" sz="1600" smtClean="0">
                <a:solidFill>
                  <a:schemeClr val="tx1"/>
                </a:solidFill>
              </a:rPr>
              <a:t>This approach limits the company’s performance to that of its competitors and fails to consider the organization’s unique strengths and weaknesses.</a:t>
            </a:r>
          </a:p>
          <a:p>
            <a:pPr lvl="1">
              <a:lnSpc>
                <a:spcPct val="90000"/>
              </a:lnSpc>
              <a:buFont typeface="Wingdings 2" pitchFamily="18" charset="2"/>
              <a:buNone/>
            </a:pPr>
            <a:endParaRPr lang="en-US" sz="16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161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11618" name="Slide Number Placeholder 5"/>
          <p:cNvSpPr>
            <a:spLocks noGrp="1"/>
          </p:cNvSpPr>
          <p:nvPr>
            <p:ph type="sldNum" sz="quarter" idx="11"/>
          </p:nvPr>
        </p:nvSpPr>
        <p:spPr bwMode="auto">
          <a:noFill/>
          <a:ln>
            <a:miter lim="800000"/>
            <a:headEnd/>
            <a:tailEnd/>
          </a:ln>
        </p:spPr>
        <p:txBody>
          <a:bodyPr/>
          <a:lstStyle/>
          <a:p>
            <a:r>
              <a:rPr lang="en-US" smtClean="0"/>
              <a:t>16-</a:t>
            </a:r>
            <a:fld id="{2F19EC69-D75D-4CE2-82F8-28D249A20984}" type="slidenum">
              <a:rPr lang="ar-SA" smtClean="0"/>
              <a:pPr/>
              <a:t>44</a:t>
            </a:fld>
            <a:endParaRPr lang="en-US" smtClean="0"/>
          </a:p>
        </p:txBody>
      </p:sp>
      <p:sp>
        <p:nvSpPr>
          <p:cNvPr id="111619" name="Rectangle 2"/>
          <p:cNvSpPr>
            <a:spLocks noGrp="1"/>
          </p:cNvSpPr>
          <p:nvPr>
            <p:ph type="title" idx="4294967295"/>
          </p:nvPr>
        </p:nvSpPr>
        <p:spPr/>
        <p:txBody>
          <a:bodyPr/>
          <a:lstStyle/>
          <a:p>
            <a:r>
              <a:rPr lang="en-US" smtClean="0"/>
              <a:t>THE BALANCED SCORECARD</a:t>
            </a:r>
          </a:p>
        </p:txBody>
      </p:sp>
      <p:sp>
        <p:nvSpPr>
          <p:cNvPr id="2" name="Rectangle 3"/>
          <p:cNvSpPr>
            <a:spLocks noGrp="1"/>
          </p:cNvSpPr>
          <p:nvPr>
            <p:ph type="body" idx="4294967295"/>
          </p:nvPr>
        </p:nvSpPr>
        <p:spPr>
          <a:xfrm>
            <a:off x="457200" y="1600200"/>
            <a:ext cx="8229600" cy="4724400"/>
          </a:xfrm>
        </p:spPr>
        <p:txBody>
          <a:bodyPr/>
          <a:lstStyle/>
          <a:p>
            <a:r>
              <a:rPr lang="en-US" sz="1800" smtClean="0"/>
              <a:t> </a:t>
            </a:r>
            <a:r>
              <a:rPr lang="en-US" sz="1800" smtClean="0">
                <a:solidFill>
                  <a:schemeClr val="tx1"/>
                </a:solidFill>
              </a:rPr>
              <a:t>Example: Dumbledore Insurance Company’s top management agreed on three key financial goals:</a:t>
            </a:r>
          </a:p>
          <a:p>
            <a:pPr lvl="1"/>
            <a:r>
              <a:rPr lang="en-US" sz="1600" smtClean="0">
                <a:solidFill>
                  <a:schemeClr val="tx1"/>
                </a:solidFill>
              </a:rPr>
              <a:t>Increased revenue streams through the sale of new products.</a:t>
            </a:r>
          </a:p>
          <a:p>
            <a:pPr lvl="1"/>
            <a:r>
              <a:rPr lang="en-US" sz="1600" smtClean="0">
                <a:solidFill>
                  <a:schemeClr val="tx1"/>
                </a:solidFill>
              </a:rPr>
              <a:t>Increased profitability as reflected in return on equity.</a:t>
            </a:r>
          </a:p>
          <a:p>
            <a:pPr lvl="1"/>
            <a:r>
              <a:rPr lang="en-US" sz="1600" smtClean="0">
                <a:solidFill>
                  <a:schemeClr val="tx1"/>
                </a:solidFill>
              </a:rPr>
              <a:t>Maintaining adequate cash flows to meet obligations</a:t>
            </a:r>
          </a:p>
          <a:p>
            <a:r>
              <a:rPr lang="en-US" sz="1800" smtClean="0">
                <a:solidFill>
                  <a:schemeClr val="tx1"/>
                </a:solidFill>
              </a:rPr>
              <a:t> They then created the following hypotheses (or causal links) as to how these goals could be achieved:</a:t>
            </a:r>
          </a:p>
          <a:p>
            <a:pPr lvl="1"/>
            <a:r>
              <a:rPr lang="en-US" sz="1600" smtClean="0">
                <a:solidFill>
                  <a:schemeClr val="tx1"/>
                </a:solidFill>
              </a:rPr>
              <a:t>If we increase employee training (</a:t>
            </a:r>
            <a:r>
              <a:rPr lang="en-US" sz="1600" b="1" smtClean="0">
                <a:solidFill>
                  <a:schemeClr val="tx1"/>
                </a:solidFill>
              </a:rPr>
              <a:t>innovation and learning dimension</a:t>
            </a:r>
            <a:r>
              <a:rPr lang="en-US" sz="1600" smtClean="0">
                <a:solidFill>
                  <a:schemeClr val="tx1"/>
                </a:solidFill>
              </a:rPr>
              <a:t>), that should improve our service quality (</a:t>
            </a:r>
            <a:r>
              <a:rPr lang="en-US" sz="1600" b="1" smtClean="0">
                <a:solidFill>
                  <a:schemeClr val="tx1"/>
                </a:solidFill>
              </a:rPr>
              <a:t>internal operations dimension</a:t>
            </a:r>
            <a:r>
              <a:rPr lang="en-US" sz="1600" smtClean="0">
                <a:solidFill>
                  <a:schemeClr val="tx1"/>
                </a:solidFill>
              </a:rPr>
              <a:t>).</a:t>
            </a:r>
          </a:p>
          <a:p>
            <a:pPr lvl="1"/>
            <a:r>
              <a:rPr lang="en-US" sz="1600" smtClean="0">
                <a:solidFill>
                  <a:schemeClr val="tx1"/>
                </a:solidFill>
              </a:rPr>
              <a:t>If we increase our service quality (</a:t>
            </a:r>
            <a:r>
              <a:rPr lang="en-US" sz="1600" b="1" smtClean="0">
                <a:solidFill>
                  <a:schemeClr val="tx1"/>
                </a:solidFill>
              </a:rPr>
              <a:t>internal operations dimension</a:t>
            </a:r>
            <a:r>
              <a:rPr lang="en-US" sz="1600" smtClean="0">
                <a:solidFill>
                  <a:schemeClr val="tx1"/>
                </a:solidFill>
              </a:rPr>
              <a:t>), that should improve our customer satisfaction (</a:t>
            </a:r>
            <a:r>
              <a:rPr lang="en-US" sz="1600" b="1" smtClean="0">
                <a:solidFill>
                  <a:schemeClr val="tx1"/>
                </a:solidFill>
              </a:rPr>
              <a:t>customer dimension</a:t>
            </a:r>
            <a:r>
              <a:rPr lang="en-US" sz="1600" smtClean="0">
                <a:solidFill>
                  <a:schemeClr val="tx1"/>
                </a:solidFill>
              </a:rPr>
              <a:t>) and cause us to pick up a greater market share.</a:t>
            </a:r>
          </a:p>
          <a:p>
            <a:pPr lvl="1"/>
            <a:r>
              <a:rPr lang="en-US" sz="1600" smtClean="0">
                <a:solidFill>
                  <a:schemeClr val="tx1"/>
                </a:solidFill>
              </a:rPr>
              <a:t>Improved customer satisfaction and market share (</a:t>
            </a:r>
            <a:r>
              <a:rPr lang="en-US" sz="1600" b="1" smtClean="0">
                <a:solidFill>
                  <a:schemeClr val="tx1"/>
                </a:solidFill>
              </a:rPr>
              <a:t>customer dimension</a:t>
            </a:r>
            <a:r>
              <a:rPr lang="en-US" sz="1600" smtClean="0">
                <a:solidFill>
                  <a:schemeClr val="tx1"/>
                </a:solidFill>
              </a:rPr>
              <a:t>) should therefore result in improved profitability (</a:t>
            </a:r>
            <a:r>
              <a:rPr lang="en-US" sz="1600" b="1" smtClean="0">
                <a:solidFill>
                  <a:schemeClr val="tx1"/>
                </a:solidFill>
              </a:rPr>
              <a:t>financial dimension</a:t>
            </a:r>
            <a:endParaRPr lang="en-US" sz="1600"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4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12642" name="Slide Number Placeholder 5"/>
          <p:cNvSpPr>
            <a:spLocks noGrp="1"/>
          </p:cNvSpPr>
          <p:nvPr>
            <p:ph type="sldNum" sz="quarter" idx="11"/>
          </p:nvPr>
        </p:nvSpPr>
        <p:spPr bwMode="auto">
          <a:noFill/>
          <a:ln>
            <a:miter lim="800000"/>
            <a:headEnd/>
            <a:tailEnd/>
          </a:ln>
        </p:spPr>
        <p:txBody>
          <a:bodyPr/>
          <a:lstStyle/>
          <a:p>
            <a:r>
              <a:rPr lang="en-US" smtClean="0"/>
              <a:t>16-</a:t>
            </a:r>
            <a:fld id="{994FD6F2-5D71-4346-B296-DDCCDC77228E}" type="slidenum">
              <a:rPr lang="ar-SA" smtClean="0"/>
              <a:pPr/>
              <a:t>45</a:t>
            </a:fld>
            <a:endParaRPr lang="en-US" smtClean="0"/>
          </a:p>
        </p:txBody>
      </p:sp>
      <p:sp>
        <p:nvSpPr>
          <p:cNvPr id="112643" name="Rectangle 2"/>
          <p:cNvSpPr>
            <a:spLocks noGrp="1"/>
          </p:cNvSpPr>
          <p:nvPr>
            <p:ph type="title" idx="4294967295"/>
          </p:nvPr>
        </p:nvSpPr>
        <p:spPr/>
        <p:txBody>
          <a:bodyPr/>
          <a:lstStyle/>
          <a:p>
            <a:r>
              <a:rPr lang="en-US" smtClean="0"/>
              <a:t>THE BALANCED SCORECARD</a:t>
            </a:r>
          </a:p>
        </p:txBody>
      </p:sp>
      <p:sp>
        <p:nvSpPr>
          <p:cNvPr id="2" name="Rectangle 3"/>
          <p:cNvSpPr>
            <a:spLocks noGrp="1"/>
          </p:cNvSpPr>
          <p:nvPr>
            <p:ph type="body" idx="4294967295"/>
          </p:nvPr>
        </p:nvSpPr>
        <p:spPr>
          <a:xfrm>
            <a:off x="457200" y="1600200"/>
            <a:ext cx="8229600" cy="4724400"/>
          </a:xfrm>
        </p:spPr>
        <p:txBody>
          <a:bodyPr/>
          <a:lstStyle/>
          <a:p>
            <a:r>
              <a:rPr lang="en-US" smtClean="0"/>
              <a:t>Given these hypotheses, Dumbledore designs and implements the scorecard shown on the following slide.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1860"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1861" name="Slide Number Placeholder 5"/>
          <p:cNvSpPr>
            <a:spLocks noGrp="1"/>
          </p:cNvSpPr>
          <p:nvPr>
            <p:ph type="sldNum" sz="quarter" idx="11"/>
          </p:nvPr>
        </p:nvSpPr>
        <p:spPr bwMode="auto">
          <a:noFill/>
          <a:ln>
            <a:miter lim="800000"/>
            <a:headEnd/>
            <a:tailEnd/>
          </a:ln>
        </p:spPr>
        <p:txBody>
          <a:bodyPr/>
          <a:lstStyle/>
          <a:p>
            <a:r>
              <a:rPr lang="en-US" smtClean="0"/>
              <a:t>16-</a:t>
            </a:r>
            <a:fld id="{682DE83E-F238-4AE4-A6AB-B2705A22B15B}" type="slidenum">
              <a:rPr lang="ar-SA" smtClean="0"/>
              <a:pPr/>
              <a:t>46</a:t>
            </a:fld>
            <a:endParaRPr lang="en-US" smtClean="0"/>
          </a:p>
        </p:txBody>
      </p:sp>
      <p:sp>
        <p:nvSpPr>
          <p:cNvPr id="121862" name="Rectangle 2"/>
          <p:cNvSpPr>
            <a:spLocks noGrp="1"/>
          </p:cNvSpPr>
          <p:nvPr>
            <p:ph type="title" idx="4294967295"/>
          </p:nvPr>
        </p:nvSpPr>
        <p:spPr/>
        <p:txBody>
          <a:bodyPr/>
          <a:lstStyle/>
          <a:p>
            <a:r>
              <a:rPr lang="en-US" smtClean="0"/>
              <a:t>THE BALANCED SCORECARD</a:t>
            </a:r>
          </a:p>
        </p:txBody>
      </p:sp>
      <p:graphicFrame>
        <p:nvGraphicFramePr>
          <p:cNvPr id="121859" name="Object 3"/>
          <p:cNvGraphicFramePr>
            <a:graphicFrameLocks noChangeAspect="1"/>
          </p:cNvGraphicFramePr>
          <p:nvPr/>
        </p:nvGraphicFramePr>
        <p:xfrm>
          <a:off x="687388" y="1520825"/>
          <a:ext cx="7889875" cy="4960938"/>
        </p:xfrm>
        <a:graphic>
          <a:graphicData uri="http://schemas.openxmlformats.org/presentationml/2006/ole">
            <p:oleObj spid="_x0000_s121859" name="Worksheet" r:id="rId3" imgW="4676656" imgH="2924294" progId="Excel.Sheet.8">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nodeType="afterEffect">
                                  <p:stCondLst>
                                    <p:cond delay="0"/>
                                  </p:stCondLst>
                                  <p:childTnLst>
                                    <p:set>
                                      <p:cBhvr>
                                        <p:cTn id="6" dur="1" fill="hold">
                                          <p:stCondLst>
                                            <p:cond delay="0"/>
                                          </p:stCondLst>
                                        </p:cTn>
                                        <p:tgtEl>
                                          <p:spTgt spid="121859"/>
                                        </p:tgtEl>
                                        <p:attrNameLst>
                                          <p:attrName>style.visibility</p:attrName>
                                        </p:attrNameLst>
                                      </p:cBhvr>
                                      <p:to>
                                        <p:strVal val="visible"/>
                                      </p:to>
                                    </p:set>
                                    <p:animEffect transition="in" filter="barn(outVertical)">
                                      <p:cBhvr>
                                        <p:cTn id="7" dur="500"/>
                                        <p:tgtEl>
                                          <p:spTgt spid="1218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88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2882" name="Slide Number Placeholder 5"/>
          <p:cNvSpPr>
            <a:spLocks noGrp="1"/>
          </p:cNvSpPr>
          <p:nvPr>
            <p:ph type="sldNum" sz="quarter" idx="11"/>
          </p:nvPr>
        </p:nvSpPr>
        <p:spPr bwMode="auto">
          <a:noFill/>
          <a:ln>
            <a:miter lim="800000"/>
            <a:headEnd/>
            <a:tailEnd/>
          </a:ln>
        </p:spPr>
        <p:txBody>
          <a:bodyPr/>
          <a:lstStyle/>
          <a:p>
            <a:r>
              <a:rPr lang="en-US" smtClean="0"/>
              <a:t>16-</a:t>
            </a:r>
            <a:fld id="{6E6C8A4B-54EA-45B9-B025-B7E84EDE4FCE}" type="slidenum">
              <a:rPr lang="ar-SA" smtClean="0"/>
              <a:pPr/>
              <a:t>47</a:t>
            </a:fld>
            <a:endParaRPr lang="en-US" smtClean="0"/>
          </a:p>
        </p:txBody>
      </p:sp>
      <p:sp>
        <p:nvSpPr>
          <p:cNvPr id="122883" name="Rectangle 2"/>
          <p:cNvSpPr>
            <a:spLocks noGrp="1"/>
          </p:cNvSpPr>
          <p:nvPr>
            <p:ph type="title" idx="4294967295"/>
          </p:nvPr>
        </p:nvSpPr>
        <p:spPr/>
        <p:txBody>
          <a:bodyPr/>
          <a:lstStyle/>
          <a:p>
            <a:r>
              <a:rPr lang="en-US" smtClean="0"/>
              <a:t>THE BALANCED SCORECARD</a:t>
            </a:r>
          </a:p>
        </p:txBody>
      </p:sp>
      <p:sp>
        <p:nvSpPr>
          <p:cNvPr id="2" name="Rectangle 3"/>
          <p:cNvSpPr>
            <a:spLocks noGrp="1"/>
          </p:cNvSpPr>
          <p:nvPr>
            <p:ph type="body" idx="4294967295"/>
          </p:nvPr>
        </p:nvSpPr>
        <p:spPr>
          <a:xfrm>
            <a:off x="457200" y="1600200"/>
            <a:ext cx="8229600" cy="4724400"/>
          </a:xfrm>
        </p:spPr>
        <p:txBody>
          <a:bodyPr/>
          <a:lstStyle/>
          <a:p>
            <a:pPr>
              <a:lnSpc>
                <a:spcPct val="90000"/>
              </a:lnSpc>
            </a:pPr>
            <a:r>
              <a:rPr lang="en-US" smtClean="0"/>
              <a:t> </a:t>
            </a:r>
            <a:r>
              <a:rPr lang="en-US" smtClean="0">
                <a:solidFill>
                  <a:schemeClr val="tx1"/>
                </a:solidFill>
              </a:rPr>
              <a:t>Analyzing trends in the actual measures allows Dumbledore’s management to test the validity of their hypotheses:</a:t>
            </a:r>
          </a:p>
          <a:p>
            <a:pPr lvl="1">
              <a:lnSpc>
                <a:spcPct val="90000"/>
              </a:lnSpc>
            </a:pPr>
            <a:r>
              <a:rPr lang="en-US" smtClean="0">
                <a:solidFill>
                  <a:schemeClr val="tx1"/>
                </a:solidFill>
              </a:rPr>
              <a:t>If improvements in one perspective don’t generate expected improvements in other areas, top management should reevaluate and revise their hypotheses.</a:t>
            </a:r>
          </a:p>
          <a:p>
            <a:pPr lvl="1">
              <a:lnSpc>
                <a:spcPct val="90000"/>
              </a:lnSpc>
            </a:pPr>
            <a:r>
              <a:rPr lang="en-US" smtClean="0">
                <a:solidFill>
                  <a:schemeClr val="tx1"/>
                </a:solidFill>
              </a:rPr>
              <a:t>The ability to test and refine their strategy is one of the major benefits of the balanced scorecard</a:t>
            </a:r>
          </a:p>
          <a:p>
            <a:pPr>
              <a:lnSpc>
                <a:spcPct val="90000"/>
              </a:lnSpc>
            </a:pPr>
            <a:r>
              <a:rPr lang="en-US" smtClean="0">
                <a:solidFill>
                  <a:schemeClr val="tx1"/>
                </a:solidFill>
              </a:rPr>
              <a:t>In developing a balanced scorecard:</a:t>
            </a:r>
          </a:p>
          <a:p>
            <a:pPr lvl="1">
              <a:lnSpc>
                <a:spcPct val="90000"/>
              </a:lnSpc>
            </a:pPr>
            <a:r>
              <a:rPr lang="en-US" smtClean="0">
                <a:solidFill>
                  <a:schemeClr val="tx1"/>
                </a:solidFill>
              </a:rPr>
              <a:t>Top management should specify the goals to be pursued in each dimension.</a:t>
            </a:r>
          </a:p>
          <a:p>
            <a:pPr lvl="1">
              <a:lnSpc>
                <a:spcPct val="90000"/>
              </a:lnSpc>
            </a:pPr>
            <a:r>
              <a:rPr lang="en-US" smtClean="0">
                <a:solidFill>
                  <a:schemeClr val="tx1"/>
                </a:solidFill>
              </a:rPr>
              <a:t>Accountants and IS professionals:</a:t>
            </a:r>
          </a:p>
          <a:p>
            <a:pPr lvl="2">
              <a:lnSpc>
                <a:spcPct val="90000"/>
              </a:lnSpc>
            </a:pPr>
            <a:r>
              <a:rPr lang="en-US" smtClean="0">
                <a:solidFill>
                  <a:schemeClr val="tx1"/>
                </a:solidFill>
              </a:rPr>
              <a:t>Help them choose appropriate measures for tracking attainment of these goals.</a:t>
            </a:r>
          </a:p>
          <a:p>
            <a:pPr lvl="2">
              <a:lnSpc>
                <a:spcPct val="90000"/>
              </a:lnSpc>
            </a:pPr>
            <a:r>
              <a:rPr lang="en-US" smtClean="0">
                <a:solidFill>
                  <a:schemeClr val="tx1"/>
                </a:solidFill>
              </a:rPr>
              <a:t>Provide input on the feasibility of collecting data to implement the various measures.</a:t>
            </a:r>
          </a:p>
          <a:p>
            <a:pPr lvl="2">
              <a:lnSpc>
                <a:spcPct val="90000"/>
              </a:lnSpc>
            </a:pPr>
            <a:endParaRPr lang="en-US" smtClean="0">
              <a:solidFill>
                <a:schemeClr val="tx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390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3906" name="Slide Number Placeholder 5"/>
          <p:cNvSpPr>
            <a:spLocks noGrp="1"/>
          </p:cNvSpPr>
          <p:nvPr>
            <p:ph type="sldNum" sz="quarter" idx="11"/>
          </p:nvPr>
        </p:nvSpPr>
        <p:spPr bwMode="auto">
          <a:noFill/>
          <a:ln>
            <a:miter lim="800000"/>
            <a:headEnd/>
            <a:tailEnd/>
          </a:ln>
        </p:spPr>
        <p:txBody>
          <a:bodyPr/>
          <a:lstStyle/>
          <a:p>
            <a:r>
              <a:rPr lang="en-US" smtClean="0"/>
              <a:t>16-</a:t>
            </a:r>
            <a:fld id="{36070594-1499-4EEB-B65B-F6B7D2093693}" type="slidenum">
              <a:rPr lang="ar-SA" smtClean="0"/>
              <a:pPr/>
              <a:t>48</a:t>
            </a:fld>
            <a:endParaRPr lang="en-US" smtClean="0"/>
          </a:p>
        </p:txBody>
      </p:sp>
      <p:sp>
        <p:nvSpPr>
          <p:cNvPr id="2" name="Rectangle 2"/>
          <p:cNvSpPr>
            <a:spLocks noGrp="1"/>
          </p:cNvSpPr>
          <p:nvPr>
            <p:ph type="title" idx="4294967295"/>
          </p:nvPr>
        </p:nvSpPr>
        <p:spPr/>
        <p:txBody>
          <a:bodyPr/>
          <a:lstStyle/>
          <a:p>
            <a:r>
              <a:rPr lang="en-US" sz="3200" smtClean="0"/>
              <a:t>USING DATA WAREHOUSES FOR BUSINESS INTELLIGENCE</a:t>
            </a:r>
          </a:p>
        </p:txBody>
      </p:sp>
      <p:sp>
        <p:nvSpPr>
          <p:cNvPr id="125955" name="Rectangle 3"/>
          <p:cNvSpPr>
            <a:spLocks noGrp="1"/>
          </p:cNvSpPr>
          <p:nvPr>
            <p:ph type="body" idx="4294967295"/>
          </p:nvPr>
        </p:nvSpPr>
        <p:spPr>
          <a:xfrm>
            <a:off x="457200" y="1600200"/>
            <a:ext cx="8229600" cy="4724400"/>
          </a:xfrm>
        </p:spPr>
        <p:txBody>
          <a:bodyPr/>
          <a:lstStyle/>
          <a:p>
            <a:pPr>
              <a:lnSpc>
                <a:spcPct val="90000"/>
              </a:lnSpc>
            </a:pPr>
            <a:r>
              <a:rPr lang="en-US" sz="1800" smtClean="0">
                <a:solidFill>
                  <a:schemeClr val="tx1"/>
                </a:solidFill>
              </a:rPr>
              <a:t>Management must constantly monitor and reevaluate the organization’s financial and operating performance in light of strategic goals and must be able to alter plans quickly when the environment changes.</a:t>
            </a:r>
          </a:p>
          <a:p>
            <a:pPr>
              <a:lnSpc>
                <a:spcPct val="90000"/>
              </a:lnSpc>
            </a:pPr>
            <a:r>
              <a:rPr lang="en-US" sz="1800" smtClean="0">
                <a:solidFill>
                  <a:schemeClr val="tx1"/>
                </a:solidFill>
              </a:rPr>
              <a:t>They may adopt ERP systems and integrated AIS systems to facilitate these activities.</a:t>
            </a:r>
          </a:p>
          <a:p>
            <a:pPr>
              <a:lnSpc>
                <a:spcPct val="90000"/>
              </a:lnSpc>
            </a:pPr>
            <a:r>
              <a:rPr lang="en-US" sz="1800" smtClean="0">
                <a:solidFill>
                  <a:schemeClr val="tx1"/>
                </a:solidFill>
              </a:rPr>
              <a:t>However, these systems are designed primarily to support transaction processing needs, and typically contain data only for the current fiscal year and maybe an extra month</a:t>
            </a:r>
            <a:r>
              <a:rPr lang="en-US" sz="1800" smtClean="0"/>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7" dur="500" fill="hold"/>
                                        <p:tgtEl>
                                          <p:spTgt spid="2">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25955">
                                            <p:txEl>
                                              <p:pRg st="0" end="0"/>
                                            </p:txEl>
                                          </p:spTgt>
                                        </p:tgtEl>
                                        <p:attrNameLst>
                                          <p:attrName>style.visibility</p:attrName>
                                        </p:attrNameLst>
                                      </p:cBhvr>
                                      <p:to>
                                        <p:strVal val="visible"/>
                                      </p:to>
                                    </p:set>
                                    <p:animEffect transition="in" filter="wipe(up)">
                                      <p:cBhvr>
                                        <p:cTn id="13" dur="500"/>
                                        <p:tgtEl>
                                          <p:spTgt spid="12595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25955">
                                            <p:txEl>
                                              <p:pRg st="1" end="1"/>
                                            </p:txEl>
                                          </p:spTgt>
                                        </p:tgtEl>
                                        <p:attrNameLst>
                                          <p:attrName>style.visibility</p:attrName>
                                        </p:attrNameLst>
                                      </p:cBhvr>
                                      <p:to>
                                        <p:strVal val="visible"/>
                                      </p:to>
                                    </p:set>
                                    <p:animEffect transition="in" filter="wipe(up)">
                                      <p:cBhvr>
                                        <p:cTn id="18" dur="500"/>
                                        <p:tgtEl>
                                          <p:spTgt spid="12595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25955">
                                            <p:txEl>
                                              <p:pRg st="2" end="2"/>
                                            </p:txEl>
                                          </p:spTgt>
                                        </p:tgtEl>
                                        <p:attrNameLst>
                                          <p:attrName>style.visibility</p:attrName>
                                        </p:attrNameLst>
                                      </p:cBhvr>
                                      <p:to>
                                        <p:strVal val="visible"/>
                                      </p:to>
                                    </p:set>
                                    <p:animEffect transition="in" filter="wipe(up)">
                                      <p:cBhvr>
                                        <p:cTn id="23" dur="500"/>
                                        <p:tgtEl>
                                          <p:spTgt spid="12595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25955" grpId="0" build="p" bldLvl="5"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492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4930" name="Slide Number Placeholder 5"/>
          <p:cNvSpPr>
            <a:spLocks noGrp="1"/>
          </p:cNvSpPr>
          <p:nvPr>
            <p:ph type="sldNum" sz="quarter" idx="11"/>
          </p:nvPr>
        </p:nvSpPr>
        <p:spPr bwMode="auto">
          <a:noFill/>
          <a:ln>
            <a:miter lim="800000"/>
            <a:headEnd/>
            <a:tailEnd/>
          </a:ln>
        </p:spPr>
        <p:txBody>
          <a:bodyPr/>
          <a:lstStyle/>
          <a:p>
            <a:r>
              <a:rPr lang="en-US" smtClean="0"/>
              <a:t>16-</a:t>
            </a:r>
            <a:fld id="{F2621E5B-8F6A-451B-9581-CBC4AEEA2667}" type="slidenum">
              <a:rPr lang="ar-SA" smtClean="0"/>
              <a:pPr/>
              <a:t>49</a:t>
            </a:fld>
            <a:endParaRPr lang="en-US" smtClean="0"/>
          </a:p>
        </p:txBody>
      </p:sp>
      <p:sp>
        <p:nvSpPr>
          <p:cNvPr id="124931" name="Rectangle 2"/>
          <p:cNvSpPr>
            <a:spLocks noGrp="1"/>
          </p:cNvSpPr>
          <p:nvPr>
            <p:ph type="title" idx="4294967295"/>
          </p:nvPr>
        </p:nvSpPr>
        <p:spPr/>
        <p:txBody>
          <a:bodyPr/>
          <a:lstStyle/>
          <a:p>
            <a:r>
              <a:rPr lang="en-US" sz="3200" smtClean="0"/>
              <a:t>USING DATA WAREHOUSES FOR BUSINESS INTELLIGENCE</a:t>
            </a:r>
          </a:p>
        </p:txBody>
      </p:sp>
      <p:sp>
        <p:nvSpPr>
          <p:cNvPr id="2" name="Rectangle 3"/>
          <p:cNvSpPr>
            <a:spLocks noGrp="1"/>
          </p:cNvSpPr>
          <p:nvPr>
            <p:ph type="body" idx="4294967295"/>
          </p:nvPr>
        </p:nvSpPr>
        <p:spPr>
          <a:xfrm>
            <a:off x="457200" y="1600200"/>
            <a:ext cx="8229600" cy="4724400"/>
          </a:xfrm>
        </p:spPr>
        <p:txBody>
          <a:bodyPr/>
          <a:lstStyle/>
          <a:p>
            <a:pPr>
              <a:lnSpc>
                <a:spcPct val="80000"/>
              </a:lnSpc>
            </a:pPr>
            <a:r>
              <a:rPr lang="en-US" sz="1800" smtClean="0">
                <a:solidFill>
                  <a:schemeClr val="tx1"/>
                </a:solidFill>
              </a:rPr>
              <a:t>But strategic decision making requires access to large amounts of historical data.</a:t>
            </a:r>
          </a:p>
          <a:p>
            <a:pPr lvl="1">
              <a:lnSpc>
                <a:spcPct val="80000"/>
              </a:lnSpc>
            </a:pPr>
            <a:r>
              <a:rPr lang="en-US" sz="1600" smtClean="0">
                <a:solidFill>
                  <a:schemeClr val="tx1"/>
                </a:solidFill>
              </a:rPr>
              <a:t>To fill this need, organizations are building separate databases called </a:t>
            </a:r>
            <a:r>
              <a:rPr lang="en-US" sz="1600" b="1" i="1" smtClean="0">
                <a:solidFill>
                  <a:schemeClr val="tx1"/>
                </a:solidFill>
              </a:rPr>
              <a:t>data warehouses</a:t>
            </a:r>
            <a:r>
              <a:rPr lang="en-US" sz="1600" smtClean="0">
                <a:solidFill>
                  <a:schemeClr val="tx1"/>
                </a:solidFill>
              </a:rPr>
              <a:t>.</a:t>
            </a:r>
          </a:p>
          <a:p>
            <a:pPr lvl="1">
              <a:lnSpc>
                <a:spcPct val="80000"/>
              </a:lnSpc>
            </a:pPr>
            <a:r>
              <a:rPr lang="en-US" sz="1600" smtClean="0">
                <a:solidFill>
                  <a:schemeClr val="tx1"/>
                </a:solidFill>
              </a:rPr>
              <a:t>These are typically huge databases that contain both detailed and summarized data for a number of years.</a:t>
            </a:r>
          </a:p>
          <a:p>
            <a:pPr lvl="1">
              <a:lnSpc>
                <a:spcPct val="80000"/>
              </a:lnSpc>
            </a:pPr>
            <a:r>
              <a:rPr lang="en-US" sz="1600" smtClean="0">
                <a:solidFill>
                  <a:schemeClr val="tx1"/>
                </a:solidFill>
              </a:rPr>
              <a:t>They are separate from the AIS.</a:t>
            </a:r>
          </a:p>
          <a:p>
            <a:pPr lvl="1">
              <a:lnSpc>
                <a:spcPct val="80000"/>
              </a:lnSpc>
            </a:pPr>
            <a:r>
              <a:rPr lang="en-US" sz="1600" smtClean="0">
                <a:solidFill>
                  <a:schemeClr val="tx1"/>
                </a:solidFill>
              </a:rPr>
              <a:t>Organizations may also build separate, smaller warehouses, called </a:t>
            </a:r>
            <a:r>
              <a:rPr lang="en-US" sz="1600" b="1" i="1" smtClean="0">
                <a:solidFill>
                  <a:schemeClr val="tx1"/>
                </a:solidFill>
              </a:rPr>
              <a:t>data marts</a:t>
            </a:r>
            <a:r>
              <a:rPr lang="en-US" sz="1600" smtClean="0">
                <a:solidFill>
                  <a:schemeClr val="tx1"/>
                </a:solidFill>
              </a:rPr>
              <a:t>, for individual functions such as finance or human resources.</a:t>
            </a:r>
          </a:p>
          <a:p>
            <a:pPr lvl="1">
              <a:lnSpc>
                <a:spcPct val="80000"/>
              </a:lnSpc>
            </a:pPr>
            <a:r>
              <a:rPr lang="en-US" sz="1600" smtClean="0">
                <a:solidFill>
                  <a:schemeClr val="tx1"/>
                </a:solidFill>
              </a:rPr>
              <a:t> </a:t>
            </a:r>
            <a:r>
              <a:rPr lang="en-US" sz="1500" smtClean="0">
                <a:solidFill>
                  <a:schemeClr val="tx1"/>
                </a:solidFill>
              </a:rPr>
              <a:t>Data warehouses and data marts are updated periodically to reflect the results of transactions that have occurred since the last update.</a:t>
            </a:r>
          </a:p>
          <a:p>
            <a:pPr lvl="1">
              <a:lnSpc>
                <a:spcPct val="80000"/>
              </a:lnSpc>
            </a:pPr>
            <a:r>
              <a:rPr lang="en-US" sz="1500" smtClean="0">
                <a:solidFill>
                  <a:schemeClr val="tx1"/>
                </a:solidFill>
              </a:rPr>
              <a:t>They are structured differently than transaction processing databases:</a:t>
            </a:r>
          </a:p>
          <a:p>
            <a:pPr marL="1143000" lvl="2" indent="-228600">
              <a:lnSpc>
                <a:spcPct val="80000"/>
              </a:lnSpc>
            </a:pPr>
            <a:r>
              <a:rPr lang="en-US" sz="1600" smtClean="0">
                <a:solidFill>
                  <a:schemeClr val="tx1"/>
                </a:solidFill>
              </a:rPr>
              <a:t>Transaction processing databases are designed to minimize redundancy and maximize efficiency of updates.</a:t>
            </a:r>
          </a:p>
          <a:p>
            <a:pPr marL="1143000" lvl="2" indent="-228600">
              <a:lnSpc>
                <a:spcPct val="80000"/>
              </a:lnSpc>
            </a:pPr>
            <a:r>
              <a:rPr lang="en-US" sz="1600" smtClean="0">
                <a:solidFill>
                  <a:schemeClr val="tx1"/>
                </a:solidFill>
              </a:rPr>
              <a:t>Data warehouses are purposely designed to be redundant in order to maximize query efficiency.</a:t>
            </a:r>
          </a:p>
          <a:p>
            <a:pPr marL="1600200" lvl="3" indent="-228600">
              <a:lnSpc>
                <a:spcPct val="80000"/>
              </a:lnSpc>
            </a:pPr>
            <a:r>
              <a:rPr lang="en-US" sz="1600" smtClean="0">
                <a:solidFill>
                  <a:schemeClr val="tx1"/>
                </a:solidFill>
              </a:rPr>
              <a:t>They are usually dimensional in nature.</a:t>
            </a:r>
          </a:p>
          <a:p>
            <a:pPr marL="1600200" lvl="3" indent="-228600">
              <a:lnSpc>
                <a:spcPct val="80000"/>
              </a:lnSpc>
            </a:pPr>
            <a:r>
              <a:rPr lang="en-US" sz="1600" smtClean="0">
                <a:solidFill>
                  <a:schemeClr val="tx1"/>
                </a:solidFill>
              </a:rPr>
              <a:t>Most use a star schema.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grpId="0" nodeType="clickEffect">
                                  <p:stCondLst>
                                    <p:cond delay="0"/>
                                  </p:stCondLst>
                                  <p:childTnLst>
                                    <p:set>
                                      <p:cBhvr>
                                        <p:cTn id="41" dur="1" fill="hold">
                                          <p:stCondLst>
                                            <p:cond delay="0"/>
                                          </p:stCondLst>
                                        </p:cTn>
                                        <p:tgtEl>
                                          <p:spTgt spid="2">
                                            <p:txEl>
                                              <p:pRg st="7" end="7"/>
                                            </p:txEl>
                                          </p:spTgt>
                                        </p:tgtEl>
                                        <p:attrNameLst>
                                          <p:attrName>style.visibility</p:attrName>
                                        </p:attrNameLst>
                                      </p:cBhvr>
                                      <p:to>
                                        <p:strVal val="visible"/>
                                      </p:to>
                                    </p:set>
                                    <p:animEffect transition="in" filter="wipe(up)">
                                      <p:cBhvr>
                                        <p:cTn id="42" dur="500"/>
                                        <p:tgtEl>
                                          <p:spTgt spid="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1" fill="hold" grpId="0" nodeType="clickEffect">
                                  <p:stCondLst>
                                    <p:cond delay="0"/>
                                  </p:stCondLst>
                                  <p:childTnLst>
                                    <p:set>
                                      <p:cBhvr>
                                        <p:cTn id="46" dur="1" fill="hold">
                                          <p:stCondLst>
                                            <p:cond delay="0"/>
                                          </p:stCondLst>
                                        </p:cTn>
                                        <p:tgtEl>
                                          <p:spTgt spid="2">
                                            <p:txEl>
                                              <p:pRg st="8" end="8"/>
                                            </p:txEl>
                                          </p:spTgt>
                                        </p:tgtEl>
                                        <p:attrNameLst>
                                          <p:attrName>style.visibility</p:attrName>
                                        </p:attrNameLst>
                                      </p:cBhvr>
                                      <p:to>
                                        <p:strVal val="visible"/>
                                      </p:to>
                                    </p:set>
                                    <p:animEffect transition="in" filter="wipe(up)">
                                      <p:cBhvr>
                                        <p:cTn id="47" dur="500"/>
                                        <p:tgtEl>
                                          <p:spTgt spid="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
                                            <p:txEl>
                                              <p:pRg st="9" end="9"/>
                                            </p:txEl>
                                          </p:spTgt>
                                        </p:tgtEl>
                                        <p:attrNameLst>
                                          <p:attrName>style.visibility</p:attrName>
                                        </p:attrNameLst>
                                      </p:cBhvr>
                                      <p:to>
                                        <p:strVal val="visible"/>
                                      </p:to>
                                    </p:set>
                                    <p:animEffect transition="in" filter="wipe(up)">
                                      <p:cBhvr>
                                        <p:cTn id="52" dur="500"/>
                                        <p:tgtEl>
                                          <p:spTgt spid="2">
                                            <p:txEl>
                                              <p:pRg st="9" end="9"/>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1" fill="hold" grpId="0" nodeType="clickEffect">
                                  <p:stCondLst>
                                    <p:cond delay="0"/>
                                  </p:stCondLst>
                                  <p:childTnLst>
                                    <p:set>
                                      <p:cBhvr>
                                        <p:cTn id="56" dur="1" fill="hold">
                                          <p:stCondLst>
                                            <p:cond delay="0"/>
                                          </p:stCondLst>
                                        </p:cTn>
                                        <p:tgtEl>
                                          <p:spTgt spid="2">
                                            <p:txEl>
                                              <p:pRg st="10" end="10"/>
                                            </p:txEl>
                                          </p:spTgt>
                                        </p:tgtEl>
                                        <p:attrNameLst>
                                          <p:attrName>style.visibility</p:attrName>
                                        </p:attrNameLst>
                                      </p:cBhvr>
                                      <p:to>
                                        <p:strVal val="visible"/>
                                      </p:to>
                                    </p:set>
                                    <p:animEffect transition="in" filter="wipe(up)">
                                      <p:cBhvr>
                                        <p:cTn id="57" dur="500"/>
                                        <p:tgtEl>
                                          <p:spTgt spid="2">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0482" name="Slide Number Placeholder 5"/>
          <p:cNvSpPr>
            <a:spLocks noGrp="1"/>
          </p:cNvSpPr>
          <p:nvPr>
            <p:ph type="sldNum" sz="quarter" idx="11"/>
          </p:nvPr>
        </p:nvSpPr>
        <p:spPr bwMode="auto">
          <a:noFill/>
          <a:ln>
            <a:miter lim="800000"/>
            <a:headEnd/>
            <a:tailEnd/>
          </a:ln>
        </p:spPr>
        <p:txBody>
          <a:bodyPr/>
          <a:lstStyle/>
          <a:p>
            <a:r>
              <a:rPr lang="en-US" smtClean="0"/>
              <a:t>16-</a:t>
            </a:r>
            <a:fld id="{AE336AAB-7549-4401-8D49-364D712316A2}" type="slidenum">
              <a:rPr lang="ar-SA" smtClean="0"/>
              <a:pPr/>
              <a:t>5</a:t>
            </a:fld>
            <a:endParaRPr lang="en-US" smtClean="0"/>
          </a:p>
        </p:txBody>
      </p:sp>
      <p:sp>
        <p:nvSpPr>
          <p:cNvPr id="59394" name="Rectangle 2"/>
          <p:cNvSpPr>
            <a:spLocks noGrp="1"/>
          </p:cNvSpPr>
          <p:nvPr>
            <p:ph type="title" idx="4294967295"/>
          </p:nvPr>
        </p:nvSpPr>
        <p:spPr/>
        <p:txBody>
          <a:bodyPr/>
          <a:lstStyle/>
          <a:p>
            <a:r>
              <a:rPr lang="en-US" sz="3200" smtClean="0"/>
              <a:t>GENERAL LEDGER AND REPORTING SYSTEM</a:t>
            </a:r>
          </a:p>
        </p:txBody>
      </p:sp>
      <p:sp>
        <p:nvSpPr>
          <p:cNvPr id="59395" name="Rectangle 3"/>
          <p:cNvSpPr>
            <a:spLocks noGrp="1"/>
          </p:cNvSpPr>
          <p:nvPr>
            <p:ph type="body" idx="4294967295"/>
          </p:nvPr>
        </p:nvSpPr>
        <p:spPr>
          <a:xfrm>
            <a:off x="457200" y="1600200"/>
            <a:ext cx="8229600" cy="4724400"/>
          </a:xfrm>
        </p:spPr>
        <p:txBody>
          <a:bodyPr/>
          <a:lstStyle/>
          <a:p>
            <a:r>
              <a:rPr lang="en-US" smtClean="0">
                <a:solidFill>
                  <a:schemeClr val="tx1"/>
                </a:solidFill>
              </a:rPr>
              <a:t>The basic activities in the </a:t>
            </a:r>
            <a:r>
              <a:rPr lang="en-US" b="1" smtClean="0">
                <a:solidFill>
                  <a:schemeClr val="tx1"/>
                </a:solidFill>
              </a:rPr>
              <a:t>GLARS</a:t>
            </a:r>
            <a:r>
              <a:rPr lang="en-US" smtClean="0">
                <a:solidFill>
                  <a:schemeClr val="tx1"/>
                </a:solidFill>
              </a:rPr>
              <a:t> are:</a:t>
            </a:r>
          </a:p>
          <a:p>
            <a:pPr lvl="1"/>
            <a:r>
              <a:rPr lang="en-US" smtClean="0">
                <a:solidFill>
                  <a:schemeClr val="tx1"/>
                </a:solidFill>
              </a:rPr>
              <a:t>Update the general ledger</a:t>
            </a:r>
          </a:p>
          <a:p>
            <a:pPr lvl="1"/>
            <a:r>
              <a:rPr lang="en-US" smtClean="0">
                <a:solidFill>
                  <a:schemeClr val="tx1"/>
                </a:solidFill>
              </a:rPr>
              <a:t>Post adjusting entries</a:t>
            </a:r>
          </a:p>
          <a:p>
            <a:pPr lvl="1"/>
            <a:r>
              <a:rPr lang="en-US" smtClean="0">
                <a:solidFill>
                  <a:schemeClr val="tx1"/>
                </a:solidFill>
              </a:rPr>
              <a:t>Prepare financial statements</a:t>
            </a:r>
          </a:p>
          <a:p>
            <a:pPr lvl="1"/>
            <a:r>
              <a:rPr lang="en-US" smtClean="0">
                <a:solidFill>
                  <a:schemeClr val="tx1"/>
                </a:solidFill>
              </a:rPr>
              <a:t>Produce managerial reports</a:t>
            </a:r>
          </a:p>
          <a:p>
            <a:r>
              <a:rPr lang="en-US" smtClean="0">
                <a:solidFill>
                  <a:schemeClr val="tx1"/>
                </a:solidFill>
              </a:rPr>
              <a:t>The first three represent the basic steps in the accounting cycle.</a:t>
            </a:r>
          </a:p>
          <a:p>
            <a:r>
              <a:rPr lang="en-US" smtClean="0">
                <a:solidFill>
                  <a:schemeClr val="tx1"/>
                </a:solidFill>
              </a:rPr>
              <a:t> The information must be organized to meet the needs of internal and external users.</a:t>
            </a:r>
          </a:p>
          <a:p>
            <a:r>
              <a:rPr lang="en-US" smtClean="0">
                <a:solidFill>
                  <a:schemeClr val="tx1"/>
                </a:solidFill>
              </a:rPr>
              <a:t>The system must be designed to produce regular periodic reports and to support real-time inquiries.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59394">
                                            <p:txEl>
                                              <p:charRg st="4294967295" end="4294967295"/>
                                            </p:txEl>
                                          </p:spTgt>
                                        </p:tgtEl>
                                        <p:attrNameLst>
                                          <p:attrName>style.visibility</p:attrName>
                                        </p:attrNameLst>
                                      </p:cBhvr>
                                      <p:to>
                                        <p:strVal val="visible"/>
                                      </p:to>
                                    </p:set>
                                    <p:anim calcmode="lin" valueType="num">
                                      <p:cBhvr>
                                        <p:cTn id="7" dur="500" fill="hold"/>
                                        <p:tgtEl>
                                          <p:spTgt spid="59394">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59394">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9395">
                                            <p:txEl>
                                              <p:pRg st="0" end="0"/>
                                            </p:txEl>
                                          </p:spTgt>
                                        </p:tgtEl>
                                        <p:attrNameLst>
                                          <p:attrName>style.visibility</p:attrName>
                                        </p:attrNameLst>
                                      </p:cBhvr>
                                      <p:to>
                                        <p:strVal val="visible"/>
                                      </p:to>
                                    </p:set>
                                    <p:animEffect transition="in" filter="wipe(up)">
                                      <p:cBhvr>
                                        <p:cTn id="13" dur="500"/>
                                        <p:tgtEl>
                                          <p:spTgt spid="5939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59395">
                                            <p:txEl>
                                              <p:pRg st="1" end="1"/>
                                            </p:txEl>
                                          </p:spTgt>
                                        </p:tgtEl>
                                        <p:attrNameLst>
                                          <p:attrName>style.visibility</p:attrName>
                                        </p:attrNameLst>
                                      </p:cBhvr>
                                      <p:to>
                                        <p:strVal val="visible"/>
                                      </p:to>
                                    </p:set>
                                    <p:animEffect transition="in" filter="wipe(up)">
                                      <p:cBhvr>
                                        <p:cTn id="18" dur="500"/>
                                        <p:tgtEl>
                                          <p:spTgt spid="5939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59395">
                                            <p:txEl>
                                              <p:pRg st="2" end="2"/>
                                            </p:txEl>
                                          </p:spTgt>
                                        </p:tgtEl>
                                        <p:attrNameLst>
                                          <p:attrName>style.visibility</p:attrName>
                                        </p:attrNameLst>
                                      </p:cBhvr>
                                      <p:to>
                                        <p:strVal val="visible"/>
                                      </p:to>
                                    </p:set>
                                    <p:animEffect transition="in" filter="wipe(up)">
                                      <p:cBhvr>
                                        <p:cTn id="23" dur="500"/>
                                        <p:tgtEl>
                                          <p:spTgt spid="59395">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59395">
                                            <p:txEl>
                                              <p:pRg st="3" end="3"/>
                                            </p:txEl>
                                          </p:spTgt>
                                        </p:tgtEl>
                                        <p:attrNameLst>
                                          <p:attrName>style.visibility</p:attrName>
                                        </p:attrNameLst>
                                      </p:cBhvr>
                                      <p:to>
                                        <p:strVal val="visible"/>
                                      </p:to>
                                    </p:set>
                                    <p:animEffect transition="in" filter="wipe(up)">
                                      <p:cBhvr>
                                        <p:cTn id="28" dur="500"/>
                                        <p:tgtEl>
                                          <p:spTgt spid="59395">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59395">
                                            <p:txEl>
                                              <p:pRg st="4" end="4"/>
                                            </p:txEl>
                                          </p:spTgt>
                                        </p:tgtEl>
                                        <p:attrNameLst>
                                          <p:attrName>style.visibility</p:attrName>
                                        </p:attrNameLst>
                                      </p:cBhvr>
                                      <p:to>
                                        <p:strVal val="visible"/>
                                      </p:to>
                                    </p:set>
                                    <p:animEffect transition="in" filter="wipe(up)">
                                      <p:cBhvr>
                                        <p:cTn id="33" dur="500"/>
                                        <p:tgtEl>
                                          <p:spTgt spid="59395">
                                            <p:txEl>
                                              <p:pRg st="4" end="4"/>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1" fill="hold" grpId="0" nodeType="clickEffect">
                                  <p:stCondLst>
                                    <p:cond delay="0"/>
                                  </p:stCondLst>
                                  <p:childTnLst>
                                    <p:set>
                                      <p:cBhvr>
                                        <p:cTn id="37" dur="1" fill="hold">
                                          <p:stCondLst>
                                            <p:cond delay="0"/>
                                          </p:stCondLst>
                                        </p:cTn>
                                        <p:tgtEl>
                                          <p:spTgt spid="59395">
                                            <p:txEl>
                                              <p:pRg st="5" end="5"/>
                                            </p:txEl>
                                          </p:spTgt>
                                        </p:tgtEl>
                                        <p:attrNameLst>
                                          <p:attrName>style.visibility</p:attrName>
                                        </p:attrNameLst>
                                      </p:cBhvr>
                                      <p:to>
                                        <p:strVal val="visible"/>
                                      </p:to>
                                    </p:set>
                                    <p:animEffect transition="in" filter="wipe(up)">
                                      <p:cBhvr>
                                        <p:cTn id="38" dur="500"/>
                                        <p:tgtEl>
                                          <p:spTgt spid="59395">
                                            <p:txEl>
                                              <p:pRg st="5" end="5"/>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22" presetClass="entr" presetSubtype="1" fill="hold" grpId="0" nodeType="clickEffect">
                                  <p:stCondLst>
                                    <p:cond delay="0"/>
                                  </p:stCondLst>
                                  <p:childTnLst>
                                    <p:set>
                                      <p:cBhvr>
                                        <p:cTn id="42" dur="1" fill="hold">
                                          <p:stCondLst>
                                            <p:cond delay="0"/>
                                          </p:stCondLst>
                                        </p:cTn>
                                        <p:tgtEl>
                                          <p:spTgt spid="59395">
                                            <p:txEl>
                                              <p:pRg st="6" end="6"/>
                                            </p:txEl>
                                          </p:spTgt>
                                        </p:tgtEl>
                                        <p:attrNameLst>
                                          <p:attrName>style.visibility</p:attrName>
                                        </p:attrNameLst>
                                      </p:cBhvr>
                                      <p:to>
                                        <p:strVal val="visible"/>
                                      </p:to>
                                    </p:set>
                                    <p:animEffect transition="in" filter="wipe(up)">
                                      <p:cBhvr>
                                        <p:cTn id="43" dur="500"/>
                                        <p:tgtEl>
                                          <p:spTgt spid="59395">
                                            <p:txEl>
                                              <p:pRg st="6" end="6"/>
                                            </p:txEl>
                                          </p:spTgt>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1" fill="hold" grpId="0" nodeType="clickEffect">
                                  <p:stCondLst>
                                    <p:cond delay="0"/>
                                  </p:stCondLst>
                                  <p:childTnLst>
                                    <p:set>
                                      <p:cBhvr>
                                        <p:cTn id="47" dur="1" fill="hold">
                                          <p:stCondLst>
                                            <p:cond delay="0"/>
                                          </p:stCondLst>
                                        </p:cTn>
                                        <p:tgtEl>
                                          <p:spTgt spid="59395">
                                            <p:txEl>
                                              <p:pRg st="7" end="7"/>
                                            </p:txEl>
                                          </p:spTgt>
                                        </p:tgtEl>
                                        <p:attrNameLst>
                                          <p:attrName>style.visibility</p:attrName>
                                        </p:attrNameLst>
                                      </p:cBhvr>
                                      <p:to>
                                        <p:strVal val="visible"/>
                                      </p:to>
                                    </p:set>
                                    <p:animEffect transition="in" filter="wipe(up)">
                                      <p:cBhvr>
                                        <p:cTn id="48" dur="500"/>
                                        <p:tgtEl>
                                          <p:spTgt spid="59395">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394" grpId="0" autoUpdateAnimBg="0"/>
      <p:bldP spid="59395" grpId="0" build="p" bldLvl="5" autoUpdateAnimBg="0"/>
    </p:bld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595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5954" name="Slide Number Placeholder 5"/>
          <p:cNvSpPr>
            <a:spLocks noGrp="1"/>
          </p:cNvSpPr>
          <p:nvPr>
            <p:ph type="sldNum" sz="quarter" idx="11"/>
          </p:nvPr>
        </p:nvSpPr>
        <p:spPr bwMode="auto">
          <a:noFill/>
          <a:ln>
            <a:miter lim="800000"/>
            <a:headEnd/>
            <a:tailEnd/>
          </a:ln>
        </p:spPr>
        <p:txBody>
          <a:bodyPr/>
          <a:lstStyle/>
          <a:p>
            <a:r>
              <a:rPr lang="en-US" smtClean="0"/>
              <a:t>16-</a:t>
            </a:r>
            <a:fld id="{ED250156-271C-4023-A4E1-DA0BEB8EC972}" type="slidenum">
              <a:rPr lang="ar-SA" smtClean="0"/>
              <a:pPr/>
              <a:t>50</a:t>
            </a:fld>
            <a:endParaRPr lang="en-US" smtClean="0"/>
          </a:p>
        </p:txBody>
      </p:sp>
      <p:sp>
        <p:nvSpPr>
          <p:cNvPr id="125955" name="Text Box 2"/>
          <p:cNvSpPr txBox="1">
            <a:spLocks noChangeArrowheads="1"/>
          </p:cNvSpPr>
          <p:nvPr/>
        </p:nvSpPr>
        <p:spPr bwMode="auto">
          <a:xfrm>
            <a:off x="3657600" y="2667000"/>
            <a:ext cx="1878013"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Fact Table</a:t>
            </a:r>
          </a:p>
          <a:p>
            <a:pPr algn="l" rtl="0"/>
            <a:endParaRPr lang="en-US" sz="1600" b="1"/>
          </a:p>
          <a:p>
            <a:pPr algn="l" rtl="0"/>
            <a:r>
              <a:rPr lang="en-US" sz="1600" b="1">
                <a:solidFill>
                  <a:srgbClr val="FF0000"/>
                </a:solidFill>
              </a:rPr>
              <a:t>Location ID</a:t>
            </a:r>
          </a:p>
          <a:p>
            <a:pPr algn="l" rtl="0"/>
            <a:r>
              <a:rPr lang="en-US" sz="1600" b="1">
                <a:solidFill>
                  <a:srgbClr val="FF0000"/>
                </a:solidFill>
              </a:rPr>
              <a:t>Item Number</a:t>
            </a:r>
          </a:p>
          <a:p>
            <a:pPr algn="l" rtl="0"/>
            <a:r>
              <a:rPr lang="en-US" sz="1600" b="1">
                <a:solidFill>
                  <a:srgbClr val="FF0000"/>
                </a:solidFill>
              </a:rPr>
              <a:t>Buyer Number</a:t>
            </a:r>
          </a:p>
          <a:p>
            <a:pPr algn="l" rtl="0"/>
            <a:r>
              <a:rPr lang="en-US" sz="1600" b="1">
                <a:solidFill>
                  <a:srgbClr val="FF0000"/>
                </a:solidFill>
              </a:rPr>
              <a:t>Supplier Number</a:t>
            </a:r>
          </a:p>
          <a:p>
            <a:pPr algn="l" rtl="0"/>
            <a:r>
              <a:rPr lang="en-US" sz="1600" b="1">
                <a:solidFill>
                  <a:srgbClr val="FF0000"/>
                </a:solidFill>
              </a:rPr>
              <a:t>Time Period</a:t>
            </a:r>
          </a:p>
          <a:p>
            <a:pPr algn="l" rtl="0"/>
            <a:r>
              <a:rPr lang="en-US" sz="1600"/>
              <a:t>Dollar Purchases</a:t>
            </a:r>
          </a:p>
          <a:p>
            <a:pPr algn="l" rtl="0"/>
            <a:r>
              <a:rPr lang="en-US" sz="1600"/>
              <a:t>Unit Purchases</a:t>
            </a:r>
          </a:p>
        </p:txBody>
      </p:sp>
      <p:sp>
        <p:nvSpPr>
          <p:cNvPr id="125956" name="Text Box 3"/>
          <p:cNvSpPr txBox="1">
            <a:spLocks noChangeArrowheads="1"/>
          </p:cNvSpPr>
          <p:nvPr/>
        </p:nvSpPr>
        <p:spPr bwMode="auto">
          <a:xfrm>
            <a:off x="4572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Location ID</a:t>
            </a:r>
          </a:p>
          <a:p>
            <a:pPr algn="l" rtl="0"/>
            <a:r>
              <a:rPr lang="en-US" sz="1600"/>
              <a:t>Location Name</a:t>
            </a:r>
          </a:p>
          <a:p>
            <a:pPr algn="l" rtl="0"/>
            <a:r>
              <a:rPr lang="en-US" sz="1600"/>
              <a:t>Budget</a:t>
            </a:r>
          </a:p>
          <a:p>
            <a:pPr algn="l" rtl="0"/>
            <a:r>
              <a:rPr lang="en-US" sz="1600"/>
              <a:t>Storage Capacity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5957" name="Text Box 4"/>
          <p:cNvSpPr txBox="1">
            <a:spLocks noChangeArrowheads="1"/>
          </p:cNvSpPr>
          <p:nvPr/>
        </p:nvSpPr>
        <p:spPr bwMode="auto">
          <a:xfrm>
            <a:off x="3657600" y="228600"/>
            <a:ext cx="1866900" cy="186055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Item Number</a:t>
            </a:r>
          </a:p>
          <a:p>
            <a:pPr algn="l" rtl="0"/>
            <a:r>
              <a:rPr lang="en-US" sz="1600"/>
              <a:t>Item Name</a:t>
            </a:r>
          </a:p>
          <a:p>
            <a:pPr algn="l" rtl="0"/>
            <a:r>
              <a:rPr lang="en-US" sz="1600"/>
              <a:t>Description</a:t>
            </a:r>
          </a:p>
          <a:p>
            <a:pPr algn="l" rtl="0"/>
            <a:r>
              <a:rPr lang="en-US" sz="1600"/>
              <a:t>Category</a:t>
            </a:r>
          </a:p>
          <a:p>
            <a:pPr algn="l" rtl="0"/>
            <a:r>
              <a:rPr lang="en-US" sz="1600"/>
              <a:t>Subcategory</a:t>
            </a:r>
          </a:p>
        </p:txBody>
      </p:sp>
      <p:sp>
        <p:nvSpPr>
          <p:cNvPr id="125958" name="Text Box 5"/>
          <p:cNvSpPr txBox="1">
            <a:spLocks noChangeArrowheads="1"/>
          </p:cNvSpPr>
          <p:nvPr/>
        </p:nvSpPr>
        <p:spPr bwMode="auto">
          <a:xfrm>
            <a:off x="67818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Buyer Number</a:t>
            </a:r>
          </a:p>
          <a:p>
            <a:pPr algn="l" rtl="0"/>
            <a:r>
              <a:rPr lang="en-US" sz="1600"/>
              <a:t>Buyer Name</a:t>
            </a:r>
          </a:p>
          <a:p>
            <a:pPr algn="l" rtl="0"/>
            <a:r>
              <a:rPr lang="en-US" sz="1600"/>
              <a:t>Department</a:t>
            </a:r>
          </a:p>
          <a:p>
            <a:pPr algn="l" rtl="0"/>
            <a:r>
              <a:rPr lang="en-US" sz="1600"/>
              <a:t>Division</a:t>
            </a:r>
          </a:p>
          <a:p>
            <a:pPr algn="l" rtl="0"/>
            <a:r>
              <a:rPr lang="en-US" sz="1600"/>
              <a:t>City</a:t>
            </a:r>
          </a:p>
          <a:p>
            <a:pPr algn="l" rtl="0"/>
            <a:r>
              <a:rPr lang="en-US" sz="1600"/>
              <a:t>State</a:t>
            </a:r>
          </a:p>
          <a:p>
            <a:pPr algn="l" rtl="0"/>
            <a:r>
              <a:rPr lang="en-US" sz="1600"/>
              <a:t>Region</a:t>
            </a:r>
          </a:p>
          <a:p>
            <a:pPr algn="l" rtl="0"/>
            <a:r>
              <a:rPr lang="en-US" sz="1600"/>
              <a:t>Country</a:t>
            </a:r>
          </a:p>
        </p:txBody>
      </p:sp>
      <p:sp>
        <p:nvSpPr>
          <p:cNvPr id="125959" name="Text Box 6"/>
          <p:cNvSpPr txBox="1">
            <a:spLocks noChangeArrowheads="1"/>
          </p:cNvSpPr>
          <p:nvPr/>
        </p:nvSpPr>
        <p:spPr bwMode="auto">
          <a:xfrm>
            <a:off x="457200" y="3886200"/>
            <a:ext cx="1866900"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Time Period</a:t>
            </a:r>
          </a:p>
          <a:p>
            <a:pPr algn="l" rtl="0"/>
            <a:r>
              <a:rPr lang="en-US" sz="1600"/>
              <a:t>Date</a:t>
            </a:r>
          </a:p>
          <a:p>
            <a:pPr algn="l" rtl="0"/>
            <a:r>
              <a:rPr lang="en-US" sz="1600"/>
              <a:t>Month</a:t>
            </a:r>
          </a:p>
          <a:p>
            <a:pPr algn="l" rtl="0"/>
            <a:r>
              <a:rPr lang="en-US" sz="1600"/>
              <a:t>Year</a:t>
            </a:r>
          </a:p>
          <a:p>
            <a:pPr algn="l" rtl="0"/>
            <a:r>
              <a:rPr lang="en-US" sz="1600"/>
              <a:t>Quarter</a:t>
            </a:r>
          </a:p>
          <a:p>
            <a:pPr algn="l" rtl="0"/>
            <a:r>
              <a:rPr lang="en-US" sz="1600"/>
              <a:t>Fiscal Year</a:t>
            </a:r>
          </a:p>
          <a:p>
            <a:pPr algn="l" rtl="0"/>
            <a:r>
              <a:rPr lang="en-US" sz="1600"/>
              <a:t>Day</a:t>
            </a:r>
          </a:p>
        </p:txBody>
      </p:sp>
      <p:sp>
        <p:nvSpPr>
          <p:cNvPr id="125960" name="Text Box 7"/>
          <p:cNvSpPr txBox="1">
            <a:spLocks noChangeArrowheads="1"/>
          </p:cNvSpPr>
          <p:nvPr/>
        </p:nvSpPr>
        <p:spPr bwMode="auto">
          <a:xfrm>
            <a:off x="6808788" y="3886200"/>
            <a:ext cx="1878012"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Supplier Number</a:t>
            </a:r>
          </a:p>
          <a:p>
            <a:pPr algn="l" rtl="0"/>
            <a:r>
              <a:rPr lang="en-US" sz="1600"/>
              <a:t>Supplier Name</a:t>
            </a:r>
          </a:p>
          <a:p>
            <a:pPr algn="l" rtl="0"/>
            <a:r>
              <a:rPr lang="en-US" sz="1600"/>
              <a:t>Industry Category</a:t>
            </a:r>
          </a:p>
          <a:p>
            <a:pPr algn="l" rtl="0"/>
            <a:r>
              <a:rPr lang="en-US" sz="1600"/>
              <a:t>Subcategory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5961" name="Line 8"/>
          <p:cNvSpPr>
            <a:spLocks noChangeShapeType="1"/>
          </p:cNvSpPr>
          <p:nvPr/>
        </p:nvSpPr>
        <p:spPr bwMode="auto">
          <a:xfrm flipV="1">
            <a:off x="4495800" y="2057400"/>
            <a:ext cx="0" cy="609600"/>
          </a:xfrm>
          <a:prstGeom prst="line">
            <a:avLst/>
          </a:prstGeom>
          <a:noFill/>
          <a:ln w="57150">
            <a:solidFill>
              <a:srgbClr val="FF66FF"/>
            </a:solidFill>
            <a:round/>
            <a:headEnd/>
            <a:tailEnd/>
          </a:ln>
        </p:spPr>
        <p:txBody>
          <a:bodyPr/>
          <a:lstStyle/>
          <a:p>
            <a:endParaRPr lang="ar-JO"/>
          </a:p>
        </p:txBody>
      </p:sp>
      <p:sp>
        <p:nvSpPr>
          <p:cNvPr id="125962" name="Line 9"/>
          <p:cNvSpPr>
            <a:spLocks noChangeShapeType="1"/>
          </p:cNvSpPr>
          <p:nvPr/>
        </p:nvSpPr>
        <p:spPr bwMode="auto">
          <a:xfrm>
            <a:off x="2286000" y="2667000"/>
            <a:ext cx="1371600" cy="457200"/>
          </a:xfrm>
          <a:prstGeom prst="line">
            <a:avLst/>
          </a:prstGeom>
          <a:noFill/>
          <a:ln w="38100">
            <a:solidFill>
              <a:srgbClr val="FF66FF"/>
            </a:solidFill>
            <a:round/>
            <a:headEnd/>
            <a:tailEnd/>
          </a:ln>
        </p:spPr>
        <p:txBody>
          <a:bodyPr/>
          <a:lstStyle/>
          <a:p>
            <a:endParaRPr lang="ar-JO"/>
          </a:p>
        </p:txBody>
      </p:sp>
      <p:sp>
        <p:nvSpPr>
          <p:cNvPr id="125963" name="Line 10"/>
          <p:cNvSpPr>
            <a:spLocks noChangeShapeType="1"/>
          </p:cNvSpPr>
          <p:nvPr/>
        </p:nvSpPr>
        <p:spPr bwMode="auto">
          <a:xfrm flipV="1">
            <a:off x="2286000" y="3962400"/>
            <a:ext cx="1371600" cy="838200"/>
          </a:xfrm>
          <a:prstGeom prst="line">
            <a:avLst/>
          </a:prstGeom>
          <a:noFill/>
          <a:ln w="57150">
            <a:solidFill>
              <a:srgbClr val="FF66FF"/>
            </a:solidFill>
            <a:round/>
            <a:headEnd/>
            <a:tailEnd/>
          </a:ln>
        </p:spPr>
        <p:txBody>
          <a:bodyPr/>
          <a:lstStyle/>
          <a:p>
            <a:endParaRPr lang="ar-JO"/>
          </a:p>
        </p:txBody>
      </p:sp>
      <p:sp>
        <p:nvSpPr>
          <p:cNvPr id="125964" name="Line 11"/>
          <p:cNvSpPr>
            <a:spLocks noChangeShapeType="1"/>
          </p:cNvSpPr>
          <p:nvPr/>
        </p:nvSpPr>
        <p:spPr bwMode="auto">
          <a:xfrm>
            <a:off x="5486400" y="3733800"/>
            <a:ext cx="1371600" cy="762000"/>
          </a:xfrm>
          <a:prstGeom prst="line">
            <a:avLst/>
          </a:prstGeom>
          <a:noFill/>
          <a:ln w="57150">
            <a:solidFill>
              <a:srgbClr val="FF66FF"/>
            </a:solidFill>
            <a:round/>
            <a:headEnd/>
            <a:tailEnd/>
          </a:ln>
        </p:spPr>
        <p:txBody>
          <a:bodyPr/>
          <a:lstStyle/>
          <a:p>
            <a:endParaRPr lang="ar-JO"/>
          </a:p>
        </p:txBody>
      </p:sp>
      <p:sp>
        <p:nvSpPr>
          <p:cNvPr id="125965" name="Line 12"/>
          <p:cNvSpPr>
            <a:spLocks noChangeShapeType="1"/>
          </p:cNvSpPr>
          <p:nvPr/>
        </p:nvSpPr>
        <p:spPr bwMode="auto">
          <a:xfrm flipV="1">
            <a:off x="5562600" y="2209800"/>
            <a:ext cx="1219200" cy="914400"/>
          </a:xfrm>
          <a:prstGeom prst="line">
            <a:avLst/>
          </a:prstGeom>
          <a:noFill/>
          <a:ln w="57150">
            <a:solidFill>
              <a:srgbClr val="FF66FF"/>
            </a:solidFill>
            <a:round/>
            <a:headEnd/>
            <a:tailEnd/>
          </a:ln>
        </p:spPr>
        <p:txBody>
          <a:bodyPr/>
          <a:lstStyle/>
          <a:p>
            <a:endParaRPr lang="ar-JO"/>
          </a:p>
        </p:txBody>
      </p:sp>
      <p:sp>
        <p:nvSpPr>
          <p:cNvPr id="2" name="Text Box 13"/>
          <p:cNvSpPr txBox="1">
            <a:spLocks noChangeArrowheads="1"/>
          </p:cNvSpPr>
          <p:nvPr/>
        </p:nvSpPr>
        <p:spPr bwMode="auto">
          <a:xfrm>
            <a:off x="2574925" y="5610225"/>
            <a:ext cx="3902075" cy="1247775"/>
          </a:xfrm>
          <a:prstGeom prst="rect">
            <a:avLst/>
          </a:prstGeom>
          <a:solidFill>
            <a:schemeClr val="bg1"/>
          </a:solidFill>
          <a:ln w="57150">
            <a:solidFill>
              <a:srgbClr val="0000CC"/>
            </a:solidFill>
            <a:miter lim="800000"/>
            <a:headEnd/>
            <a:tailEnd/>
          </a:ln>
        </p:spPr>
        <p:txBody>
          <a:bodyPr>
            <a:spAutoFit/>
          </a:bodyPr>
          <a:lstStyle/>
          <a:p>
            <a:pPr algn="l" rtl="0"/>
            <a:r>
              <a:rPr lang="en-US" b="1"/>
              <a:t>At the center of the star is a single fact table that represents the most important variable of interest.</a:t>
            </a:r>
          </a:p>
        </p:txBody>
      </p:sp>
      <p:sp>
        <p:nvSpPr>
          <p:cNvPr id="129038" name="Line 14"/>
          <p:cNvSpPr>
            <a:spLocks noChangeShapeType="1"/>
          </p:cNvSpPr>
          <p:nvPr/>
        </p:nvSpPr>
        <p:spPr bwMode="auto">
          <a:xfrm flipV="1">
            <a:off x="4572000" y="5105400"/>
            <a:ext cx="0" cy="533400"/>
          </a:xfrm>
          <a:prstGeom prst="line">
            <a:avLst/>
          </a:prstGeom>
          <a:noFill/>
          <a:ln w="57150">
            <a:solidFill>
              <a:srgbClr val="0000CC"/>
            </a:solidFill>
            <a:round/>
            <a:headEnd/>
            <a:tailEnd type="triangle" w="med" len="med"/>
          </a:ln>
        </p:spPr>
        <p:txBody>
          <a:bodyPr/>
          <a:lstStyle/>
          <a:p>
            <a:endParaRPr lang="ar-JO"/>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29038"/>
                                        </p:tgtEl>
                                        <p:attrNameLst>
                                          <p:attrName>style.visibility</p:attrName>
                                        </p:attrNameLst>
                                      </p:cBhvr>
                                      <p:to>
                                        <p:strVal val="visible"/>
                                      </p:to>
                                    </p:set>
                                    <p:animEffect transition="in" filter="wipe(down)">
                                      <p:cBhvr>
                                        <p:cTn id="11" dur="500"/>
                                        <p:tgtEl>
                                          <p:spTgt spid="1290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29038" grpId="0" animBg="1"/>
    </p:bldLst>
  </p:timing>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697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6978" name="Slide Number Placeholder 5"/>
          <p:cNvSpPr>
            <a:spLocks noGrp="1"/>
          </p:cNvSpPr>
          <p:nvPr>
            <p:ph type="sldNum" sz="quarter" idx="11"/>
          </p:nvPr>
        </p:nvSpPr>
        <p:spPr bwMode="auto">
          <a:noFill/>
          <a:ln>
            <a:miter lim="800000"/>
            <a:headEnd/>
            <a:tailEnd/>
          </a:ln>
        </p:spPr>
        <p:txBody>
          <a:bodyPr/>
          <a:lstStyle/>
          <a:p>
            <a:r>
              <a:rPr lang="en-US" smtClean="0"/>
              <a:t>16-</a:t>
            </a:r>
            <a:fld id="{ABA55AD3-222C-46C2-A296-6679710D2C5A}" type="slidenum">
              <a:rPr lang="ar-SA" smtClean="0"/>
              <a:pPr/>
              <a:t>51</a:t>
            </a:fld>
            <a:endParaRPr lang="en-US" smtClean="0"/>
          </a:p>
        </p:txBody>
      </p:sp>
      <p:sp>
        <p:nvSpPr>
          <p:cNvPr id="126979" name="Text Box 2"/>
          <p:cNvSpPr txBox="1">
            <a:spLocks noChangeArrowheads="1"/>
          </p:cNvSpPr>
          <p:nvPr/>
        </p:nvSpPr>
        <p:spPr bwMode="auto">
          <a:xfrm>
            <a:off x="3657600" y="2667000"/>
            <a:ext cx="1878013"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Fact Table</a:t>
            </a:r>
          </a:p>
          <a:p>
            <a:pPr algn="l" rtl="0"/>
            <a:endParaRPr lang="en-US" sz="1600" b="1"/>
          </a:p>
          <a:p>
            <a:pPr algn="l" rtl="0"/>
            <a:r>
              <a:rPr lang="en-US" sz="1600" b="1">
                <a:solidFill>
                  <a:srgbClr val="FF0000"/>
                </a:solidFill>
              </a:rPr>
              <a:t>Location ID</a:t>
            </a:r>
          </a:p>
          <a:p>
            <a:pPr algn="l" rtl="0"/>
            <a:r>
              <a:rPr lang="en-US" sz="1600" b="1">
                <a:solidFill>
                  <a:srgbClr val="FF0000"/>
                </a:solidFill>
              </a:rPr>
              <a:t>Item Number</a:t>
            </a:r>
          </a:p>
          <a:p>
            <a:pPr algn="l" rtl="0"/>
            <a:r>
              <a:rPr lang="en-US" sz="1600" b="1">
                <a:solidFill>
                  <a:srgbClr val="FF0000"/>
                </a:solidFill>
              </a:rPr>
              <a:t>Buyer Number</a:t>
            </a:r>
          </a:p>
          <a:p>
            <a:pPr algn="l" rtl="0"/>
            <a:r>
              <a:rPr lang="en-US" sz="1600" b="1">
                <a:solidFill>
                  <a:srgbClr val="FF0000"/>
                </a:solidFill>
              </a:rPr>
              <a:t>Supplier Number</a:t>
            </a:r>
          </a:p>
          <a:p>
            <a:pPr algn="l" rtl="0"/>
            <a:r>
              <a:rPr lang="en-US" sz="1600" b="1">
                <a:solidFill>
                  <a:srgbClr val="FF0000"/>
                </a:solidFill>
              </a:rPr>
              <a:t>Time Period</a:t>
            </a:r>
          </a:p>
          <a:p>
            <a:pPr algn="l" rtl="0"/>
            <a:r>
              <a:rPr lang="en-US" sz="1600"/>
              <a:t>Dollar purchases</a:t>
            </a:r>
          </a:p>
          <a:p>
            <a:pPr algn="l" rtl="0"/>
            <a:r>
              <a:rPr lang="en-US" sz="1600"/>
              <a:t>Unit purchases</a:t>
            </a:r>
          </a:p>
        </p:txBody>
      </p:sp>
      <p:sp>
        <p:nvSpPr>
          <p:cNvPr id="126980" name="Text Box 3"/>
          <p:cNvSpPr txBox="1">
            <a:spLocks noChangeArrowheads="1"/>
          </p:cNvSpPr>
          <p:nvPr/>
        </p:nvSpPr>
        <p:spPr bwMode="auto">
          <a:xfrm>
            <a:off x="4572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Location ID</a:t>
            </a:r>
          </a:p>
          <a:p>
            <a:pPr algn="l" rtl="0"/>
            <a:r>
              <a:rPr lang="en-US" sz="1600"/>
              <a:t>Location Name</a:t>
            </a:r>
          </a:p>
          <a:p>
            <a:pPr algn="l" rtl="0"/>
            <a:r>
              <a:rPr lang="en-US" sz="1600"/>
              <a:t>Budget</a:t>
            </a:r>
          </a:p>
          <a:p>
            <a:pPr algn="l" rtl="0"/>
            <a:r>
              <a:rPr lang="en-US" sz="1600"/>
              <a:t>Storage Capacity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6981" name="Text Box 4"/>
          <p:cNvSpPr txBox="1">
            <a:spLocks noChangeArrowheads="1"/>
          </p:cNvSpPr>
          <p:nvPr/>
        </p:nvSpPr>
        <p:spPr bwMode="auto">
          <a:xfrm>
            <a:off x="3657600" y="228600"/>
            <a:ext cx="1866900" cy="186055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Item Number</a:t>
            </a:r>
          </a:p>
          <a:p>
            <a:pPr algn="l" rtl="0"/>
            <a:r>
              <a:rPr lang="en-US" sz="1600"/>
              <a:t>Item Name</a:t>
            </a:r>
          </a:p>
          <a:p>
            <a:pPr algn="l" rtl="0"/>
            <a:r>
              <a:rPr lang="en-US" sz="1600"/>
              <a:t>Description</a:t>
            </a:r>
          </a:p>
          <a:p>
            <a:pPr algn="l" rtl="0"/>
            <a:r>
              <a:rPr lang="en-US" sz="1600"/>
              <a:t>Category</a:t>
            </a:r>
          </a:p>
          <a:p>
            <a:pPr algn="l" rtl="0"/>
            <a:r>
              <a:rPr lang="en-US" sz="1600"/>
              <a:t>Subcategory</a:t>
            </a:r>
          </a:p>
        </p:txBody>
      </p:sp>
      <p:sp>
        <p:nvSpPr>
          <p:cNvPr id="126982" name="Text Box 5"/>
          <p:cNvSpPr txBox="1">
            <a:spLocks noChangeArrowheads="1"/>
          </p:cNvSpPr>
          <p:nvPr/>
        </p:nvSpPr>
        <p:spPr bwMode="auto">
          <a:xfrm>
            <a:off x="67818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Buyer Number</a:t>
            </a:r>
          </a:p>
          <a:p>
            <a:pPr algn="l" rtl="0"/>
            <a:r>
              <a:rPr lang="en-US" sz="1600"/>
              <a:t>Buyer Name</a:t>
            </a:r>
          </a:p>
          <a:p>
            <a:pPr algn="l" rtl="0"/>
            <a:r>
              <a:rPr lang="en-US" sz="1600"/>
              <a:t>Department</a:t>
            </a:r>
          </a:p>
          <a:p>
            <a:pPr algn="l" rtl="0"/>
            <a:r>
              <a:rPr lang="en-US" sz="1600"/>
              <a:t>Division</a:t>
            </a:r>
          </a:p>
          <a:p>
            <a:pPr algn="l" rtl="0"/>
            <a:r>
              <a:rPr lang="en-US" sz="1600"/>
              <a:t>City</a:t>
            </a:r>
          </a:p>
          <a:p>
            <a:pPr algn="l" rtl="0"/>
            <a:r>
              <a:rPr lang="en-US" sz="1600"/>
              <a:t>State</a:t>
            </a:r>
          </a:p>
          <a:p>
            <a:pPr algn="l" rtl="0"/>
            <a:r>
              <a:rPr lang="en-US" sz="1600"/>
              <a:t>Region</a:t>
            </a:r>
          </a:p>
          <a:p>
            <a:pPr algn="l" rtl="0"/>
            <a:r>
              <a:rPr lang="en-US" sz="1600"/>
              <a:t>Country</a:t>
            </a:r>
          </a:p>
        </p:txBody>
      </p:sp>
      <p:sp>
        <p:nvSpPr>
          <p:cNvPr id="126983" name="Text Box 6"/>
          <p:cNvSpPr txBox="1">
            <a:spLocks noChangeArrowheads="1"/>
          </p:cNvSpPr>
          <p:nvPr/>
        </p:nvSpPr>
        <p:spPr bwMode="auto">
          <a:xfrm>
            <a:off x="457200" y="3886200"/>
            <a:ext cx="1866900"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Time Period</a:t>
            </a:r>
          </a:p>
          <a:p>
            <a:pPr algn="l" rtl="0"/>
            <a:r>
              <a:rPr lang="en-US" sz="1600"/>
              <a:t>Date</a:t>
            </a:r>
          </a:p>
          <a:p>
            <a:pPr algn="l" rtl="0"/>
            <a:r>
              <a:rPr lang="en-US" sz="1600"/>
              <a:t>Month</a:t>
            </a:r>
          </a:p>
          <a:p>
            <a:pPr algn="l" rtl="0"/>
            <a:r>
              <a:rPr lang="en-US" sz="1600"/>
              <a:t>Year</a:t>
            </a:r>
          </a:p>
          <a:p>
            <a:pPr algn="l" rtl="0"/>
            <a:r>
              <a:rPr lang="en-US" sz="1600"/>
              <a:t>Quarter</a:t>
            </a:r>
          </a:p>
          <a:p>
            <a:pPr algn="l" rtl="0"/>
            <a:r>
              <a:rPr lang="en-US" sz="1600"/>
              <a:t>Fiscal Year</a:t>
            </a:r>
          </a:p>
          <a:p>
            <a:pPr algn="l" rtl="0"/>
            <a:r>
              <a:rPr lang="en-US" sz="1600"/>
              <a:t>Day</a:t>
            </a:r>
          </a:p>
        </p:txBody>
      </p:sp>
      <p:sp>
        <p:nvSpPr>
          <p:cNvPr id="126984" name="Text Box 7"/>
          <p:cNvSpPr txBox="1">
            <a:spLocks noChangeArrowheads="1"/>
          </p:cNvSpPr>
          <p:nvPr/>
        </p:nvSpPr>
        <p:spPr bwMode="auto">
          <a:xfrm>
            <a:off x="6808788" y="3886200"/>
            <a:ext cx="1878012"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Supplier Number</a:t>
            </a:r>
          </a:p>
          <a:p>
            <a:pPr algn="l" rtl="0"/>
            <a:r>
              <a:rPr lang="en-US" sz="1600"/>
              <a:t>Supplier Name</a:t>
            </a:r>
          </a:p>
          <a:p>
            <a:pPr algn="l" rtl="0"/>
            <a:r>
              <a:rPr lang="en-US" sz="1600"/>
              <a:t>Industry Category</a:t>
            </a:r>
          </a:p>
          <a:p>
            <a:pPr algn="l" rtl="0"/>
            <a:r>
              <a:rPr lang="en-US" sz="1600"/>
              <a:t>Subcategory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6985" name="Line 8"/>
          <p:cNvSpPr>
            <a:spLocks noChangeShapeType="1"/>
          </p:cNvSpPr>
          <p:nvPr/>
        </p:nvSpPr>
        <p:spPr bwMode="auto">
          <a:xfrm flipV="1">
            <a:off x="4495800" y="2057400"/>
            <a:ext cx="0" cy="609600"/>
          </a:xfrm>
          <a:prstGeom prst="line">
            <a:avLst/>
          </a:prstGeom>
          <a:noFill/>
          <a:ln w="57150">
            <a:solidFill>
              <a:srgbClr val="FF66FF"/>
            </a:solidFill>
            <a:round/>
            <a:headEnd/>
            <a:tailEnd/>
          </a:ln>
        </p:spPr>
        <p:txBody>
          <a:bodyPr/>
          <a:lstStyle/>
          <a:p>
            <a:endParaRPr lang="ar-JO"/>
          </a:p>
        </p:txBody>
      </p:sp>
      <p:sp>
        <p:nvSpPr>
          <p:cNvPr id="126986" name="Line 9"/>
          <p:cNvSpPr>
            <a:spLocks noChangeShapeType="1"/>
          </p:cNvSpPr>
          <p:nvPr/>
        </p:nvSpPr>
        <p:spPr bwMode="auto">
          <a:xfrm>
            <a:off x="2286000" y="2667000"/>
            <a:ext cx="1371600" cy="457200"/>
          </a:xfrm>
          <a:prstGeom prst="line">
            <a:avLst/>
          </a:prstGeom>
          <a:noFill/>
          <a:ln w="38100">
            <a:solidFill>
              <a:srgbClr val="FF66FF"/>
            </a:solidFill>
            <a:round/>
            <a:headEnd/>
            <a:tailEnd/>
          </a:ln>
        </p:spPr>
        <p:txBody>
          <a:bodyPr/>
          <a:lstStyle/>
          <a:p>
            <a:endParaRPr lang="ar-JO"/>
          </a:p>
        </p:txBody>
      </p:sp>
      <p:sp>
        <p:nvSpPr>
          <p:cNvPr id="126987" name="Line 10"/>
          <p:cNvSpPr>
            <a:spLocks noChangeShapeType="1"/>
          </p:cNvSpPr>
          <p:nvPr/>
        </p:nvSpPr>
        <p:spPr bwMode="auto">
          <a:xfrm flipV="1">
            <a:off x="2286000" y="3962400"/>
            <a:ext cx="1371600" cy="838200"/>
          </a:xfrm>
          <a:prstGeom prst="line">
            <a:avLst/>
          </a:prstGeom>
          <a:noFill/>
          <a:ln w="57150">
            <a:solidFill>
              <a:srgbClr val="FF66FF"/>
            </a:solidFill>
            <a:round/>
            <a:headEnd/>
            <a:tailEnd/>
          </a:ln>
        </p:spPr>
        <p:txBody>
          <a:bodyPr/>
          <a:lstStyle/>
          <a:p>
            <a:endParaRPr lang="ar-JO"/>
          </a:p>
        </p:txBody>
      </p:sp>
      <p:sp>
        <p:nvSpPr>
          <p:cNvPr id="126988" name="Line 11"/>
          <p:cNvSpPr>
            <a:spLocks noChangeShapeType="1"/>
          </p:cNvSpPr>
          <p:nvPr/>
        </p:nvSpPr>
        <p:spPr bwMode="auto">
          <a:xfrm>
            <a:off x="5486400" y="3733800"/>
            <a:ext cx="1371600" cy="762000"/>
          </a:xfrm>
          <a:prstGeom prst="line">
            <a:avLst/>
          </a:prstGeom>
          <a:noFill/>
          <a:ln w="57150">
            <a:solidFill>
              <a:srgbClr val="FF66FF"/>
            </a:solidFill>
            <a:round/>
            <a:headEnd/>
            <a:tailEnd/>
          </a:ln>
        </p:spPr>
        <p:txBody>
          <a:bodyPr/>
          <a:lstStyle/>
          <a:p>
            <a:endParaRPr lang="ar-JO"/>
          </a:p>
        </p:txBody>
      </p:sp>
      <p:sp>
        <p:nvSpPr>
          <p:cNvPr id="126989" name="Line 12"/>
          <p:cNvSpPr>
            <a:spLocks noChangeShapeType="1"/>
          </p:cNvSpPr>
          <p:nvPr/>
        </p:nvSpPr>
        <p:spPr bwMode="auto">
          <a:xfrm flipV="1">
            <a:off x="5562600" y="2209800"/>
            <a:ext cx="1219200" cy="914400"/>
          </a:xfrm>
          <a:prstGeom prst="line">
            <a:avLst/>
          </a:prstGeom>
          <a:noFill/>
          <a:ln w="57150">
            <a:solidFill>
              <a:srgbClr val="FF66FF"/>
            </a:solidFill>
            <a:round/>
            <a:headEnd/>
            <a:tailEnd/>
          </a:ln>
        </p:spPr>
        <p:txBody>
          <a:bodyPr/>
          <a:lstStyle/>
          <a:p>
            <a:endParaRPr lang="ar-JO"/>
          </a:p>
        </p:txBody>
      </p:sp>
      <p:sp>
        <p:nvSpPr>
          <p:cNvPr id="2" name="Text Box 13"/>
          <p:cNvSpPr txBox="1">
            <a:spLocks noChangeArrowheads="1"/>
          </p:cNvSpPr>
          <p:nvPr/>
        </p:nvSpPr>
        <p:spPr bwMode="auto">
          <a:xfrm>
            <a:off x="2574925" y="5610225"/>
            <a:ext cx="4054475" cy="1184275"/>
          </a:xfrm>
          <a:prstGeom prst="rect">
            <a:avLst/>
          </a:prstGeom>
          <a:solidFill>
            <a:schemeClr val="bg1"/>
          </a:solidFill>
          <a:ln w="57150">
            <a:solidFill>
              <a:srgbClr val="0000CC"/>
            </a:solidFill>
            <a:miter lim="800000"/>
            <a:headEnd/>
            <a:tailEnd/>
          </a:ln>
        </p:spPr>
        <p:txBody>
          <a:bodyPr>
            <a:spAutoFit/>
          </a:bodyPr>
          <a:lstStyle/>
          <a:p>
            <a:pPr algn="l" rtl="0"/>
            <a:r>
              <a:rPr lang="en-US" sz="1700" b="1"/>
              <a:t>The fact table contains multiple views or measures of a variable and a number of foreign keys that link it to the factors that influence it. </a:t>
            </a:r>
          </a:p>
        </p:txBody>
      </p:sp>
      <p:sp>
        <p:nvSpPr>
          <p:cNvPr id="130062" name="Line 14"/>
          <p:cNvSpPr>
            <a:spLocks noChangeShapeType="1"/>
          </p:cNvSpPr>
          <p:nvPr/>
        </p:nvSpPr>
        <p:spPr bwMode="auto">
          <a:xfrm flipV="1">
            <a:off x="4572000" y="5105400"/>
            <a:ext cx="0" cy="533400"/>
          </a:xfrm>
          <a:prstGeom prst="line">
            <a:avLst/>
          </a:prstGeom>
          <a:noFill/>
          <a:ln w="57150">
            <a:solidFill>
              <a:srgbClr val="0000CC"/>
            </a:solidFill>
            <a:round/>
            <a:headEnd/>
            <a:tailEnd type="triangle" w="med" len="med"/>
          </a:ln>
        </p:spPr>
        <p:txBody>
          <a:bodyP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0062"/>
                                        </p:tgtEl>
                                        <p:attrNameLst>
                                          <p:attrName>style.visibility</p:attrName>
                                        </p:attrNameLst>
                                      </p:cBhvr>
                                      <p:to>
                                        <p:strVal val="visible"/>
                                      </p:to>
                                    </p:set>
                                    <p:animEffect transition="in" filter="wipe(down)">
                                      <p:cBhvr>
                                        <p:cTn id="11" dur="500"/>
                                        <p:tgtEl>
                                          <p:spTgt spid="1300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0062" grpId="0" animBg="1"/>
    </p:bld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800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8002" name="Slide Number Placeholder 5"/>
          <p:cNvSpPr>
            <a:spLocks noGrp="1"/>
          </p:cNvSpPr>
          <p:nvPr>
            <p:ph type="sldNum" sz="quarter" idx="11"/>
          </p:nvPr>
        </p:nvSpPr>
        <p:spPr bwMode="auto">
          <a:noFill/>
          <a:ln>
            <a:miter lim="800000"/>
            <a:headEnd/>
            <a:tailEnd/>
          </a:ln>
        </p:spPr>
        <p:txBody>
          <a:bodyPr/>
          <a:lstStyle/>
          <a:p>
            <a:r>
              <a:rPr lang="en-US" smtClean="0"/>
              <a:t>16-</a:t>
            </a:r>
            <a:fld id="{15AFD1B9-8783-42D8-BA3A-1E955810F6A1}" type="slidenum">
              <a:rPr lang="ar-SA" smtClean="0"/>
              <a:pPr/>
              <a:t>52</a:t>
            </a:fld>
            <a:endParaRPr lang="en-US" smtClean="0"/>
          </a:p>
        </p:txBody>
      </p:sp>
      <p:sp>
        <p:nvSpPr>
          <p:cNvPr id="128003" name="Text Box 2"/>
          <p:cNvSpPr txBox="1">
            <a:spLocks noChangeArrowheads="1"/>
          </p:cNvSpPr>
          <p:nvPr/>
        </p:nvSpPr>
        <p:spPr bwMode="auto">
          <a:xfrm>
            <a:off x="3657600" y="2667000"/>
            <a:ext cx="1878013"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Fact Table</a:t>
            </a:r>
          </a:p>
          <a:p>
            <a:pPr algn="l" rtl="0"/>
            <a:endParaRPr lang="en-US" sz="1600" b="1"/>
          </a:p>
          <a:p>
            <a:pPr algn="l" rtl="0"/>
            <a:r>
              <a:rPr lang="en-US" sz="1600" b="1">
                <a:solidFill>
                  <a:srgbClr val="FF0000"/>
                </a:solidFill>
              </a:rPr>
              <a:t>Location ID</a:t>
            </a:r>
          </a:p>
          <a:p>
            <a:pPr algn="l" rtl="0"/>
            <a:r>
              <a:rPr lang="en-US" sz="1600" b="1">
                <a:solidFill>
                  <a:srgbClr val="FF0000"/>
                </a:solidFill>
              </a:rPr>
              <a:t>Item Number</a:t>
            </a:r>
          </a:p>
          <a:p>
            <a:pPr algn="l" rtl="0"/>
            <a:r>
              <a:rPr lang="en-US" sz="1600" b="1">
                <a:solidFill>
                  <a:srgbClr val="FF0000"/>
                </a:solidFill>
              </a:rPr>
              <a:t>Buyer Number</a:t>
            </a:r>
          </a:p>
          <a:p>
            <a:pPr algn="l" rtl="0"/>
            <a:r>
              <a:rPr lang="en-US" sz="1600" b="1">
                <a:solidFill>
                  <a:srgbClr val="FF0000"/>
                </a:solidFill>
              </a:rPr>
              <a:t>Supplier Number</a:t>
            </a:r>
          </a:p>
          <a:p>
            <a:pPr algn="l" rtl="0"/>
            <a:r>
              <a:rPr lang="en-US" sz="1600" b="1">
                <a:solidFill>
                  <a:srgbClr val="FF0000"/>
                </a:solidFill>
              </a:rPr>
              <a:t>Time Period</a:t>
            </a:r>
          </a:p>
          <a:p>
            <a:pPr algn="l" rtl="0"/>
            <a:r>
              <a:rPr lang="en-US" sz="1600"/>
              <a:t>Dollar Purchases</a:t>
            </a:r>
          </a:p>
          <a:p>
            <a:pPr algn="l" rtl="0"/>
            <a:r>
              <a:rPr lang="en-US" sz="1600"/>
              <a:t>Unit Purchases</a:t>
            </a:r>
          </a:p>
        </p:txBody>
      </p:sp>
      <p:sp>
        <p:nvSpPr>
          <p:cNvPr id="128004" name="Text Box 3"/>
          <p:cNvSpPr txBox="1">
            <a:spLocks noChangeArrowheads="1"/>
          </p:cNvSpPr>
          <p:nvPr/>
        </p:nvSpPr>
        <p:spPr bwMode="auto">
          <a:xfrm>
            <a:off x="4572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Location ID</a:t>
            </a:r>
          </a:p>
          <a:p>
            <a:pPr algn="l" rtl="0"/>
            <a:r>
              <a:rPr lang="en-US" sz="1600"/>
              <a:t>Location Name</a:t>
            </a:r>
          </a:p>
          <a:p>
            <a:pPr algn="l" rtl="0"/>
            <a:r>
              <a:rPr lang="en-US" sz="1600"/>
              <a:t>Budget</a:t>
            </a:r>
          </a:p>
          <a:p>
            <a:pPr algn="l" rtl="0"/>
            <a:r>
              <a:rPr lang="en-US" sz="1600"/>
              <a:t>Storage Capacity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8005" name="Text Box 4"/>
          <p:cNvSpPr txBox="1">
            <a:spLocks noChangeArrowheads="1"/>
          </p:cNvSpPr>
          <p:nvPr/>
        </p:nvSpPr>
        <p:spPr bwMode="auto">
          <a:xfrm>
            <a:off x="3657600" y="228600"/>
            <a:ext cx="1866900" cy="186055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Item Number</a:t>
            </a:r>
          </a:p>
          <a:p>
            <a:pPr algn="l" rtl="0"/>
            <a:r>
              <a:rPr lang="en-US" sz="1600"/>
              <a:t>Item Name</a:t>
            </a:r>
          </a:p>
          <a:p>
            <a:pPr algn="l" rtl="0"/>
            <a:r>
              <a:rPr lang="en-US" sz="1600"/>
              <a:t>Description</a:t>
            </a:r>
          </a:p>
          <a:p>
            <a:pPr algn="l" rtl="0"/>
            <a:r>
              <a:rPr lang="en-US" sz="1600"/>
              <a:t>Category</a:t>
            </a:r>
          </a:p>
          <a:p>
            <a:pPr algn="l" rtl="0"/>
            <a:r>
              <a:rPr lang="en-US" sz="1600"/>
              <a:t>Subcategory</a:t>
            </a:r>
          </a:p>
        </p:txBody>
      </p:sp>
      <p:sp>
        <p:nvSpPr>
          <p:cNvPr id="128006" name="Text Box 5"/>
          <p:cNvSpPr txBox="1">
            <a:spLocks noChangeArrowheads="1"/>
          </p:cNvSpPr>
          <p:nvPr/>
        </p:nvSpPr>
        <p:spPr bwMode="auto">
          <a:xfrm>
            <a:off x="67818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Buyer Number</a:t>
            </a:r>
          </a:p>
          <a:p>
            <a:pPr algn="l" rtl="0"/>
            <a:r>
              <a:rPr lang="en-US" sz="1600"/>
              <a:t>Buyer Name</a:t>
            </a:r>
          </a:p>
          <a:p>
            <a:pPr algn="l" rtl="0"/>
            <a:r>
              <a:rPr lang="en-US" sz="1600"/>
              <a:t>Department</a:t>
            </a:r>
          </a:p>
          <a:p>
            <a:pPr algn="l" rtl="0"/>
            <a:r>
              <a:rPr lang="en-US" sz="1600"/>
              <a:t>Division</a:t>
            </a:r>
          </a:p>
          <a:p>
            <a:pPr algn="l" rtl="0"/>
            <a:r>
              <a:rPr lang="en-US" sz="1600"/>
              <a:t>City</a:t>
            </a:r>
          </a:p>
          <a:p>
            <a:pPr algn="l" rtl="0"/>
            <a:r>
              <a:rPr lang="en-US" sz="1600"/>
              <a:t>State</a:t>
            </a:r>
          </a:p>
          <a:p>
            <a:pPr algn="l" rtl="0"/>
            <a:r>
              <a:rPr lang="en-US" sz="1600"/>
              <a:t>Region</a:t>
            </a:r>
          </a:p>
          <a:p>
            <a:pPr algn="l" rtl="0"/>
            <a:r>
              <a:rPr lang="en-US" sz="1600"/>
              <a:t>Country</a:t>
            </a:r>
          </a:p>
        </p:txBody>
      </p:sp>
      <p:sp>
        <p:nvSpPr>
          <p:cNvPr id="128007" name="Text Box 6"/>
          <p:cNvSpPr txBox="1">
            <a:spLocks noChangeArrowheads="1"/>
          </p:cNvSpPr>
          <p:nvPr/>
        </p:nvSpPr>
        <p:spPr bwMode="auto">
          <a:xfrm>
            <a:off x="457200" y="3886200"/>
            <a:ext cx="1866900"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Time Period</a:t>
            </a:r>
          </a:p>
          <a:p>
            <a:pPr algn="l" rtl="0"/>
            <a:r>
              <a:rPr lang="en-US" sz="1600"/>
              <a:t>Date</a:t>
            </a:r>
          </a:p>
          <a:p>
            <a:pPr algn="l" rtl="0"/>
            <a:r>
              <a:rPr lang="en-US" sz="1600"/>
              <a:t>Month</a:t>
            </a:r>
          </a:p>
          <a:p>
            <a:pPr algn="l" rtl="0"/>
            <a:r>
              <a:rPr lang="en-US" sz="1600"/>
              <a:t>Year</a:t>
            </a:r>
          </a:p>
          <a:p>
            <a:pPr algn="l" rtl="0"/>
            <a:r>
              <a:rPr lang="en-US" sz="1600"/>
              <a:t>Quarter</a:t>
            </a:r>
          </a:p>
          <a:p>
            <a:pPr algn="l" rtl="0"/>
            <a:r>
              <a:rPr lang="en-US" sz="1600"/>
              <a:t>Fiscal Year</a:t>
            </a:r>
          </a:p>
          <a:p>
            <a:pPr algn="l" rtl="0"/>
            <a:r>
              <a:rPr lang="en-US" sz="1600"/>
              <a:t>Day</a:t>
            </a:r>
          </a:p>
        </p:txBody>
      </p:sp>
      <p:sp>
        <p:nvSpPr>
          <p:cNvPr id="128008" name="Text Box 7"/>
          <p:cNvSpPr txBox="1">
            <a:spLocks noChangeArrowheads="1"/>
          </p:cNvSpPr>
          <p:nvPr/>
        </p:nvSpPr>
        <p:spPr bwMode="auto">
          <a:xfrm>
            <a:off x="6808788" y="3886200"/>
            <a:ext cx="1878012"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Supplier Number</a:t>
            </a:r>
          </a:p>
          <a:p>
            <a:pPr algn="l" rtl="0"/>
            <a:r>
              <a:rPr lang="en-US" sz="1600"/>
              <a:t>Supplier Name</a:t>
            </a:r>
          </a:p>
          <a:p>
            <a:pPr algn="l" rtl="0"/>
            <a:r>
              <a:rPr lang="en-US" sz="1600"/>
              <a:t>Industry Category</a:t>
            </a:r>
          </a:p>
          <a:p>
            <a:pPr algn="l" rtl="0"/>
            <a:r>
              <a:rPr lang="en-US" sz="1600"/>
              <a:t>Subcategory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8009" name="Line 8"/>
          <p:cNvSpPr>
            <a:spLocks noChangeShapeType="1"/>
          </p:cNvSpPr>
          <p:nvPr/>
        </p:nvSpPr>
        <p:spPr bwMode="auto">
          <a:xfrm flipV="1">
            <a:off x="4495800" y="2057400"/>
            <a:ext cx="0" cy="609600"/>
          </a:xfrm>
          <a:prstGeom prst="line">
            <a:avLst/>
          </a:prstGeom>
          <a:noFill/>
          <a:ln w="57150">
            <a:solidFill>
              <a:srgbClr val="FF66FF"/>
            </a:solidFill>
            <a:round/>
            <a:headEnd/>
            <a:tailEnd/>
          </a:ln>
        </p:spPr>
        <p:txBody>
          <a:bodyPr/>
          <a:lstStyle/>
          <a:p>
            <a:endParaRPr lang="ar-JO"/>
          </a:p>
        </p:txBody>
      </p:sp>
      <p:sp>
        <p:nvSpPr>
          <p:cNvPr id="128010" name="Line 9"/>
          <p:cNvSpPr>
            <a:spLocks noChangeShapeType="1"/>
          </p:cNvSpPr>
          <p:nvPr/>
        </p:nvSpPr>
        <p:spPr bwMode="auto">
          <a:xfrm>
            <a:off x="2286000" y="2667000"/>
            <a:ext cx="1371600" cy="457200"/>
          </a:xfrm>
          <a:prstGeom prst="line">
            <a:avLst/>
          </a:prstGeom>
          <a:noFill/>
          <a:ln w="38100">
            <a:solidFill>
              <a:srgbClr val="FF66FF"/>
            </a:solidFill>
            <a:round/>
            <a:headEnd/>
            <a:tailEnd/>
          </a:ln>
        </p:spPr>
        <p:txBody>
          <a:bodyPr/>
          <a:lstStyle/>
          <a:p>
            <a:endParaRPr lang="ar-JO"/>
          </a:p>
        </p:txBody>
      </p:sp>
      <p:sp>
        <p:nvSpPr>
          <p:cNvPr id="128011" name="Line 10"/>
          <p:cNvSpPr>
            <a:spLocks noChangeShapeType="1"/>
          </p:cNvSpPr>
          <p:nvPr/>
        </p:nvSpPr>
        <p:spPr bwMode="auto">
          <a:xfrm flipV="1">
            <a:off x="2286000" y="3962400"/>
            <a:ext cx="1371600" cy="838200"/>
          </a:xfrm>
          <a:prstGeom prst="line">
            <a:avLst/>
          </a:prstGeom>
          <a:noFill/>
          <a:ln w="57150">
            <a:solidFill>
              <a:srgbClr val="FF66FF"/>
            </a:solidFill>
            <a:round/>
            <a:headEnd/>
            <a:tailEnd/>
          </a:ln>
        </p:spPr>
        <p:txBody>
          <a:bodyPr/>
          <a:lstStyle/>
          <a:p>
            <a:endParaRPr lang="ar-JO"/>
          </a:p>
        </p:txBody>
      </p:sp>
      <p:sp>
        <p:nvSpPr>
          <p:cNvPr id="128012" name="Line 11"/>
          <p:cNvSpPr>
            <a:spLocks noChangeShapeType="1"/>
          </p:cNvSpPr>
          <p:nvPr/>
        </p:nvSpPr>
        <p:spPr bwMode="auto">
          <a:xfrm>
            <a:off x="5486400" y="3733800"/>
            <a:ext cx="1371600" cy="762000"/>
          </a:xfrm>
          <a:prstGeom prst="line">
            <a:avLst/>
          </a:prstGeom>
          <a:noFill/>
          <a:ln w="57150">
            <a:solidFill>
              <a:srgbClr val="FF66FF"/>
            </a:solidFill>
            <a:round/>
            <a:headEnd/>
            <a:tailEnd/>
          </a:ln>
        </p:spPr>
        <p:txBody>
          <a:bodyPr/>
          <a:lstStyle/>
          <a:p>
            <a:endParaRPr lang="ar-JO"/>
          </a:p>
        </p:txBody>
      </p:sp>
      <p:sp>
        <p:nvSpPr>
          <p:cNvPr id="128013" name="Line 12"/>
          <p:cNvSpPr>
            <a:spLocks noChangeShapeType="1"/>
          </p:cNvSpPr>
          <p:nvPr/>
        </p:nvSpPr>
        <p:spPr bwMode="auto">
          <a:xfrm flipV="1">
            <a:off x="5562600" y="2209800"/>
            <a:ext cx="1219200" cy="914400"/>
          </a:xfrm>
          <a:prstGeom prst="line">
            <a:avLst/>
          </a:prstGeom>
          <a:noFill/>
          <a:ln w="57150">
            <a:solidFill>
              <a:srgbClr val="FF66FF"/>
            </a:solidFill>
            <a:round/>
            <a:headEnd/>
            <a:tailEnd/>
          </a:ln>
        </p:spPr>
        <p:txBody>
          <a:bodyPr/>
          <a:lstStyle/>
          <a:p>
            <a:endParaRPr lang="ar-JO"/>
          </a:p>
        </p:txBody>
      </p:sp>
      <p:sp>
        <p:nvSpPr>
          <p:cNvPr id="2" name="Text Box 13"/>
          <p:cNvSpPr txBox="1">
            <a:spLocks noChangeArrowheads="1"/>
          </p:cNvSpPr>
          <p:nvPr/>
        </p:nvSpPr>
        <p:spPr bwMode="auto">
          <a:xfrm>
            <a:off x="2574925" y="5610225"/>
            <a:ext cx="4054475" cy="973138"/>
          </a:xfrm>
          <a:prstGeom prst="rect">
            <a:avLst/>
          </a:prstGeom>
          <a:solidFill>
            <a:schemeClr val="bg1"/>
          </a:solidFill>
          <a:ln w="57150">
            <a:solidFill>
              <a:srgbClr val="0000CC"/>
            </a:solidFill>
            <a:miter lim="800000"/>
            <a:headEnd/>
            <a:tailEnd/>
          </a:ln>
        </p:spPr>
        <p:txBody>
          <a:bodyPr>
            <a:spAutoFit/>
          </a:bodyPr>
          <a:lstStyle/>
          <a:p>
            <a:pPr algn="l" rtl="0"/>
            <a:r>
              <a:rPr lang="en-US" b="1"/>
              <a:t>This fact table contains info on purchases of raw materials in units and dollars. </a:t>
            </a:r>
          </a:p>
        </p:txBody>
      </p:sp>
      <p:sp>
        <p:nvSpPr>
          <p:cNvPr id="131086" name="Line 14"/>
          <p:cNvSpPr>
            <a:spLocks noChangeShapeType="1"/>
          </p:cNvSpPr>
          <p:nvPr/>
        </p:nvSpPr>
        <p:spPr bwMode="auto">
          <a:xfrm flipV="1">
            <a:off x="4572000" y="5105400"/>
            <a:ext cx="0" cy="533400"/>
          </a:xfrm>
          <a:prstGeom prst="line">
            <a:avLst/>
          </a:prstGeom>
          <a:noFill/>
          <a:ln w="57150">
            <a:solidFill>
              <a:srgbClr val="0000CC"/>
            </a:solidFill>
            <a:round/>
            <a:headEnd/>
            <a:tailEnd type="triangle" w="med" len="med"/>
          </a:ln>
        </p:spPr>
        <p:txBody>
          <a:bodyPr/>
          <a:lstStyle/>
          <a:p>
            <a:endParaRPr lang="ar-JO"/>
          </a:p>
        </p:txBody>
      </p:sp>
      <p:sp>
        <p:nvSpPr>
          <p:cNvPr id="131087" name="Oval 15"/>
          <p:cNvSpPr>
            <a:spLocks noChangeArrowheads="1"/>
          </p:cNvSpPr>
          <p:nvPr/>
        </p:nvSpPr>
        <p:spPr bwMode="auto">
          <a:xfrm>
            <a:off x="3352800" y="4343400"/>
            <a:ext cx="2438400" cy="762000"/>
          </a:xfrm>
          <a:prstGeom prst="ellipse">
            <a:avLst/>
          </a:prstGeom>
          <a:noFill/>
          <a:ln w="57150">
            <a:solidFill>
              <a:srgbClr val="0000CC"/>
            </a:solidFill>
            <a:round/>
            <a:headEnd/>
            <a:tailEnd/>
          </a:ln>
        </p:spPr>
        <p:txBody>
          <a:bodyPr wrap="none" anchor="ct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1086"/>
                                        </p:tgtEl>
                                        <p:attrNameLst>
                                          <p:attrName>style.visibility</p:attrName>
                                        </p:attrNameLst>
                                      </p:cBhvr>
                                      <p:to>
                                        <p:strVal val="visible"/>
                                      </p:to>
                                    </p:set>
                                    <p:animEffect transition="in" filter="wipe(down)">
                                      <p:cBhvr>
                                        <p:cTn id="11" dur="500"/>
                                        <p:tgtEl>
                                          <p:spTgt spid="131086"/>
                                        </p:tgtEl>
                                      </p:cBhvr>
                                    </p:animEffect>
                                  </p:childTnLst>
                                </p:cTn>
                              </p:par>
                            </p:childTnLst>
                          </p:cTn>
                        </p:par>
                        <p:par>
                          <p:cTn id="12" fill="hold">
                            <p:stCondLst>
                              <p:cond delay="1000"/>
                            </p:stCondLst>
                            <p:childTnLst>
                              <p:par>
                                <p:cTn id="13" presetID="23" presetClass="entr" presetSubtype="32" fill="hold" grpId="0" nodeType="afterEffect">
                                  <p:stCondLst>
                                    <p:cond delay="0"/>
                                  </p:stCondLst>
                                  <p:childTnLst>
                                    <p:set>
                                      <p:cBhvr>
                                        <p:cTn id="14" dur="1" fill="hold">
                                          <p:stCondLst>
                                            <p:cond delay="0"/>
                                          </p:stCondLst>
                                        </p:cTn>
                                        <p:tgtEl>
                                          <p:spTgt spid="131087"/>
                                        </p:tgtEl>
                                        <p:attrNameLst>
                                          <p:attrName>style.visibility</p:attrName>
                                        </p:attrNameLst>
                                      </p:cBhvr>
                                      <p:to>
                                        <p:strVal val="visible"/>
                                      </p:to>
                                    </p:set>
                                    <p:anim calcmode="lin" valueType="num">
                                      <p:cBhvr>
                                        <p:cTn id="15" dur="500" fill="hold"/>
                                        <p:tgtEl>
                                          <p:spTgt spid="131087"/>
                                        </p:tgtEl>
                                        <p:attrNameLst>
                                          <p:attrName>ppt_w</p:attrName>
                                        </p:attrNameLst>
                                      </p:cBhvr>
                                      <p:tavLst>
                                        <p:tav tm="0">
                                          <p:val>
                                            <p:strVal val="4*#ppt_w"/>
                                          </p:val>
                                        </p:tav>
                                        <p:tav tm="100000">
                                          <p:val>
                                            <p:strVal val="#ppt_w"/>
                                          </p:val>
                                        </p:tav>
                                      </p:tavLst>
                                    </p:anim>
                                    <p:anim calcmode="lin" valueType="num">
                                      <p:cBhvr>
                                        <p:cTn id="16" dur="500" fill="hold"/>
                                        <p:tgtEl>
                                          <p:spTgt spid="131087"/>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1086" grpId="0" animBg="1"/>
      <p:bldP spid="131087" grpId="0" animBg="1"/>
    </p:bldLst>
  </p:timing>
</p:sld>
</file>

<file path=ppt/slides/slide5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902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29026" name="Slide Number Placeholder 5"/>
          <p:cNvSpPr>
            <a:spLocks noGrp="1"/>
          </p:cNvSpPr>
          <p:nvPr>
            <p:ph type="sldNum" sz="quarter" idx="11"/>
          </p:nvPr>
        </p:nvSpPr>
        <p:spPr bwMode="auto">
          <a:noFill/>
          <a:ln>
            <a:miter lim="800000"/>
            <a:headEnd/>
            <a:tailEnd/>
          </a:ln>
        </p:spPr>
        <p:txBody>
          <a:bodyPr/>
          <a:lstStyle/>
          <a:p>
            <a:r>
              <a:rPr lang="en-US" smtClean="0"/>
              <a:t>16-</a:t>
            </a:r>
            <a:fld id="{B6AE3BAE-B4FF-4E0E-A378-594D8C7B2998}" type="slidenum">
              <a:rPr lang="ar-SA" smtClean="0"/>
              <a:pPr/>
              <a:t>53</a:t>
            </a:fld>
            <a:endParaRPr lang="en-US" smtClean="0"/>
          </a:p>
        </p:txBody>
      </p:sp>
      <p:sp>
        <p:nvSpPr>
          <p:cNvPr id="129027" name="Text Box 2"/>
          <p:cNvSpPr txBox="1">
            <a:spLocks noChangeArrowheads="1"/>
          </p:cNvSpPr>
          <p:nvPr/>
        </p:nvSpPr>
        <p:spPr bwMode="auto">
          <a:xfrm>
            <a:off x="3657600" y="2667000"/>
            <a:ext cx="1878013"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Fact Table</a:t>
            </a:r>
          </a:p>
          <a:p>
            <a:pPr algn="l" rtl="0"/>
            <a:endParaRPr lang="en-US" sz="1600" b="1"/>
          </a:p>
          <a:p>
            <a:pPr algn="l" rtl="0"/>
            <a:r>
              <a:rPr lang="en-US" sz="1600" b="1">
                <a:solidFill>
                  <a:srgbClr val="FF0000"/>
                </a:solidFill>
              </a:rPr>
              <a:t>Location ID</a:t>
            </a:r>
          </a:p>
          <a:p>
            <a:pPr algn="l" rtl="0"/>
            <a:r>
              <a:rPr lang="en-US" sz="1600" b="1">
                <a:solidFill>
                  <a:srgbClr val="FF0000"/>
                </a:solidFill>
              </a:rPr>
              <a:t>Item Number</a:t>
            </a:r>
          </a:p>
          <a:p>
            <a:pPr algn="l" rtl="0"/>
            <a:r>
              <a:rPr lang="en-US" sz="1600" b="1">
                <a:solidFill>
                  <a:srgbClr val="FF0000"/>
                </a:solidFill>
              </a:rPr>
              <a:t>Buyer Number</a:t>
            </a:r>
          </a:p>
          <a:p>
            <a:pPr algn="l" rtl="0"/>
            <a:r>
              <a:rPr lang="en-US" sz="1600" b="1">
                <a:solidFill>
                  <a:srgbClr val="FF0000"/>
                </a:solidFill>
              </a:rPr>
              <a:t>Supplier Number</a:t>
            </a:r>
          </a:p>
          <a:p>
            <a:pPr algn="l" rtl="0"/>
            <a:r>
              <a:rPr lang="en-US" sz="1600" b="1">
                <a:solidFill>
                  <a:srgbClr val="FF0000"/>
                </a:solidFill>
              </a:rPr>
              <a:t>Time Period</a:t>
            </a:r>
          </a:p>
          <a:p>
            <a:pPr algn="l" rtl="0"/>
            <a:r>
              <a:rPr lang="en-US" sz="1600"/>
              <a:t>Dollar Purchases</a:t>
            </a:r>
          </a:p>
          <a:p>
            <a:pPr algn="l" rtl="0"/>
            <a:r>
              <a:rPr lang="en-US" sz="1600"/>
              <a:t>Unit Purchases</a:t>
            </a:r>
          </a:p>
        </p:txBody>
      </p:sp>
      <p:sp>
        <p:nvSpPr>
          <p:cNvPr id="129028" name="Text Box 3"/>
          <p:cNvSpPr txBox="1">
            <a:spLocks noChangeArrowheads="1"/>
          </p:cNvSpPr>
          <p:nvPr/>
        </p:nvSpPr>
        <p:spPr bwMode="auto">
          <a:xfrm>
            <a:off x="4572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Location ID</a:t>
            </a:r>
          </a:p>
          <a:p>
            <a:pPr algn="l" rtl="0"/>
            <a:r>
              <a:rPr lang="en-US" sz="1600"/>
              <a:t>Location Name</a:t>
            </a:r>
          </a:p>
          <a:p>
            <a:pPr algn="l" rtl="0"/>
            <a:r>
              <a:rPr lang="en-US" sz="1600"/>
              <a:t>Budget</a:t>
            </a:r>
          </a:p>
          <a:p>
            <a:pPr algn="l" rtl="0"/>
            <a:r>
              <a:rPr lang="en-US" sz="1600"/>
              <a:t>Storage Capacity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9029" name="Text Box 4"/>
          <p:cNvSpPr txBox="1">
            <a:spLocks noChangeArrowheads="1"/>
          </p:cNvSpPr>
          <p:nvPr/>
        </p:nvSpPr>
        <p:spPr bwMode="auto">
          <a:xfrm>
            <a:off x="3657600" y="228600"/>
            <a:ext cx="1866900" cy="186055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Item Number</a:t>
            </a:r>
          </a:p>
          <a:p>
            <a:pPr algn="l" rtl="0"/>
            <a:r>
              <a:rPr lang="en-US" sz="1600"/>
              <a:t>Item Name</a:t>
            </a:r>
          </a:p>
          <a:p>
            <a:pPr algn="l" rtl="0"/>
            <a:r>
              <a:rPr lang="en-US" sz="1600"/>
              <a:t>Description</a:t>
            </a:r>
          </a:p>
          <a:p>
            <a:pPr algn="l" rtl="0"/>
            <a:r>
              <a:rPr lang="en-US" sz="1600"/>
              <a:t>Category</a:t>
            </a:r>
          </a:p>
          <a:p>
            <a:pPr algn="l" rtl="0"/>
            <a:r>
              <a:rPr lang="en-US" sz="1600"/>
              <a:t>Subcategory</a:t>
            </a:r>
          </a:p>
        </p:txBody>
      </p:sp>
      <p:sp>
        <p:nvSpPr>
          <p:cNvPr id="129030" name="Text Box 5"/>
          <p:cNvSpPr txBox="1">
            <a:spLocks noChangeArrowheads="1"/>
          </p:cNvSpPr>
          <p:nvPr/>
        </p:nvSpPr>
        <p:spPr bwMode="auto">
          <a:xfrm>
            <a:off x="67818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Buyer Number</a:t>
            </a:r>
          </a:p>
          <a:p>
            <a:pPr algn="l" rtl="0"/>
            <a:r>
              <a:rPr lang="en-US" sz="1600"/>
              <a:t>Buyer Name</a:t>
            </a:r>
          </a:p>
          <a:p>
            <a:pPr algn="l" rtl="0"/>
            <a:r>
              <a:rPr lang="en-US" sz="1600"/>
              <a:t>Department</a:t>
            </a:r>
          </a:p>
          <a:p>
            <a:pPr algn="l" rtl="0"/>
            <a:r>
              <a:rPr lang="en-US" sz="1600"/>
              <a:t>Division</a:t>
            </a:r>
          </a:p>
          <a:p>
            <a:pPr algn="l" rtl="0"/>
            <a:r>
              <a:rPr lang="en-US" sz="1600"/>
              <a:t>City</a:t>
            </a:r>
          </a:p>
          <a:p>
            <a:pPr algn="l" rtl="0"/>
            <a:r>
              <a:rPr lang="en-US" sz="1600"/>
              <a:t>State</a:t>
            </a:r>
          </a:p>
          <a:p>
            <a:pPr algn="l" rtl="0"/>
            <a:r>
              <a:rPr lang="en-US" sz="1600"/>
              <a:t>Region</a:t>
            </a:r>
          </a:p>
          <a:p>
            <a:pPr algn="l" rtl="0"/>
            <a:r>
              <a:rPr lang="en-US" sz="1600"/>
              <a:t>Country</a:t>
            </a:r>
          </a:p>
        </p:txBody>
      </p:sp>
      <p:sp>
        <p:nvSpPr>
          <p:cNvPr id="129031" name="Text Box 6"/>
          <p:cNvSpPr txBox="1">
            <a:spLocks noChangeArrowheads="1"/>
          </p:cNvSpPr>
          <p:nvPr/>
        </p:nvSpPr>
        <p:spPr bwMode="auto">
          <a:xfrm>
            <a:off x="457200" y="3886200"/>
            <a:ext cx="1866900"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Time Period</a:t>
            </a:r>
          </a:p>
          <a:p>
            <a:pPr algn="l" rtl="0"/>
            <a:r>
              <a:rPr lang="en-US" sz="1600"/>
              <a:t>Date</a:t>
            </a:r>
          </a:p>
          <a:p>
            <a:pPr algn="l" rtl="0"/>
            <a:r>
              <a:rPr lang="en-US" sz="1600"/>
              <a:t>Month</a:t>
            </a:r>
          </a:p>
          <a:p>
            <a:pPr algn="l" rtl="0"/>
            <a:r>
              <a:rPr lang="en-US" sz="1600"/>
              <a:t>Year</a:t>
            </a:r>
          </a:p>
          <a:p>
            <a:pPr algn="l" rtl="0"/>
            <a:r>
              <a:rPr lang="en-US" sz="1600"/>
              <a:t>Quarter</a:t>
            </a:r>
          </a:p>
          <a:p>
            <a:pPr algn="l" rtl="0"/>
            <a:r>
              <a:rPr lang="en-US" sz="1600"/>
              <a:t>Fiscal Year</a:t>
            </a:r>
          </a:p>
          <a:p>
            <a:pPr algn="l" rtl="0"/>
            <a:r>
              <a:rPr lang="en-US" sz="1600"/>
              <a:t>Day</a:t>
            </a:r>
          </a:p>
        </p:txBody>
      </p:sp>
      <p:sp>
        <p:nvSpPr>
          <p:cNvPr id="129032" name="Text Box 7"/>
          <p:cNvSpPr txBox="1">
            <a:spLocks noChangeArrowheads="1"/>
          </p:cNvSpPr>
          <p:nvPr/>
        </p:nvSpPr>
        <p:spPr bwMode="auto">
          <a:xfrm>
            <a:off x="6808788" y="3886200"/>
            <a:ext cx="1878012"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Supplier Number</a:t>
            </a:r>
          </a:p>
          <a:p>
            <a:pPr algn="l" rtl="0"/>
            <a:r>
              <a:rPr lang="en-US" sz="1600"/>
              <a:t>Supplier Name</a:t>
            </a:r>
          </a:p>
          <a:p>
            <a:pPr algn="l" rtl="0"/>
            <a:r>
              <a:rPr lang="en-US" sz="1600"/>
              <a:t>Industry Category</a:t>
            </a:r>
          </a:p>
          <a:p>
            <a:pPr algn="l" rtl="0"/>
            <a:r>
              <a:rPr lang="en-US" sz="1600"/>
              <a:t>Subcategory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29033" name="Line 8"/>
          <p:cNvSpPr>
            <a:spLocks noChangeShapeType="1"/>
          </p:cNvSpPr>
          <p:nvPr/>
        </p:nvSpPr>
        <p:spPr bwMode="auto">
          <a:xfrm flipV="1">
            <a:off x="4495800" y="2057400"/>
            <a:ext cx="0" cy="609600"/>
          </a:xfrm>
          <a:prstGeom prst="line">
            <a:avLst/>
          </a:prstGeom>
          <a:noFill/>
          <a:ln w="57150">
            <a:solidFill>
              <a:srgbClr val="FF66FF"/>
            </a:solidFill>
            <a:round/>
            <a:headEnd/>
            <a:tailEnd/>
          </a:ln>
        </p:spPr>
        <p:txBody>
          <a:bodyPr/>
          <a:lstStyle/>
          <a:p>
            <a:endParaRPr lang="ar-JO"/>
          </a:p>
        </p:txBody>
      </p:sp>
      <p:sp>
        <p:nvSpPr>
          <p:cNvPr id="129034" name="Line 9"/>
          <p:cNvSpPr>
            <a:spLocks noChangeShapeType="1"/>
          </p:cNvSpPr>
          <p:nvPr/>
        </p:nvSpPr>
        <p:spPr bwMode="auto">
          <a:xfrm>
            <a:off x="2286000" y="2667000"/>
            <a:ext cx="1371600" cy="457200"/>
          </a:xfrm>
          <a:prstGeom prst="line">
            <a:avLst/>
          </a:prstGeom>
          <a:noFill/>
          <a:ln w="38100">
            <a:solidFill>
              <a:srgbClr val="FF66FF"/>
            </a:solidFill>
            <a:round/>
            <a:headEnd/>
            <a:tailEnd/>
          </a:ln>
        </p:spPr>
        <p:txBody>
          <a:bodyPr/>
          <a:lstStyle/>
          <a:p>
            <a:endParaRPr lang="ar-JO"/>
          </a:p>
        </p:txBody>
      </p:sp>
      <p:sp>
        <p:nvSpPr>
          <p:cNvPr id="129035" name="Line 10"/>
          <p:cNvSpPr>
            <a:spLocks noChangeShapeType="1"/>
          </p:cNvSpPr>
          <p:nvPr/>
        </p:nvSpPr>
        <p:spPr bwMode="auto">
          <a:xfrm flipV="1">
            <a:off x="2286000" y="3962400"/>
            <a:ext cx="1371600" cy="838200"/>
          </a:xfrm>
          <a:prstGeom prst="line">
            <a:avLst/>
          </a:prstGeom>
          <a:noFill/>
          <a:ln w="57150">
            <a:solidFill>
              <a:srgbClr val="FF66FF"/>
            </a:solidFill>
            <a:round/>
            <a:headEnd/>
            <a:tailEnd/>
          </a:ln>
        </p:spPr>
        <p:txBody>
          <a:bodyPr/>
          <a:lstStyle/>
          <a:p>
            <a:endParaRPr lang="ar-JO"/>
          </a:p>
        </p:txBody>
      </p:sp>
      <p:sp>
        <p:nvSpPr>
          <p:cNvPr id="129036" name="Line 11"/>
          <p:cNvSpPr>
            <a:spLocks noChangeShapeType="1"/>
          </p:cNvSpPr>
          <p:nvPr/>
        </p:nvSpPr>
        <p:spPr bwMode="auto">
          <a:xfrm>
            <a:off x="5486400" y="3733800"/>
            <a:ext cx="1371600" cy="762000"/>
          </a:xfrm>
          <a:prstGeom prst="line">
            <a:avLst/>
          </a:prstGeom>
          <a:noFill/>
          <a:ln w="57150">
            <a:solidFill>
              <a:srgbClr val="FF66FF"/>
            </a:solidFill>
            <a:round/>
            <a:headEnd/>
            <a:tailEnd/>
          </a:ln>
        </p:spPr>
        <p:txBody>
          <a:bodyPr/>
          <a:lstStyle/>
          <a:p>
            <a:endParaRPr lang="ar-JO"/>
          </a:p>
        </p:txBody>
      </p:sp>
      <p:sp>
        <p:nvSpPr>
          <p:cNvPr id="129037" name="Line 12"/>
          <p:cNvSpPr>
            <a:spLocks noChangeShapeType="1"/>
          </p:cNvSpPr>
          <p:nvPr/>
        </p:nvSpPr>
        <p:spPr bwMode="auto">
          <a:xfrm flipV="1">
            <a:off x="5562600" y="2209800"/>
            <a:ext cx="1219200" cy="914400"/>
          </a:xfrm>
          <a:prstGeom prst="line">
            <a:avLst/>
          </a:prstGeom>
          <a:noFill/>
          <a:ln w="57150">
            <a:solidFill>
              <a:srgbClr val="FF66FF"/>
            </a:solidFill>
            <a:round/>
            <a:headEnd/>
            <a:tailEnd/>
          </a:ln>
        </p:spPr>
        <p:txBody>
          <a:bodyPr/>
          <a:lstStyle/>
          <a:p>
            <a:endParaRPr lang="ar-JO"/>
          </a:p>
        </p:txBody>
      </p:sp>
      <p:sp>
        <p:nvSpPr>
          <p:cNvPr id="2" name="Text Box 13"/>
          <p:cNvSpPr txBox="1">
            <a:spLocks noChangeArrowheads="1"/>
          </p:cNvSpPr>
          <p:nvPr/>
        </p:nvSpPr>
        <p:spPr bwMode="auto">
          <a:xfrm>
            <a:off x="2574925" y="5610225"/>
            <a:ext cx="4054475" cy="1247775"/>
          </a:xfrm>
          <a:prstGeom prst="rect">
            <a:avLst/>
          </a:prstGeom>
          <a:solidFill>
            <a:schemeClr val="bg1"/>
          </a:solidFill>
          <a:ln w="57150">
            <a:solidFill>
              <a:srgbClr val="0000CC"/>
            </a:solidFill>
            <a:miter lim="800000"/>
            <a:headEnd/>
            <a:tailEnd/>
          </a:ln>
        </p:spPr>
        <p:txBody>
          <a:bodyPr>
            <a:spAutoFit/>
          </a:bodyPr>
          <a:lstStyle/>
          <a:p>
            <a:pPr algn="l" rtl="0"/>
            <a:r>
              <a:rPr lang="en-US" b="1"/>
              <a:t>Relevant dimensions include location of storage, item, purchasing agent, department, supplier, and time period </a:t>
            </a:r>
            <a:r>
              <a:rPr lang="en-US" b="1">
                <a:solidFill>
                  <a:srgbClr val="FF0000"/>
                </a:solidFill>
              </a:rPr>
              <a:t>(in red)</a:t>
            </a:r>
            <a:r>
              <a:rPr lang="en-US" b="1"/>
              <a:t>.</a:t>
            </a:r>
          </a:p>
        </p:txBody>
      </p:sp>
      <p:sp>
        <p:nvSpPr>
          <p:cNvPr id="132110" name="Line 14"/>
          <p:cNvSpPr>
            <a:spLocks noChangeShapeType="1"/>
          </p:cNvSpPr>
          <p:nvPr/>
        </p:nvSpPr>
        <p:spPr bwMode="auto">
          <a:xfrm flipV="1">
            <a:off x="4572000" y="5105400"/>
            <a:ext cx="0" cy="533400"/>
          </a:xfrm>
          <a:prstGeom prst="line">
            <a:avLst/>
          </a:prstGeom>
          <a:noFill/>
          <a:ln w="57150">
            <a:solidFill>
              <a:srgbClr val="0000CC"/>
            </a:solidFill>
            <a:round/>
            <a:headEnd/>
            <a:tailEnd type="triangle" w="med" len="med"/>
          </a:ln>
        </p:spPr>
        <p:txBody>
          <a:bodyP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32110"/>
                                        </p:tgtEl>
                                        <p:attrNameLst>
                                          <p:attrName>style.visibility</p:attrName>
                                        </p:attrNameLst>
                                      </p:cBhvr>
                                      <p:to>
                                        <p:strVal val="visible"/>
                                      </p:to>
                                    </p:set>
                                    <p:animEffect transition="in" filter="wipe(down)">
                                      <p:cBhvr>
                                        <p:cTn id="11" dur="500"/>
                                        <p:tgtEl>
                                          <p:spTgt spid="1321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32110" grpId="0" animBg="1"/>
    </p:bldLst>
  </p:timing>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004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0050" name="Slide Number Placeholder 5"/>
          <p:cNvSpPr>
            <a:spLocks noGrp="1"/>
          </p:cNvSpPr>
          <p:nvPr>
            <p:ph type="sldNum" sz="quarter" idx="11"/>
          </p:nvPr>
        </p:nvSpPr>
        <p:spPr bwMode="auto">
          <a:noFill/>
          <a:ln>
            <a:miter lim="800000"/>
            <a:headEnd/>
            <a:tailEnd/>
          </a:ln>
        </p:spPr>
        <p:txBody>
          <a:bodyPr/>
          <a:lstStyle/>
          <a:p>
            <a:r>
              <a:rPr lang="en-US" smtClean="0"/>
              <a:t>16-</a:t>
            </a:r>
            <a:fld id="{E51B62A6-6BA0-4EE0-AAC3-C44923CD8A98}" type="slidenum">
              <a:rPr lang="ar-SA" smtClean="0"/>
              <a:pPr/>
              <a:t>54</a:t>
            </a:fld>
            <a:endParaRPr lang="en-US" smtClean="0"/>
          </a:p>
        </p:txBody>
      </p:sp>
      <p:sp>
        <p:nvSpPr>
          <p:cNvPr id="130051" name="Text Box 2"/>
          <p:cNvSpPr txBox="1">
            <a:spLocks noChangeArrowheads="1"/>
          </p:cNvSpPr>
          <p:nvPr/>
        </p:nvSpPr>
        <p:spPr bwMode="auto">
          <a:xfrm>
            <a:off x="3657600" y="2667000"/>
            <a:ext cx="1878013"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Fact Table</a:t>
            </a:r>
          </a:p>
          <a:p>
            <a:pPr algn="l" rtl="0"/>
            <a:endParaRPr lang="en-US" sz="1600" b="1"/>
          </a:p>
          <a:p>
            <a:pPr algn="l" rtl="0"/>
            <a:r>
              <a:rPr lang="en-US" sz="1600" b="1">
                <a:solidFill>
                  <a:srgbClr val="FF0000"/>
                </a:solidFill>
              </a:rPr>
              <a:t>Location ID</a:t>
            </a:r>
          </a:p>
          <a:p>
            <a:pPr algn="l" rtl="0"/>
            <a:r>
              <a:rPr lang="en-US" sz="1600" b="1">
                <a:solidFill>
                  <a:srgbClr val="FF0000"/>
                </a:solidFill>
              </a:rPr>
              <a:t>Item Number</a:t>
            </a:r>
          </a:p>
          <a:p>
            <a:pPr algn="l" rtl="0"/>
            <a:r>
              <a:rPr lang="en-US" sz="1600" b="1">
                <a:solidFill>
                  <a:srgbClr val="FF0000"/>
                </a:solidFill>
              </a:rPr>
              <a:t>Buyer Number</a:t>
            </a:r>
          </a:p>
          <a:p>
            <a:pPr algn="l" rtl="0"/>
            <a:r>
              <a:rPr lang="en-US" sz="1600" b="1">
                <a:solidFill>
                  <a:srgbClr val="FF0000"/>
                </a:solidFill>
              </a:rPr>
              <a:t>Supplier Number</a:t>
            </a:r>
          </a:p>
          <a:p>
            <a:pPr algn="l" rtl="0"/>
            <a:r>
              <a:rPr lang="en-US" sz="1600" b="1">
                <a:solidFill>
                  <a:srgbClr val="FF0000"/>
                </a:solidFill>
              </a:rPr>
              <a:t>Time Period</a:t>
            </a:r>
          </a:p>
          <a:p>
            <a:pPr algn="l" rtl="0"/>
            <a:r>
              <a:rPr lang="en-US" sz="1600"/>
              <a:t>Dollar Purchases</a:t>
            </a:r>
          </a:p>
          <a:p>
            <a:pPr algn="l" rtl="0"/>
            <a:r>
              <a:rPr lang="en-US" sz="1600"/>
              <a:t>Unit Purchases</a:t>
            </a:r>
          </a:p>
        </p:txBody>
      </p:sp>
      <p:sp>
        <p:nvSpPr>
          <p:cNvPr id="130052" name="Text Box 3"/>
          <p:cNvSpPr txBox="1">
            <a:spLocks noChangeArrowheads="1"/>
          </p:cNvSpPr>
          <p:nvPr/>
        </p:nvSpPr>
        <p:spPr bwMode="auto">
          <a:xfrm>
            <a:off x="4572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Location ID</a:t>
            </a:r>
          </a:p>
          <a:p>
            <a:pPr algn="l" rtl="0"/>
            <a:r>
              <a:rPr lang="en-US" sz="1600"/>
              <a:t>Location Name</a:t>
            </a:r>
          </a:p>
          <a:p>
            <a:pPr algn="l" rtl="0"/>
            <a:r>
              <a:rPr lang="en-US" sz="1600"/>
              <a:t>Budget</a:t>
            </a:r>
          </a:p>
          <a:p>
            <a:pPr algn="l" rtl="0"/>
            <a:r>
              <a:rPr lang="en-US" sz="1600"/>
              <a:t>Storage Capacity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30053" name="Text Box 4"/>
          <p:cNvSpPr txBox="1">
            <a:spLocks noChangeArrowheads="1"/>
          </p:cNvSpPr>
          <p:nvPr/>
        </p:nvSpPr>
        <p:spPr bwMode="auto">
          <a:xfrm>
            <a:off x="3657600" y="228600"/>
            <a:ext cx="1866900" cy="186055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Item Number</a:t>
            </a:r>
          </a:p>
          <a:p>
            <a:pPr algn="l" rtl="0"/>
            <a:r>
              <a:rPr lang="en-US" sz="1600"/>
              <a:t>Item Name</a:t>
            </a:r>
          </a:p>
          <a:p>
            <a:pPr algn="l" rtl="0"/>
            <a:r>
              <a:rPr lang="en-US" sz="1600"/>
              <a:t>Description</a:t>
            </a:r>
          </a:p>
          <a:p>
            <a:pPr algn="l" rtl="0"/>
            <a:r>
              <a:rPr lang="en-US" sz="1600"/>
              <a:t>Category</a:t>
            </a:r>
          </a:p>
          <a:p>
            <a:pPr algn="l" rtl="0"/>
            <a:r>
              <a:rPr lang="en-US" sz="1600"/>
              <a:t>Subcategory</a:t>
            </a:r>
          </a:p>
        </p:txBody>
      </p:sp>
      <p:sp>
        <p:nvSpPr>
          <p:cNvPr id="130054" name="Text Box 5"/>
          <p:cNvSpPr txBox="1">
            <a:spLocks noChangeArrowheads="1"/>
          </p:cNvSpPr>
          <p:nvPr/>
        </p:nvSpPr>
        <p:spPr bwMode="auto">
          <a:xfrm>
            <a:off x="6781800" y="457200"/>
            <a:ext cx="1866900"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Buyer Number</a:t>
            </a:r>
          </a:p>
          <a:p>
            <a:pPr algn="l" rtl="0"/>
            <a:r>
              <a:rPr lang="en-US" sz="1600"/>
              <a:t>Buyer Name</a:t>
            </a:r>
          </a:p>
          <a:p>
            <a:pPr algn="l" rtl="0"/>
            <a:r>
              <a:rPr lang="en-US" sz="1600"/>
              <a:t>Department</a:t>
            </a:r>
          </a:p>
          <a:p>
            <a:pPr algn="l" rtl="0"/>
            <a:r>
              <a:rPr lang="en-US" sz="1600"/>
              <a:t>Division</a:t>
            </a:r>
          </a:p>
          <a:p>
            <a:pPr algn="l" rtl="0"/>
            <a:r>
              <a:rPr lang="en-US" sz="1600"/>
              <a:t>City</a:t>
            </a:r>
          </a:p>
          <a:p>
            <a:pPr algn="l" rtl="0"/>
            <a:r>
              <a:rPr lang="en-US" sz="1600"/>
              <a:t>State</a:t>
            </a:r>
          </a:p>
          <a:p>
            <a:pPr algn="l" rtl="0"/>
            <a:r>
              <a:rPr lang="en-US" sz="1600"/>
              <a:t>Region</a:t>
            </a:r>
          </a:p>
          <a:p>
            <a:pPr algn="l" rtl="0"/>
            <a:r>
              <a:rPr lang="en-US" sz="1600"/>
              <a:t>Country</a:t>
            </a:r>
          </a:p>
        </p:txBody>
      </p:sp>
      <p:sp>
        <p:nvSpPr>
          <p:cNvPr id="130055" name="Text Box 6"/>
          <p:cNvSpPr txBox="1">
            <a:spLocks noChangeArrowheads="1"/>
          </p:cNvSpPr>
          <p:nvPr/>
        </p:nvSpPr>
        <p:spPr bwMode="auto">
          <a:xfrm>
            <a:off x="457200" y="3886200"/>
            <a:ext cx="1866900" cy="2349500"/>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Time Period</a:t>
            </a:r>
          </a:p>
          <a:p>
            <a:pPr algn="l" rtl="0"/>
            <a:r>
              <a:rPr lang="en-US" sz="1600"/>
              <a:t>Date</a:t>
            </a:r>
          </a:p>
          <a:p>
            <a:pPr algn="l" rtl="0"/>
            <a:r>
              <a:rPr lang="en-US" sz="1600"/>
              <a:t>Month</a:t>
            </a:r>
          </a:p>
          <a:p>
            <a:pPr algn="l" rtl="0"/>
            <a:r>
              <a:rPr lang="en-US" sz="1600"/>
              <a:t>Year</a:t>
            </a:r>
          </a:p>
          <a:p>
            <a:pPr algn="l" rtl="0"/>
            <a:r>
              <a:rPr lang="en-US" sz="1600"/>
              <a:t>Quarter</a:t>
            </a:r>
          </a:p>
          <a:p>
            <a:pPr algn="l" rtl="0"/>
            <a:r>
              <a:rPr lang="en-US" sz="1600"/>
              <a:t>Fiscal Year</a:t>
            </a:r>
          </a:p>
          <a:p>
            <a:pPr algn="l" rtl="0"/>
            <a:r>
              <a:rPr lang="en-US" sz="1600"/>
              <a:t>Day</a:t>
            </a:r>
          </a:p>
        </p:txBody>
      </p:sp>
      <p:sp>
        <p:nvSpPr>
          <p:cNvPr id="130056" name="Text Box 7"/>
          <p:cNvSpPr txBox="1">
            <a:spLocks noChangeArrowheads="1"/>
          </p:cNvSpPr>
          <p:nvPr/>
        </p:nvSpPr>
        <p:spPr bwMode="auto">
          <a:xfrm>
            <a:off x="6808788" y="3886200"/>
            <a:ext cx="1878012" cy="2593975"/>
          </a:xfrm>
          <a:prstGeom prst="rect">
            <a:avLst/>
          </a:prstGeom>
          <a:solidFill>
            <a:srgbClr val="CCFFCC"/>
          </a:solidFill>
          <a:ln w="57150">
            <a:solidFill>
              <a:srgbClr val="FF66FF"/>
            </a:solidFill>
            <a:miter lim="800000"/>
            <a:headEnd/>
            <a:tailEnd/>
          </a:ln>
        </p:spPr>
        <p:txBody>
          <a:bodyPr wrap="none">
            <a:spAutoFit/>
          </a:bodyPr>
          <a:lstStyle/>
          <a:p>
            <a:pPr algn="l" rtl="0"/>
            <a:r>
              <a:rPr lang="en-US" sz="1600" b="1"/>
              <a:t>Dimension Table</a:t>
            </a:r>
          </a:p>
          <a:p>
            <a:pPr algn="l" rtl="0"/>
            <a:endParaRPr lang="en-US" sz="1600" b="1"/>
          </a:p>
          <a:p>
            <a:pPr algn="l" rtl="0"/>
            <a:r>
              <a:rPr lang="en-US" sz="1600" b="1">
                <a:solidFill>
                  <a:srgbClr val="FF0000"/>
                </a:solidFill>
              </a:rPr>
              <a:t>Supplier Number</a:t>
            </a:r>
          </a:p>
          <a:p>
            <a:pPr algn="l" rtl="0"/>
            <a:r>
              <a:rPr lang="en-US" sz="1600"/>
              <a:t>Supplier Name</a:t>
            </a:r>
          </a:p>
          <a:p>
            <a:pPr algn="l" rtl="0"/>
            <a:r>
              <a:rPr lang="en-US" sz="1600"/>
              <a:t>Industry Category</a:t>
            </a:r>
          </a:p>
          <a:p>
            <a:pPr algn="l" rtl="0"/>
            <a:r>
              <a:rPr lang="en-US" sz="1600"/>
              <a:t>Subcategory</a:t>
            </a:r>
          </a:p>
          <a:p>
            <a:pPr algn="l" rtl="0"/>
            <a:r>
              <a:rPr lang="en-US" sz="1600"/>
              <a:t>State</a:t>
            </a:r>
          </a:p>
          <a:p>
            <a:pPr algn="l" rtl="0"/>
            <a:r>
              <a:rPr lang="en-US" sz="1600"/>
              <a:t>Region</a:t>
            </a:r>
          </a:p>
          <a:p>
            <a:pPr algn="l" rtl="0"/>
            <a:r>
              <a:rPr lang="en-US" sz="1600"/>
              <a:t>Country</a:t>
            </a:r>
          </a:p>
          <a:p>
            <a:pPr algn="l" rtl="0"/>
            <a:r>
              <a:rPr lang="en-US" sz="1600"/>
              <a:t>Address</a:t>
            </a:r>
          </a:p>
        </p:txBody>
      </p:sp>
      <p:sp>
        <p:nvSpPr>
          <p:cNvPr id="130057" name="Line 8"/>
          <p:cNvSpPr>
            <a:spLocks noChangeShapeType="1"/>
          </p:cNvSpPr>
          <p:nvPr/>
        </p:nvSpPr>
        <p:spPr bwMode="auto">
          <a:xfrm flipV="1">
            <a:off x="4495800" y="2057400"/>
            <a:ext cx="0" cy="609600"/>
          </a:xfrm>
          <a:prstGeom prst="line">
            <a:avLst/>
          </a:prstGeom>
          <a:noFill/>
          <a:ln w="57150">
            <a:solidFill>
              <a:srgbClr val="FF66FF"/>
            </a:solidFill>
            <a:round/>
            <a:headEnd/>
            <a:tailEnd/>
          </a:ln>
        </p:spPr>
        <p:txBody>
          <a:bodyPr/>
          <a:lstStyle/>
          <a:p>
            <a:endParaRPr lang="ar-JO"/>
          </a:p>
        </p:txBody>
      </p:sp>
      <p:sp>
        <p:nvSpPr>
          <p:cNvPr id="130058" name="Line 9"/>
          <p:cNvSpPr>
            <a:spLocks noChangeShapeType="1"/>
          </p:cNvSpPr>
          <p:nvPr/>
        </p:nvSpPr>
        <p:spPr bwMode="auto">
          <a:xfrm>
            <a:off x="2286000" y="2667000"/>
            <a:ext cx="1371600" cy="457200"/>
          </a:xfrm>
          <a:prstGeom prst="line">
            <a:avLst/>
          </a:prstGeom>
          <a:noFill/>
          <a:ln w="38100">
            <a:solidFill>
              <a:srgbClr val="FF66FF"/>
            </a:solidFill>
            <a:round/>
            <a:headEnd/>
            <a:tailEnd/>
          </a:ln>
        </p:spPr>
        <p:txBody>
          <a:bodyPr/>
          <a:lstStyle/>
          <a:p>
            <a:endParaRPr lang="ar-JO"/>
          </a:p>
        </p:txBody>
      </p:sp>
      <p:sp>
        <p:nvSpPr>
          <p:cNvPr id="130059" name="Line 10"/>
          <p:cNvSpPr>
            <a:spLocks noChangeShapeType="1"/>
          </p:cNvSpPr>
          <p:nvPr/>
        </p:nvSpPr>
        <p:spPr bwMode="auto">
          <a:xfrm flipV="1">
            <a:off x="2286000" y="3962400"/>
            <a:ext cx="1371600" cy="838200"/>
          </a:xfrm>
          <a:prstGeom prst="line">
            <a:avLst/>
          </a:prstGeom>
          <a:noFill/>
          <a:ln w="57150">
            <a:solidFill>
              <a:srgbClr val="FF66FF"/>
            </a:solidFill>
            <a:round/>
            <a:headEnd/>
            <a:tailEnd/>
          </a:ln>
        </p:spPr>
        <p:txBody>
          <a:bodyPr/>
          <a:lstStyle/>
          <a:p>
            <a:endParaRPr lang="ar-JO"/>
          </a:p>
        </p:txBody>
      </p:sp>
      <p:sp>
        <p:nvSpPr>
          <p:cNvPr id="130060" name="Line 11"/>
          <p:cNvSpPr>
            <a:spLocks noChangeShapeType="1"/>
          </p:cNvSpPr>
          <p:nvPr/>
        </p:nvSpPr>
        <p:spPr bwMode="auto">
          <a:xfrm>
            <a:off x="5486400" y="3733800"/>
            <a:ext cx="1371600" cy="762000"/>
          </a:xfrm>
          <a:prstGeom prst="line">
            <a:avLst/>
          </a:prstGeom>
          <a:noFill/>
          <a:ln w="57150">
            <a:solidFill>
              <a:srgbClr val="FF66FF"/>
            </a:solidFill>
            <a:round/>
            <a:headEnd/>
            <a:tailEnd/>
          </a:ln>
        </p:spPr>
        <p:txBody>
          <a:bodyPr/>
          <a:lstStyle/>
          <a:p>
            <a:endParaRPr lang="ar-JO"/>
          </a:p>
        </p:txBody>
      </p:sp>
      <p:sp>
        <p:nvSpPr>
          <p:cNvPr id="130061" name="Line 12"/>
          <p:cNvSpPr>
            <a:spLocks noChangeShapeType="1"/>
          </p:cNvSpPr>
          <p:nvPr/>
        </p:nvSpPr>
        <p:spPr bwMode="auto">
          <a:xfrm flipV="1">
            <a:off x="5562600" y="2209800"/>
            <a:ext cx="1219200" cy="914400"/>
          </a:xfrm>
          <a:prstGeom prst="line">
            <a:avLst/>
          </a:prstGeom>
          <a:noFill/>
          <a:ln w="57150">
            <a:solidFill>
              <a:srgbClr val="FF66FF"/>
            </a:solidFill>
            <a:round/>
            <a:headEnd/>
            <a:tailEnd/>
          </a:ln>
        </p:spPr>
        <p:txBody>
          <a:bodyPr/>
          <a:lstStyle/>
          <a:p>
            <a:endParaRPr lang="ar-JO"/>
          </a:p>
        </p:txBody>
      </p:sp>
      <p:sp>
        <p:nvSpPr>
          <p:cNvPr id="2" name="Text Box 13"/>
          <p:cNvSpPr txBox="1">
            <a:spLocks noChangeArrowheads="1"/>
          </p:cNvSpPr>
          <p:nvPr/>
        </p:nvSpPr>
        <p:spPr bwMode="auto">
          <a:xfrm>
            <a:off x="2574925" y="5610225"/>
            <a:ext cx="4054475" cy="973138"/>
          </a:xfrm>
          <a:prstGeom prst="rect">
            <a:avLst/>
          </a:prstGeom>
          <a:solidFill>
            <a:schemeClr val="bg1"/>
          </a:solidFill>
          <a:ln w="57150">
            <a:solidFill>
              <a:srgbClr val="0000CC"/>
            </a:solidFill>
            <a:miter lim="800000"/>
            <a:headEnd/>
            <a:tailEnd/>
          </a:ln>
        </p:spPr>
        <p:txBody>
          <a:bodyPr>
            <a:spAutoFit/>
          </a:bodyPr>
          <a:lstStyle/>
          <a:p>
            <a:pPr algn="l" rtl="0"/>
            <a:r>
              <a:rPr lang="en-US" b="1"/>
              <a:t>Data warehouses consist of many stars—one for each important set of data.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107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1074" name="Slide Number Placeholder 5"/>
          <p:cNvSpPr>
            <a:spLocks noGrp="1"/>
          </p:cNvSpPr>
          <p:nvPr>
            <p:ph type="sldNum" sz="quarter" idx="11"/>
          </p:nvPr>
        </p:nvSpPr>
        <p:spPr bwMode="auto">
          <a:noFill/>
          <a:ln>
            <a:miter lim="800000"/>
            <a:headEnd/>
            <a:tailEnd/>
          </a:ln>
        </p:spPr>
        <p:txBody>
          <a:bodyPr/>
          <a:lstStyle/>
          <a:p>
            <a:r>
              <a:rPr lang="en-US" smtClean="0"/>
              <a:t>16-</a:t>
            </a:r>
            <a:fld id="{F5696F21-17CD-4765-B106-832CF6C8F6AC}" type="slidenum">
              <a:rPr lang="ar-SA" smtClean="0"/>
              <a:pPr/>
              <a:t>55</a:t>
            </a:fld>
            <a:endParaRPr lang="en-US" smtClean="0"/>
          </a:p>
        </p:txBody>
      </p:sp>
      <p:sp>
        <p:nvSpPr>
          <p:cNvPr id="131075" name="Rectangle 2"/>
          <p:cNvSpPr>
            <a:spLocks noGrp="1"/>
          </p:cNvSpPr>
          <p:nvPr>
            <p:ph type="title" idx="4294967295"/>
          </p:nvPr>
        </p:nvSpPr>
        <p:spPr/>
        <p:txBody>
          <a:bodyPr/>
          <a:lstStyle/>
          <a:p>
            <a:r>
              <a:rPr lang="en-US" sz="3200" smtClean="0"/>
              <a:t>USING DATA WAREHOUSES FOR BUSINESS INTELLIGENCE</a:t>
            </a:r>
          </a:p>
        </p:txBody>
      </p:sp>
      <p:sp>
        <p:nvSpPr>
          <p:cNvPr id="2" name="Rectangle 3"/>
          <p:cNvSpPr>
            <a:spLocks noGrp="1"/>
          </p:cNvSpPr>
          <p:nvPr>
            <p:ph type="body" idx="4294967295"/>
          </p:nvPr>
        </p:nvSpPr>
        <p:spPr>
          <a:xfrm>
            <a:off x="457200" y="1600200"/>
            <a:ext cx="8229600" cy="4724400"/>
          </a:xfrm>
        </p:spPr>
        <p:txBody>
          <a:bodyPr/>
          <a:lstStyle/>
          <a:p>
            <a:r>
              <a:rPr lang="en-US" b="1" smtClean="0"/>
              <a:t>Business intelligence</a:t>
            </a:r>
            <a:r>
              <a:rPr lang="en-US" smtClean="0"/>
              <a:t> is the process of accessing data in a warehouse and using it for strategic decision making. Two basic techniques:</a:t>
            </a:r>
          </a:p>
          <a:p>
            <a:pPr lvl="1"/>
            <a:r>
              <a:rPr lang="en-US" b="1" smtClean="0">
                <a:solidFill>
                  <a:srgbClr val="CC0000"/>
                </a:solidFill>
              </a:rPr>
              <a:t>Online analytical processing (OLAP)</a:t>
            </a:r>
          </a:p>
        </p:txBody>
      </p:sp>
      <p:sp>
        <p:nvSpPr>
          <p:cNvPr id="134148" name="Rectangle 4"/>
          <p:cNvSpPr>
            <a:spLocks noChangeArrowheads="1"/>
          </p:cNvSpPr>
          <p:nvPr/>
        </p:nvSpPr>
        <p:spPr bwMode="auto">
          <a:xfrm>
            <a:off x="1095375" y="3467100"/>
            <a:ext cx="6670675" cy="14478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The user employs queries to investigate hypothesized relationships in the data.</a:t>
            </a:r>
          </a:p>
          <a:p>
            <a:pPr marL="342900" indent="-342900" algn="l" defTabSz="914400" rtl="0" eaLnBrk="0" hangingPunct="0">
              <a:spcBef>
                <a:spcPts val="2000"/>
              </a:spcBef>
              <a:buClr>
                <a:schemeClr val="accent1"/>
              </a:buClr>
              <a:buFont typeface="Wingdings 2" pitchFamily="18" charset="2"/>
              <a:buChar char=""/>
            </a:pPr>
            <a:r>
              <a:rPr lang="en-US" sz="1400" b="1">
                <a:latin typeface="Century Gothic" pitchFamily="34" charset="0"/>
              </a:rPr>
              <a:t>Can drill down to deeper levels with each query.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134148">
                                            <p:bg/>
                                          </p:spTgt>
                                        </p:tgtEl>
                                        <p:attrNameLst>
                                          <p:attrName>style.visibility</p:attrName>
                                        </p:attrNameLst>
                                      </p:cBhvr>
                                      <p:to>
                                        <p:strVal val="visible"/>
                                      </p:to>
                                    </p:set>
                                    <p:anim calcmode="lin" valueType="num">
                                      <p:cBhvr>
                                        <p:cTn id="17" dur="500" fill="hold"/>
                                        <p:tgtEl>
                                          <p:spTgt spid="134148">
                                            <p:bg/>
                                          </p:spTgt>
                                        </p:tgtEl>
                                        <p:attrNameLst>
                                          <p:attrName>ppt_w</p:attrName>
                                        </p:attrNameLst>
                                      </p:cBhvr>
                                      <p:tavLst>
                                        <p:tav tm="0">
                                          <p:val>
                                            <p:fltVal val="0"/>
                                          </p:val>
                                        </p:tav>
                                        <p:tav tm="100000">
                                          <p:val>
                                            <p:strVal val="#ppt_w"/>
                                          </p:val>
                                        </p:tav>
                                      </p:tavLst>
                                    </p:anim>
                                    <p:anim calcmode="lin" valueType="num">
                                      <p:cBhvr>
                                        <p:cTn id="18" dur="500" fill="hold"/>
                                        <p:tgtEl>
                                          <p:spTgt spid="134148">
                                            <p:bg/>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134148">
                                            <p:txEl>
                                              <p:pRg st="0" end="0"/>
                                            </p:txEl>
                                          </p:spTgt>
                                        </p:tgtEl>
                                        <p:attrNameLst>
                                          <p:attrName>style.visibility</p:attrName>
                                        </p:attrNameLst>
                                      </p:cBhvr>
                                      <p:to>
                                        <p:strVal val="visible"/>
                                      </p:to>
                                    </p:set>
                                    <p:anim calcmode="lin" valueType="num">
                                      <p:cBhvr>
                                        <p:cTn id="23" dur="500" fill="hold"/>
                                        <p:tgtEl>
                                          <p:spTgt spid="134148">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134148">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134148">
                                            <p:txEl>
                                              <p:pRg st="1" end="1"/>
                                            </p:txEl>
                                          </p:spTgt>
                                        </p:tgtEl>
                                        <p:attrNameLst>
                                          <p:attrName>style.visibility</p:attrName>
                                        </p:attrNameLst>
                                      </p:cBhvr>
                                      <p:to>
                                        <p:strVal val="visible"/>
                                      </p:to>
                                    </p:set>
                                    <p:anim calcmode="lin" valueType="num">
                                      <p:cBhvr>
                                        <p:cTn id="29" dur="500" fill="hold"/>
                                        <p:tgtEl>
                                          <p:spTgt spid="134148">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134148">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P spid="134148" grpId="0" build="p" animBg="1" autoUpdateAnimBg="0"/>
    </p:bldLst>
  </p:timing>
</p:sld>
</file>

<file path=ppt/slides/slide5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209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2098" name="Slide Number Placeholder 5"/>
          <p:cNvSpPr>
            <a:spLocks noGrp="1"/>
          </p:cNvSpPr>
          <p:nvPr>
            <p:ph type="sldNum" sz="quarter" idx="11"/>
          </p:nvPr>
        </p:nvSpPr>
        <p:spPr bwMode="auto">
          <a:noFill/>
          <a:ln>
            <a:miter lim="800000"/>
            <a:headEnd/>
            <a:tailEnd/>
          </a:ln>
        </p:spPr>
        <p:txBody>
          <a:bodyPr/>
          <a:lstStyle/>
          <a:p>
            <a:r>
              <a:rPr lang="en-US" smtClean="0"/>
              <a:t>16-</a:t>
            </a:r>
            <a:fld id="{6FDAC951-9DEF-4A3A-9584-C5C5A2BCA99A}" type="slidenum">
              <a:rPr lang="ar-SA" smtClean="0"/>
              <a:pPr/>
              <a:t>56</a:t>
            </a:fld>
            <a:endParaRPr lang="en-US" smtClean="0"/>
          </a:p>
        </p:txBody>
      </p:sp>
      <p:sp>
        <p:nvSpPr>
          <p:cNvPr id="132099" name="Rectangle 2"/>
          <p:cNvSpPr>
            <a:spLocks noGrp="1"/>
          </p:cNvSpPr>
          <p:nvPr>
            <p:ph type="title" idx="4294967295"/>
          </p:nvPr>
        </p:nvSpPr>
        <p:spPr/>
        <p:txBody>
          <a:bodyPr/>
          <a:lstStyle/>
          <a:p>
            <a:r>
              <a:rPr lang="en-US" sz="3200" smtClean="0"/>
              <a:t>USING DATA WAREHOUSES FOR BUSINESS INTELLIGENCE</a:t>
            </a:r>
          </a:p>
        </p:txBody>
      </p:sp>
      <p:sp>
        <p:nvSpPr>
          <p:cNvPr id="132100" name="Rectangle 3"/>
          <p:cNvSpPr>
            <a:spLocks noGrp="1"/>
          </p:cNvSpPr>
          <p:nvPr>
            <p:ph type="body" idx="4294967295"/>
          </p:nvPr>
        </p:nvSpPr>
        <p:spPr>
          <a:xfrm>
            <a:off x="457200" y="1600200"/>
            <a:ext cx="8229600" cy="4724400"/>
          </a:xfrm>
        </p:spPr>
        <p:txBody>
          <a:bodyPr/>
          <a:lstStyle/>
          <a:p>
            <a:r>
              <a:rPr lang="en-US" b="1" smtClean="0">
                <a:solidFill>
                  <a:schemeClr val="tx1"/>
                </a:solidFill>
              </a:rPr>
              <a:t>Business intelligence</a:t>
            </a:r>
            <a:r>
              <a:rPr lang="en-US" smtClean="0">
                <a:solidFill>
                  <a:schemeClr val="tx1"/>
                </a:solidFill>
              </a:rPr>
              <a:t> is the process of accessing data in a warehouse and using it for strategic decision making. Two basic techniques:</a:t>
            </a:r>
          </a:p>
          <a:p>
            <a:pPr lvl="1"/>
            <a:r>
              <a:rPr lang="en-US" smtClean="0">
                <a:solidFill>
                  <a:schemeClr val="tx1"/>
                </a:solidFill>
              </a:rPr>
              <a:t>Online analytical processing (OLAP)</a:t>
            </a:r>
          </a:p>
          <a:p>
            <a:pPr lvl="1"/>
            <a:r>
              <a:rPr lang="en-US" b="1" smtClean="0">
                <a:solidFill>
                  <a:schemeClr val="tx1"/>
                </a:solidFill>
              </a:rPr>
              <a:t>Data mining</a:t>
            </a:r>
          </a:p>
        </p:txBody>
      </p:sp>
      <p:sp>
        <p:nvSpPr>
          <p:cNvPr id="2" name="Rectangle 4"/>
          <p:cNvSpPr>
            <a:spLocks noChangeArrowheads="1"/>
          </p:cNvSpPr>
          <p:nvPr/>
        </p:nvSpPr>
        <p:spPr bwMode="auto">
          <a:xfrm>
            <a:off x="760413" y="3603625"/>
            <a:ext cx="8153400" cy="14478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Symbol" pitchFamily="18" charset="2"/>
              <a:buChar char=""/>
            </a:pPr>
            <a:r>
              <a:rPr lang="en-US" sz="1400" b="1">
                <a:latin typeface="Century Gothic" pitchFamily="34" charset="0"/>
              </a:rPr>
              <a:t>Uses sophisticated statistical analysis and artificial intelligence techniques such as neural networks to discover unhypothesized relationships in the data.</a:t>
            </a:r>
          </a:p>
          <a:p>
            <a:pPr marL="342900" indent="-342900" algn="l" defTabSz="914400" rtl="0" eaLnBrk="0" hangingPunct="0">
              <a:spcBef>
                <a:spcPts val="2000"/>
              </a:spcBef>
              <a:buClr>
                <a:schemeClr val="accent1"/>
              </a:buClr>
              <a:buFont typeface="Symbol" pitchFamily="18" charset="2"/>
              <a:buChar char=""/>
            </a:pPr>
            <a:r>
              <a:rPr lang="en-US" sz="1400" b="1">
                <a:latin typeface="Century Gothic" pitchFamily="34" charset="0"/>
              </a:rPr>
              <a:t>“Let’s just dig and see what we find!”</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grpId="0" nodeType="clickEffect">
                                  <p:stCondLst>
                                    <p:cond delay="0"/>
                                  </p:stCondLst>
                                  <p:childTnLst>
                                    <p:set>
                                      <p:cBhvr>
                                        <p:cTn id="6" dur="1" fill="hold">
                                          <p:stCondLst>
                                            <p:cond delay="0"/>
                                          </p:stCondLst>
                                        </p:cTn>
                                        <p:tgtEl>
                                          <p:spTgt spid="2">
                                            <p:bg/>
                                          </p:spTgt>
                                        </p:tgtEl>
                                        <p:attrNameLst>
                                          <p:attrName>style.visibility</p:attrName>
                                        </p:attrNameLst>
                                      </p:cBhvr>
                                      <p:to>
                                        <p:strVal val="visible"/>
                                      </p:to>
                                    </p:set>
                                    <p:anim calcmode="lin" valueType="num">
                                      <p:cBhvr>
                                        <p:cTn id="7" dur="500" fill="hold"/>
                                        <p:tgtEl>
                                          <p:spTgt spid="2">
                                            <p:bg/>
                                          </p:spTgt>
                                        </p:tgtEl>
                                        <p:attrNameLst>
                                          <p:attrName>ppt_w</p:attrName>
                                        </p:attrNameLst>
                                      </p:cBhvr>
                                      <p:tavLst>
                                        <p:tav tm="0">
                                          <p:val>
                                            <p:fltVal val="0"/>
                                          </p:val>
                                        </p:tav>
                                        <p:tav tm="100000">
                                          <p:val>
                                            <p:strVal val="#ppt_w"/>
                                          </p:val>
                                        </p:tav>
                                      </p:tavLst>
                                    </p:anim>
                                    <p:anim calcmode="lin" valueType="num">
                                      <p:cBhvr>
                                        <p:cTn id="8" dur="500" fill="hold"/>
                                        <p:tgtEl>
                                          <p:spTgt spid="2">
                                            <p:bg/>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grpId="0" nodeType="clickEffect">
                                  <p:stCondLst>
                                    <p:cond delay="0"/>
                                  </p:stCondLst>
                                  <p:childTnLst>
                                    <p:set>
                                      <p:cBhvr>
                                        <p:cTn id="12" dur="1" fill="hold">
                                          <p:stCondLst>
                                            <p:cond delay="0"/>
                                          </p:stCondLst>
                                        </p:cTn>
                                        <p:tgtEl>
                                          <p:spTgt spid="2">
                                            <p:txEl>
                                              <p:pRg st="0" end="0"/>
                                            </p:txEl>
                                          </p:spTgt>
                                        </p:tgtEl>
                                        <p:attrNameLst>
                                          <p:attrName>style.visibility</p:attrName>
                                        </p:attrNameLst>
                                      </p:cBhvr>
                                      <p:to>
                                        <p:strVal val="visible"/>
                                      </p:to>
                                    </p:set>
                                    <p:anim calcmode="lin" valueType="num">
                                      <p:cBhvr>
                                        <p:cTn id="13" dur="5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4" dur="500" fill="hold"/>
                                        <p:tgtEl>
                                          <p:spTgt spid="2">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grpId="0" nodeType="clickEffect">
                                  <p:stCondLst>
                                    <p:cond delay="0"/>
                                  </p:stCondLst>
                                  <p:childTnLst>
                                    <p:set>
                                      <p:cBhvr>
                                        <p:cTn id="18" dur="1" fill="hold">
                                          <p:stCondLst>
                                            <p:cond delay="0"/>
                                          </p:stCondLst>
                                        </p:cTn>
                                        <p:tgtEl>
                                          <p:spTgt spid="2">
                                            <p:txEl>
                                              <p:pRg st="1" end="1"/>
                                            </p:txEl>
                                          </p:spTgt>
                                        </p:tgtEl>
                                        <p:attrNameLst>
                                          <p:attrName>style.visibility</p:attrName>
                                        </p:attrNameLst>
                                      </p:cBhvr>
                                      <p:to>
                                        <p:strVal val="visible"/>
                                      </p:to>
                                    </p:set>
                                    <p:anim calcmode="lin" valueType="num">
                                      <p:cBhvr>
                                        <p:cTn id="19" dur="500" fill="hold"/>
                                        <p:tgtEl>
                                          <p:spTgt spid="2">
                                            <p:txEl>
                                              <p:pRg st="1" end="1"/>
                                            </p:txEl>
                                          </p:spTgt>
                                        </p:tgtEl>
                                        <p:attrNameLst>
                                          <p:attrName>ppt_w</p:attrName>
                                        </p:attrNameLst>
                                      </p:cBhvr>
                                      <p:tavLst>
                                        <p:tav tm="0">
                                          <p:val>
                                            <p:fltVal val="0"/>
                                          </p:val>
                                        </p:tav>
                                        <p:tav tm="100000">
                                          <p:val>
                                            <p:strVal val="#ppt_w"/>
                                          </p:val>
                                        </p:tav>
                                      </p:tavLst>
                                    </p:anim>
                                    <p:anim calcmode="lin" valueType="num">
                                      <p:cBhvr>
                                        <p:cTn id="20" dur="500" fill="hold"/>
                                        <p:tgtEl>
                                          <p:spTgt spid="2">
                                            <p:txEl>
                                              <p:pRg st="1" end="1"/>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animBg="1" autoUpdateAnimBg="0"/>
    </p:bldLst>
  </p:timing>
</p:sld>
</file>

<file path=ppt/slides/slide5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2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3122" name="Slide Number Placeholder 5"/>
          <p:cNvSpPr>
            <a:spLocks noGrp="1"/>
          </p:cNvSpPr>
          <p:nvPr>
            <p:ph type="sldNum" sz="quarter" idx="11"/>
          </p:nvPr>
        </p:nvSpPr>
        <p:spPr bwMode="auto">
          <a:noFill/>
          <a:ln>
            <a:miter lim="800000"/>
            <a:headEnd/>
            <a:tailEnd/>
          </a:ln>
        </p:spPr>
        <p:txBody>
          <a:bodyPr/>
          <a:lstStyle/>
          <a:p>
            <a:r>
              <a:rPr lang="en-US" smtClean="0"/>
              <a:t>16-</a:t>
            </a:r>
            <a:fld id="{E8A3223C-4D0E-4797-A929-444B1E931442}" type="slidenum">
              <a:rPr lang="ar-SA" smtClean="0"/>
              <a:pPr/>
              <a:t>57</a:t>
            </a:fld>
            <a:endParaRPr lang="en-US" smtClean="0"/>
          </a:p>
        </p:txBody>
      </p:sp>
      <p:sp>
        <p:nvSpPr>
          <p:cNvPr id="133123" name="Rectangle 2"/>
          <p:cNvSpPr>
            <a:spLocks noGrp="1"/>
          </p:cNvSpPr>
          <p:nvPr>
            <p:ph type="title" idx="4294967295"/>
          </p:nvPr>
        </p:nvSpPr>
        <p:spPr/>
        <p:txBody>
          <a:bodyPr/>
          <a:lstStyle/>
          <a:p>
            <a:r>
              <a:rPr lang="en-US" sz="3200" smtClean="0"/>
              <a:t>USING DATA WAREHOUSES FOR BUSINESS INTELLIGENCE</a:t>
            </a:r>
          </a:p>
        </p:txBody>
      </p:sp>
      <p:sp>
        <p:nvSpPr>
          <p:cNvPr id="2" name="Rectangle 3"/>
          <p:cNvSpPr>
            <a:spLocks noGrp="1"/>
          </p:cNvSpPr>
          <p:nvPr>
            <p:ph type="body" idx="4294967295"/>
          </p:nvPr>
        </p:nvSpPr>
        <p:spPr>
          <a:xfrm>
            <a:off x="457200" y="1600200"/>
            <a:ext cx="8229600" cy="4724400"/>
          </a:xfrm>
        </p:spPr>
        <p:txBody>
          <a:bodyPr/>
          <a:lstStyle/>
          <a:p>
            <a:r>
              <a:rPr lang="en-US" sz="1800" smtClean="0">
                <a:solidFill>
                  <a:schemeClr val="tx1"/>
                </a:solidFill>
              </a:rPr>
              <a:t>Proper controls are needed for data warehouses:</a:t>
            </a:r>
          </a:p>
          <a:p>
            <a:pPr lvl="1"/>
            <a:r>
              <a:rPr lang="en-US" sz="1600" smtClean="0">
                <a:solidFill>
                  <a:schemeClr val="tx1"/>
                </a:solidFill>
              </a:rPr>
              <a:t>Data validation controls are essential to ensuring data accuracy.</a:t>
            </a:r>
          </a:p>
          <a:p>
            <a:pPr lvl="2"/>
            <a:r>
              <a:rPr lang="en-US" sz="1600" smtClean="0">
                <a:solidFill>
                  <a:schemeClr val="tx1"/>
                </a:solidFill>
              </a:rPr>
              <a:t>The process of verifying the accuracy of the data, aka </a:t>
            </a:r>
            <a:r>
              <a:rPr lang="en-US" sz="1600" b="1" i="1" smtClean="0">
                <a:solidFill>
                  <a:schemeClr val="tx1"/>
                </a:solidFill>
              </a:rPr>
              <a:t>scrubbing</a:t>
            </a:r>
            <a:r>
              <a:rPr lang="en-US" sz="1600" smtClean="0">
                <a:solidFill>
                  <a:schemeClr val="tx1"/>
                </a:solidFill>
              </a:rPr>
              <a:t>, is often one of the most time-consuming and expensive steps.</a:t>
            </a:r>
          </a:p>
          <a:p>
            <a:pPr lvl="1"/>
            <a:r>
              <a:rPr lang="en-US" sz="1600" smtClean="0">
                <a:solidFill>
                  <a:schemeClr val="tx1"/>
                </a:solidFill>
              </a:rPr>
              <a:t>Information should be protected from competitors or from destruction by using:</a:t>
            </a:r>
          </a:p>
          <a:p>
            <a:pPr lvl="2"/>
            <a:r>
              <a:rPr lang="en-US" sz="1600" smtClean="0">
                <a:solidFill>
                  <a:schemeClr val="tx1"/>
                </a:solidFill>
              </a:rPr>
              <a:t>Access controls</a:t>
            </a:r>
          </a:p>
          <a:p>
            <a:pPr lvl="2"/>
            <a:r>
              <a:rPr lang="en-US" sz="1600" smtClean="0">
                <a:solidFill>
                  <a:schemeClr val="tx1"/>
                </a:solidFill>
              </a:rPr>
              <a:t>Encryption</a:t>
            </a:r>
          </a:p>
          <a:p>
            <a:pPr lvl="2"/>
            <a:r>
              <a:rPr lang="en-US" sz="1600" smtClean="0">
                <a:solidFill>
                  <a:schemeClr val="tx1"/>
                </a:solidFill>
              </a:rPr>
              <a:t>Backup provisions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2">
                                            <p:txEl>
                                              <p:pRg st="4" end="4"/>
                                            </p:txEl>
                                          </p:spTgt>
                                        </p:tgtEl>
                                        <p:attrNameLst>
                                          <p:attrName>style.visibility</p:attrName>
                                        </p:attrNameLst>
                                      </p:cBhvr>
                                      <p:to>
                                        <p:strVal val="visible"/>
                                      </p:to>
                                    </p:set>
                                    <p:animEffect transition="in" filter="wipe(up)">
                                      <p:cBhvr>
                                        <p:cTn id="27" dur="500"/>
                                        <p:tgtEl>
                                          <p:spTgt spid="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1" fill="hold" grpId="0" nodeType="clickEffect">
                                  <p:stCondLst>
                                    <p:cond delay="0"/>
                                  </p:stCondLst>
                                  <p:childTnLst>
                                    <p:set>
                                      <p:cBhvr>
                                        <p:cTn id="31" dur="1" fill="hold">
                                          <p:stCondLst>
                                            <p:cond delay="0"/>
                                          </p:stCondLst>
                                        </p:cTn>
                                        <p:tgtEl>
                                          <p:spTgt spid="2">
                                            <p:txEl>
                                              <p:pRg st="5" end="5"/>
                                            </p:txEl>
                                          </p:spTgt>
                                        </p:tgtEl>
                                        <p:attrNameLst>
                                          <p:attrName>style.visibility</p:attrName>
                                        </p:attrNameLst>
                                      </p:cBhvr>
                                      <p:to>
                                        <p:strVal val="visible"/>
                                      </p:to>
                                    </p:set>
                                    <p:animEffect transition="in" filter="wipe(up)">
                                      <p:cBhvr>
                                        <p:cTn id="32" dur="500"/>
                                        <p:tgtEl>
                                          <p:spTgt spid="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1" fill="hold" grpId="0" nodeType="clickEffect">
                                  <p:stCondLst>
                                    <p:cond delay="0"/>
                                  </p:stCondLst>
                                  <p:childTnLst>
                                    <p:set>
                                      <p:cBhvr>
                                        <p:cTn id="36" dur="1" fill="hold">
                                          <p:stCondLst>
                                            <p:cond delay="0"/>
                                          </p:stCondLst>
                                        </p:cTn>
                                        <p:tgtEl>
                                          <p:spTgt spid="2">
                                            <p:txEl>
                                              <p:pRg st="6" end="6"/>
                                            </p:txEl>
                                          </p:spTgt>
                                        </p:tgtEl>
                                        <p:attrNameLst>
                                          <p:attrName>style.visibility</p:attrName>
                                        </p:attrNameLst>
                                      </p:cBhvr>
                                      <p:to>
                                        <p:strVal val="visible"/>
                                      </p:to>
                                    </p:set>
                                    <p:animEffect transition="in" filter="wipe(up)">
                                      <p:cBhvr>
                                        <p:cTn id="37" dur="500"/>
                                        <p:tgtEl>
                                          <p:spTgt spid="2">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5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414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4146" name="Slide Number Placeholder 5"/>
          <p:cNvSpPr>
            <a:spLocks noGrp="1"/>
          </p:cNvSpPr>
          <p:nvPr>
            <p:ph type="sldNum" sz="quarter" idx="11"/>
          </p:nvPr>
        </p:nvSpPr>
        <p:spPr bwMode="auto">
          <a:noFill/>
          <a:ln>
            <a:miter lim="800000"/>
            <a:headEnd/>
            <a:tailEnd/>
          </a:ln>
        </p:spPr>
        <p:txBody>
          <a:bodyPr/>
          <a:lstStyle/>
          <a:p>
            <a:r>
              <a:rPr lang="en-US" smtClean="0"/>
              <a:t>16-</a:t>
            </a:r>
            <a:fld id="{03BD1FEA-C43D-4E4A-89A4-8F093BE32E9A}" type="slidenum">
              <a:rPr lang="ar-SA" smtClean="0"/>
              <a:pPr/>
              <a:t>58</a:t>
            </a:fld>
            <a:endParaRPr lang="en-US" smtClean="0"/>
          </a:p>
        </p:txBody>
      </p:sp>
      <p:sp>
        <p:nvSpPr>
          <p:cNvPr id="134147" name="Rectangle 2"/>
          <p:cNvSpPr>
            <a:spLocks noGrp="1"/>
          </p:cNvSpPr>
          <p:nvPr>
            <p:ph type="title" idx="4294967295"/>
          </p:nvPr>
        </p:nvSpPr>
        <p:spPr/>
        <p:txBody>
          <a:bodyPr/>
          <a:lstStyle/>
          <a:p>
            <a:r>
              <a:rPr lang="en-US" sz="3200" smtClean="0"/>
              <a:t>SUPPORTING MANAGEMENT’S INFORMATION NEEDS</a:t>
            </a:r>
          </a:p>
        </p:txBody>
      </p:sp>
      <p:sp>
        <p:nvSpPr>
          <p:cNvPr id="134148" name="Rectangle 3"/>
          <p:cNvSpPr>
            <a:spLocks noGrp="1"/>
          </p:cNvSpPr>
          <p:nvPr>
            <p:ph type="body" idx="4294967295"/>
          </p:nvPr>
        </p:nvSpPr>
        <p:spPr>
          <a:xfrm>
            <a:off x="457200" y="1600200"/>
            <a:ext cx="8229600" cy="4724400"/>
          </a:xfrm>
        </p:spPr>
        <p:txBody>
          <a:bodyPr/>
          <a:lstStyle/>
          <a:p>
            <a:r>
              <a:rPr lang="en-US" smtClean="0">
                <a:solidFill>
                  <a:schemeClr val="tx1"/>
                </a:solidFill>
              </a:rPr>
              <a:t>Three tools or abilities can be particularly useful to management in decision making:</a:t>
            </a:r>
          </a:p>
          <a:p>
            <a:pPr lvl="1"/>
            <a:r>
              <a:rPr lang="en-US" smtClean="0">
                <a:solidFill>
                  <a:schemeClr val="tx1"/>
                </a:solidFill>
              </a:rPr>
              <a:t>The balanced scorecard</a:t>
            </a:r>
          </a:p>
          <a:p>
            <a:pPr lvl="1"/>
            <a:r>
              <a:rPr lang="en-US" smtClean="0">
                <a:solidFill>
                  <a:schemeClr val="tx1"/>
                </a:solidFill>
              </a:rPr>
              <a:t>Data warehouses</a:t>
            </a:r>
          </a:p>
          <a:p>
            <a:pPr lvl="1"/>
            <a:r>
              <a:rPr lang="en-US" b="1" smtClean="0">
                <a:solidFill>
                  <a:schemeClr val="tx1"/>
                </a:solidFill>
              </a:rPr>
              <a:t>Proper design of graphs of financial data</a:t>
            </a:r>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6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5170" name="Slide Number Placeholder 5"/>
          <p:cNvSpPr>
            <a:spLocks noGrp="1"/>
          </p:cNvSpPr>
          <p:nvPr>
            <p:ph type="sldNum" sz="quarter" idx="11"/>
          </p:nvPr>
        </p:nvSpPr>
        <p:spPr bwMode="auto">
          <a:noFill/>
          <a:ln>
            <a:miter lim="800000"/>
            <a:headEnd/>
            <a:tailEnd/>
          </a:ln>
        </p:spPr>
        <p:txBody>
          <a:bodyPr/>
          <a:lstStyle/>
          <a:p>
            <a:r>
              <a:rPr lang="en-US" smtClean="0"/>
              <a:t>16-</a:t>
            </a:r>
            <a:fld id="{8C406218-A4AF-4D3F-92F7-AC4723FF5F15}" type="slidenum">
              <a:rPr lang="ar-SA" smtClean="0"/>
              <a:pPr/>
              <a:t>59</a:t>
            </a:fld>
            <a:endParaRPr lang="en-US" smtClean="0"/>
          </a:p>
        </p:txBody>
      </p:sp>
      <p:sp>
        <p:nvSpPr>
          <p:cNvPr id="2" name="Rectangle 2"/>
          <p:cNvSpPr>
            <a:spLocks noGrp="1"/>
          </p:cNvSpPr>
          <p:nvPr>
            <p:ph type="title" idx="4294967295"/>
          </p:nvPr>
        </p:nvSpPr>
        <p:spPr/>
        <p:txBody>
          <a:bodyPr/>
          <a:lstStyle/>
          <a:p>
            <a:r>
              <a:rPr lang="en-US" smtClean="0"/>
              <a:t>PRINCIPLES OF GRAPH DESIGN</a:t>
            </a:r>
          </a:p>
        </p:txBody>
      </p:sp>
      <p:sp>
        <p:nvSpPr>
          <p:cNvPr id="138243" name="Rectangle 3"/>
          <p:cNvSpPr>
            <a:spLocks noGrp="1"/>
          </p:cNvSpPr>
          <p:nvPr>
            <p:ph type="body" idx="4294967295"/>
          </p:nvPr>
        </p:nvSpPr>
        <p:spPr>
          <a:xfrm>
            <a:off x="457200" y="1600200"/>
            <a:ext cx="8229600" cy="4724400"/>
          </a:xfrm>
        </p:spPr>
        <p:txBody>
          <a:bodyPr/>
          <a:lstStyle/>
          <a:p>
            <a:r>
              <a:rPr lang="en-US" smtClean="0">
                <a:solidFill>
                  <a:schemeClr val="tx1"/>
                </a:solidFill>
              </a:rPr>
              <a:t>Accountants and IS professionals can help management deal with information overload by preparing graphs that highlight and summarize important facts.</a:t>
            </a:r>
          </a:p>
          <a:p>
            <a:r>
              <a:rPr lang="en-US" smtClean="0">
                <a:solidFill>
                  <a:schemeClr val="tx1"/>
                </a:solidFill>
              </a:rPr>
              <a:t>Well-designed graphs make it easy to identify and understand trends and relationships.</a:t>
            </a:r>
          </a:p>
          <a:p>
            <a:r>
              <a:rPr lang="en-US" smtClean="0">
                <a:solidFill>
                  <a:schemeClr val="tx1"/>
                </a:solidFill>
              </a:rPr>
              <a:t>Poorly-designed graphs can impair decision making.</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xEl>
                                              <p:charRg st="4294967295" end="4294967295"/>
                                            </p:txEl>
                                          </p:spTgt>
                                        </p:tgtEl>
                                        <p:attrNameLst>
                                          <p:attrName>style.visibility</p:attrName>
                                        </p:attrNameLst>
                                      </p:cBhvr>
                                      <p:to>
                                        <p:strVal val="visible"/>
                                      </p:to>
                                    </p:set>
                                    <p:anim calcmode="lin" valueType="num">
                                      <p:cBhvr>
                                        <p:cTn id="7" dur="500" fill="hold"/>
                                        <p:tgtEl>
                                          <p:spTgt spid="2">
                                            <p:txEl>
                                              <p:charRg st="4294967295" end="4294967295"/>
                                            </p:txEl>
                                          </p:spTgt>
                                        </p:tgtEl>
                                        <p:attrNameLst>
                                          <p:attrName>ppt_w</p:attrName>
                                        </p:attrNameLst>
                                      </p:cBhvr>
                                      <p:tavLst>
                                        <p:tav tm="0">
                                          <p:val>
                                            <p:fltVal val="0"/>
                                          </p:val>
                                        </p:tav>
                                        <p:tav tm="100000">
                                          <p:val>
                                            <p:strVal val="#ppt_w"/>
                                          </p:val>
                                        </p:tav>
                                      </p:tavLst>
                                    </p:anim>
                                    <p:anim calcmode="lin" valueType="num">
                                      <p:cBhvr>
                                        <p:cTn id="8" dur="500" fill="hold"/>
                                        <p:tgtEl>
                                          <p:spTgt spid="2">
                                            <p:txEl>
                                              <p:charRg st="4294967295" end="4294967295"/>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138243">
                                            <p:txEl>
                                              <p:pRg st="0" end="0"/>
                                            </p:txEl>
                                          </p:spTgt>
                                        </p:tgtEl>
                                        <p:attrNameLst>
                                          <p:attrName>style.visibility</p:attrName>
                                        </p:attrNameLst>
                                      </p:cBhvr>
                                      <p:to>
                                        <p:strVal val="visible"/>
                                      </p:to>
                                    </p:set>
                                    <p:animEffect transition="in" filter="wipe(up)">
                                      <p:cBhvr>
                                        <p:cTn id="13" dur="500"/>
                                        <p:tgtEl>
                                          <p:spTgt spid="13824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138243">
                                            <p:txEl>
                                              <p:pRg st="1" end="1"/>
                                            </p:txEl>
                                          </p:spTgt>
                                        </p:tgtEl>
                                        <p:attrNameLst>
                                          <p:attrName>style.visibility</p:attrName>
                                        </p:attrNameLst>
                                      </p:cBhvr>
                                      <p:to>
                                        <p:strVal val="visible"/>
                                      </p:to>
                                    </p:set>
                                    <p:animEffect transition="in" filter="wipe(up)">
                                      <p:cBhvr>
                                        <p:cTn id="18" dur="500"/>
                                        <p:tgtEl>
                                          <p:spTgt spid="13824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138243">
                                            <p:txEl>
                                              <p:pRg st="2" end="2"/>
                                            </p:txEl>
                                          </p:spTgt>
                                        </p:tgtEl>
                                        <p:attrNameLst>
                                          <p:attrName>style.visibility</p:attrName>
                                        </p:attrNameLst>
                                      </p:cBhvr>
                                      <p:to>
                                        <p:strVal val="visible"/>
                                      </p:to>
                                    </p:set>
                                    <p:animEffect transition="in" filter="wipe(up)">
                                      <p:cBhvr>
                                        <p:cTn id="23" dur="500"/>
                                        <p:tgtEl>
                                          <p:spTgt spid="13824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utoUpdateAnimBg="0"/>
      <p:bldP spid="138243"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1506" name="Slide Number Placeholder 5"/>
          <p:cNvSpPr>
            <a:spLocks noGrp="1"/>
          </p:cNvSpPr>
          <p:nvPr>
            <p:ph type="sldNum" sz="quarter" idx="11"/>
          </p:nvPr>
        </p:nvSpPr>
        <p:spPr bwMode="auto">
          <a:noFill/>
          <a:ln>
            <a:miter lim="800000"/>
            <a:headEnd/>
            <a:tailEnd/>
          </a:ln>
        </p:spPr>
        <p:txBody>
          <a:bodyPr/>
          <a:lstStyle/>
          <a:p>
            <a:r>
              <a:rPr lang="en-US" smtClean="0"/>
              <a:t>16-</a:t>
            </a:r>
            <a:fld id="{3B48C014-286E-4E3A-8417-330846B65377}" type="slidenum">
              <a:rPr lang="ar-SA" smtClean="0"/>
              <a:pPr/>
              <a:t>6</a:t>
            </a:fld>
            <a:endParaRPr lang="en-US" smtClean="0"/>
          </a:p>
        </p:txBody>
      </p:sp>
      <p:sp>
        <p:nvSpPr>
          <p:cNvPr id="61442" name="Rectangle 2"/>
          <p:cNvSpPr>
            <a:spLocks noGrp="1"/>
          </p:cNvSpPr>
          <p:nvPr>
            <p:ph type="title" idx="4294967295"/>
          </p:nvPr>
        </p:nvSpPr>
        <p:spPr/>
        <p:txBody>
          <a:bodyPr/>
          <a:lstStyle/>
          <a:p>
            <a:r>
              <a:rPr lang="en-US" smtClean="0"/>
              <a:t>UPDATE THE GENERAL LEDGER</a:t>
            </a:r>
          </a:p>
        </p:txBody>
      </p:sp>
      <p:sp>
        <p:nvSpPr>
          <p:cNvPr id="61443" name="Rectangle 3"/>
          <p:cNvSpPr>
            <a:spLocks noGrp="1"/>
          </p:cNvSpPr>
          <p:nvPr>
            <p:ph type="body" idx="4294967295"/>
          </p:nvPr>
        </p:nvSpPr>
        <p:spPr>
          <a:xfrm>
            <a:off x="457200" y="1600200"/>
            <a:ext cx="8229600" cy="4724400"/>
          </a:xfrm>
        </p:spPr>
        <p:txBody>
          <a:bodyPr/>
          <a:lstStyle/>
          <a:p>
            <a:r>
              <a:rPr lang="en-US" smtClean="0">
                <a:solidFill>
                  <a:schemeClr val="tx1"/>
                </a:solidFill>
              </a:rPr>
              <a:t>Updating the general ledger consists of posting journal entries from two sources:</a:t>
            </a:r>
          </a:p>
          <a:p>
            <a:pPr lvl="1"/>
            <a:r>
              <a:rPr lang="en-US" smtClean="0">
                <a:solidFill>
                  <a:schemeClr val="tx1"/>
                </a:solidFill>
              </a:rPr>
              <a:t>Summary journal entries of routine transactions from the accounting subsystems.</a:t>
            </a:r>
          </a:p>
          <a:p>
            <a:pPr lvl="1"/>
            <a:r>
              <a:rPr lang="en-US" smtClean="0">
                <a:solidFill>
                  <a:schemeClr val="tx1"/>
                </a:solidFill>
              </a:rPr>
              <a:t>Individual journal entries for non-routine transactions from the treasurer. Examples:</a:t>
            </a:r>
          </a:p>
          <a:p>
            <a:pPr lvl="2"/>
            <a:r>
              <a:rPr lang="en-US" smtClean="0">
                <a:solidFill>
                  <a:schemeClr val="tx1"/>
                </a:solidFill>
              </a:rPr>
              <a:t>Issuances or payment of debt and the associated interest.</a:t>
            </a:r>
          </a:p>
          <a:p>
            <a:pPr lvl="2"/>
            <a:r>
              <a:rPr lang="en-US" smtClean="0">
                <a:solidFill>
                  <a:schemeClr val="tx1"/>
                </a:solidFill>
              </a:rPr>
              <a:t>Issuances or repurchases of company stock and paying dividends on that stock.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1442"/>
                                        </p:tgtEl>
                                        <p:attrNameLst>
                                          <p:attrName>style.visibility</p:attrName>
                                        </p:attrNameLst>
                                      </p:cBhvr>
                                      <p:to>
                                        <p:strVal val="visible"/>
                                      </p:to>
                                    </p:set>
                                    <p:anim calcmode="lin" valueType="num">
                                      <p:cBhvr>
                                        <p:cTn id="7" dur="500" fill="hold"/>
                                        <p:tgtEl>
                                          <p:spTgt spid="61442"/>
                                        </p:tgtEl>
                                        <p:attrNameLst>
                                          <p:attrName>ppt_w</p:attrName>
                                        </p:attrNameLst>
                                      </p:cBhvr>
                                      <p:tavLst>
                                        <p:tav tm="0">
                                          <p:val>
                                            <p:fltVal val="0"/>
                                          </p:val>
                                        </p:tav>
                                        <p:tav tm="100000">
                                          <p:val>
                                            <p:strVal val="#ppt_w"/>
                                          </p:val>
                                        </p:tav>
                                      </p:tavLst>
                                    </p:anim>
                                    <p:anim calcmode="lin" valueType="num">
                                      <p:cBhvr>
                                        <p:cTn id="8" dur="500" fill="hold"/>
                                        <p:tgtEl>
                                          <p:spTgt spid="61442"/>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1443">
                                            <p:txEl>
                                              <p:pRg st="0" end="0"/>
                                            </p:txEl>
                                          </p:spTgt>
                                        </p:tgtEl>
                                        <p:attrNameLst>
                                          <p:attrName>style.visibility</p:attrName>
                                        </p:attrNameLst>
                                      </p:cBhvr>
                                      <p:to>
                                        <p:strVal val="visible"/>
                                      </p:to>
                                    </p:set>
                                    <p:animEffect transition="in" filter="wipe(up)">
                                      <p:cBhvr>
                                        <p:cTn id="13" dur="500"/>
                                        <p:tgtEl>
                                          <p:spTgt spid="61443">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61443">
                                            <p:txEl>
                                              <p:pRg st="1" end="1"/>
                                            </p:txEl>
                                          </p:spTgt>
                                        </p:tgtEl>
                                        <p:attrNameLst>
                                          <p:attrName>style.visibility</p:attrName>
                                        </p:attrNameLst>
                                      </p:cBhvr>
                                      <p:to>
                                        <p:strVal val="visible"/>
                                      </p:to>
                                    </p:set>
                                    <p:animEffect transition="in" filter="wipe(up)">
                                      <p:cBhvr>
                                        <p:cTn id="18" dur="500"/>
                                        <p:tgtEl>
                                          <p:spTgt spid="6144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1443">
                                            <p:txEl>
                                              <p:pRg st="2" end="2"/>
                                            </p:txEl>
                                          </p:spTgt>
                                        </p:tgtEl>
                                        <p:attrNameLst>
                                          <p:attrName>style.visibility</p:attrName>
                                        </p:attrNameLst>
                                      </p:cBhvr>
                                      <p:to>
                                        <p:strVal val="visible"/>
                                      </p:to>
                                    </p:set>
                                    <p:animEffect transition="in" filter="wipe(up)">
                                      <p:cBhvr>
                                        <p:cTn id="23" dur="500"/>
                                        <p:tgtEl>
                                          <p:spTgt spid="61443">
                                            <p:txEl>
                                              <p:pRg st="2" end="2"/>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2" presetClass="entr" presetSubtype="1" fill="hold" grpId="0" nodeType="clickEffect">
                                  <p:stCondLst>
                                    <p:cond delay="0"/>
                                  </p:stCondLst>
                                  <p:childTnLst>
                                    <p:set>
                                      <p:cBhvr>
                                        <p:cTn id="27" dur="1" fill="hold">
                                          <p:stCondLst>
                                            <p:cond delay="0"/>
                                          </p:stCondLst>
                                        </p:cTn>
                                        <p:tgtEl>
                                          <p:spTgt spid="61443">
                                            <p:txEl>
                                              <p:pRg st="3" end="3"/>
                                            </p:txEl>
                                          </p:spTgt>
                                        </p:tgtEl>
                                        <p:attrNameLst>
                                          <p:attrName>style.visibility</p:attrName>
                                        </p:attrNameLst>
                                      </p:cBhvr>
                                      <p:to>
                                        <p:strVal val="visible"/>
                                      </p:to>
                                    </p:set>
                                    <p:animEffect transition="in" filter="wipe(up)">
                                      <p:cBhvr>
                                        <p:cTn id="28" dur="500"/>
                                        <p:tgtEl>
                                          <p:spTgt spid="61443">
                                            <p:txEl>
                                              <p:pRg st="3" end="3"/>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22" presetClass="entr" presetSubtype="1" fill="hold" grpId="0" nodeType="clickEffect">
                                  <p:stCondLst>
                                    <p:cond delay="0"/>
                                  </p:stCondLst>
                                  <p:childTnLst>
                                    <p:set>
                                      <p:cBhvr>
                                        <p:cTn id="32" dur="1" fill="hold">
                                          <p:stCondLst>
                                            <p:cond delay="0"/>
                                          </p:stCondLst>
                                        </p:cTn>
                                        <p:tgtEl>
                                          <p:spTgt spid="61443">
                                            <p:txEl>
                                              <p:pRg st="4" end="4"/>
                                            </p:txEl>
                                          </p:spTgt>
                                        </p:tgtEl>
                                        <p:attrNameLst>
                                          <p:attrName>style.visibility</p:attrName>
                                        </p:attrNameLst>
                                      </p:cBhvr>
                                      <p:to>
                                        <p:strVal val="visible"/>
                                      </p:to>
                                    </p:set>
                                    <p:animEffect transition="in" filter="wipe(up)">
                                      <p:cBhvr>
                                        <p:cTn id="33" dur="500"/>
                                        <p:tgtEl>
                                          <p:spTgt spid="6144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42" grpId="0" animBg="1"/>
      <p:bldP spid="61443" grpId="0" build="p" bldLvl="5" autoUpdateAnimBg="0"/>
    </p:bldLst>
  </p:timing>
</p:sld>
</file>

<file path=ppt/slides/slide6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926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39268" name="Slide Number Placeholder 5"/>
          <p:cNvSpPr>
            <a:spLocks noGrp="1"/>
          </p:cNvSpPr>
          <p:nvPr>
            <p:ph type="sldNum" sz="quarter" idx="11"/>
          </p:nvPr>
        </p:nvSpPr>
        <p:spPr bwMode="auto">
          <a:noFill/>
          <a:ln>
            <a:miter lim="800000"/>
            <a:headEnd/>
            <a:tailEnd/>
          </a:ln>
        </p:spPr>
        <p:txBody>
          <a:bodyPr/>
          <a:lstStyle/>
          <a:p>
            <a:r>
              <a:rPr lang="en-US" smtClean="0"/>
              <a:t>16-</a:t>
            </a:r>
            <a:fld id="{E518182D-01E5-4B74-9AC4-1A5EE8149CEF}" type="slidenum">
              <a:rPr lang="ar-SA" smtClean="0"/>
              <a:pPr/>
              <a:t>60</a:t>
            </a:fld>
            <a:endParaRPr lang="en-US" smtClean="0"/>
          </a:p>
        </p:txBody>
      </p:sp>
      <p:graphicFrame>
        <p:nvGraphicFramePr>
          <p:cNvPr id="139266" name="Object 2"/>
          <p:cNvGraphicFramePr>
            <a:graphicFrameLocks noChangeAspect="1"/>
          </p:cNvGraphicFramePr>
          <p:nvPr/>
        </p:nvGraphicFramePr>
        <p:xfrm>
          <a:off x="0" y="0"/>
          <a:ext cx="9144000" cy="6477000"/>
        </p:xfrm>
        <a:graphic>
          <a:graphicData uri="http://schemas.openxmlformats.org/presentationml/2006/ole">
            <p:oleObj spid="_x0000_s139266" name="Chart" r:id="rId3" imgW="6096000" imgH="4067175" progId="MSGraph.Chart.8">
              <p:embed followColorScheme="full"/>
            </p:oleObj>
          </a:graphicData>
        </a:graphic>
      </p:graphicFrame>
      <p:sp>
        <p:nvSpPr>
          <p:cNvPr id="2" name="Rectangle 3"/>
          <p:cNvSpPr>
            <a:spLocks noChangeArrowheads="1"/>
          </p:cNvSpPr>
          <p:nvPr/>
        </p:nvSpPr>
        <p:spPr bwMode="auto">
          <a:xfrm>
            <a:off x="1066800" y="5638800"/>
            <a:ext cx="7010400" cy="5334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Symbol" pitchFamily="18" charset="2"/>
              <a:buChar char=""/>
            </a:pPr>
            <a:r>
              <a:rPr lang="en-US" sz="1400" b="1">
                <a:latin typeface="Century Gothic" pitchFamily="34" charset="0"/>
              </a:rPr>
              <a:t>Pie charts show the relative size of sub-components.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autoUpdateAnimBg="0"/>
    </p:bldLst>
  </p:timing>
</p:sld>
</file>

<file path=ppt/slides/slide6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0292"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0293" name="Slide Number Placeholder 5"/>
          <p:cNvSpPr>
            <a:spLocks noGrp="1"/>
          </p:cNvSpPr>
          <p:nvPr>
            <p:ph type="sldNum" sz="quarter" idx="11"/>
          </p:nvPr>
        </p:nvSpPr>
        <p:spPr bwMode="auto">
          <a:noFill/>
          <a:ln>
            <a:miter lim="800000"/>
            <a:headEnd/>
            <a:tailEnd/>
          </a:ln>
        </p:spPr>
        <p:txBody>
          <a:bodyPr/>
          <a:lstStyle/>
          <a:p>
            <a:r>
              <a:rPr lang="en-US" smtClean="0"/>
              <a:t>16-</a:t>
            </a:r>
            <a:fld id="{1E3282BF-1C92-4344-9E7F-3251E60735D1}" type="slidenum">
              <a:rPr lang="ar-SA" smtClean="0"/>
              <a:pPr/>
              <a:t>61</a:t>
            </a:fld>
            <a:endParaRPr lang="en-US" smtClean="0"/>
          </a:p>
        </p:txBody>
      </p:sp>
      <p:sp>
        <p:nvSpPr>
          <p:cNvPr id="140290" name="Rectangle 2"/>
          <p:cNvSpPr>
            <a:spLocks noChangeArrowheads="1"/>
          </p:cNvSpPr>
          <p:nvPr/>
        </p:nvSpPr>
        <p:spPr bwMode="auto">
          <a:xfrm>
            <a:off x="1295400" y="5638800"/>
            <a:ext cx="7010400" cy="8382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Symbol" pitchFamily="18" charset="2"/>
              <a:buChar char=""/>
            </a:pPr>
            <a:r>
              <a:rPr lang="en-US" sz="1400" b="1">
                <a:latin typeface="Century Gothic" pitchFamily="34" charset="0"/>
              </a:rPr>
              <a:t>Bar charts are the most common type and are used to display trends.</a:t>
            </a:r>
          </a:p>
        </p:txBody>
      </p:sp>
      <p:graphicFrame>
        <p:nvGraphicFramePr>
          <p:cNvPr id="140291" name="Object 3"/>
          <p:cNvGraphicFramePr>
            <a:graphicFrameLocks noChangeAspect="1"/>
          </p:cNvGraphicFramePr>
          <p:nvPr/>
        </p:nvGraphicFramePr>
        <p:xfrm>
          <a:off x="0" y="609600"/>
          <a:ext cx="9144000" cy="5257800"/>
        </p:xfrm>
        <a:graphic>
          <a:graphicData uri="http://schemas.openxmlformats.org/presentationml/2006/ole">
            <p:oleObj spid="_x0000_s140291" name="Chart" r:id="rId3" imgW="6096000" imgH="4067175" progId="MSGraph.Chart.8">
              <p:embed followColorScheme="full"/>
            </p:oleObj>
          </a:graphicData>
        </a:graphic>
      </p:graphicFrame>
      <p:sp>
        <p:nvSpPr>
          <p:cNvPr id="140295" name="Text Box 4"/>
          <p:cNvSpPr txBox="1">
            <a:spLocks noChangeArrowheads="1"/>
          </p:cNvSpPr>
          <p:nvPr/>
        </p:nvSpPr>
        <p:spPr bwMode="auto">
          <a:xfrm>
            <a:off x="1071563" y="152400"/>
            <a:ext cx="6853237" cy="457200"/>
          </a:xfrm>
          <a:prstGeom prst="rect">
            <a:avLst/>
          </a:prstGeom>
          <a:noFill/>
          <a:ln w="9525">
            <a:noFill/>
            <a:miter lim="800000"/>
            <a:headEnd/>
            <a:tailEnd/>
          </a:ln>
        </p:spPr>
        <p:txBody>
          <a:bodyPr wrap="none">
            <a:spAutoFit/>
          </a:bodyPr>
          <a:lstStyle/>
          <a:p>
            <a:pPr algn="l" rtl="0"/>
            <a:r>
              <a:rPr lang="en-US" sz="2400" b="1"/>
              <a:t>Auto Insurance Sales (In Thousands) By State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140290"/>
                                        </p:tgtEl>
                                        <p:attrNameLst>
                                          <p:attrName>style.visibility</p:attrName>
                                        </p:attrNameLst>
                                      </p:cBhvr>
                                      <p:to>
                                        <p:strVal val="visible"/>
                                      </p:to>
                                    </p:set>
                                    <p:anim calcmode="lin" valueType="num">
                                      <p:cBhvr>
                                        <p:cTn id="7" dur="500" fill="hold"/>
                                        <p:tgtEl>
                                          <p:spTgt spid="140290"/>
                                        </p:tgtEl>
                                        <p:attrNameLst>
                                          <p:attrName>ppt_w</p:attrName>
                                        </p:attrNameLst>
                                      </p:cBhvr>
                                      <p:tavLst>
                                        <p:tav tm="0">
                                          <p:val>
                                            <p:fltVal val="0"/>
                                          </p:val>
                                        </p:tav>
                                        <p:tav tm="100000">
                                          <p:val>
                                            <p:strVal val="#ppt_w"/>
                                          </p:val>
                                        </p:tav>
                                      </p:tavLst>
                                    </p:anim>
                                    <p:anim calcmode="lin" valueType="num">
                                      <p:cBhvr>
                                        <p:cTn id="8" dur="500" fill="hold"/>
                                        <p:tgtEl>
                                          <p:spTgt spid="140290"/>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0290" grpId="0" animBg="1" autoUpdateAnimBg="0"/>
    </p:bld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131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1314" name="Slide Number Placeholder 5"/>
          <p:cNvSpPr>
            <a:spLocks noGrp="1"/>
          </p:cNvSpPr>
          <p:nvPr>
            <p:ph type="sldNum" sz="quarter" idx="11"/>
          </p:nvPr>
        </p:nvSpPr>
        <p:spPr bwMode="auto">
          <a:noFill/>
          <a:ln>
            <a:miter lim="800000"/>
            <a:headEnd/>
            <a:tailEnd/>
          </a:ln>
        </p:spPr>
        <p:txBody>
          <a:bodyPr/>
          <a:lstStyle/>
          <a:p>
            <a:r>
              <a:rPr lang="en-US" smtClean="0"/>
              <a:t>16-</a:t>
            </a:r>
            <a:fld id="{083B9810-FA47-4919-831B-2415CBFE2EC2}" type="slidenum">
              <a:rPr lang="ar-SA" smtClean="0"/>
              <a:pPr/>
              <a:t>62</a:t>
            </a:fld>
            <a:endParaRPr lang="en-US" smtClean="0"/>
          </a:p>
        </p:txBody>
      </p:sp>
      <p:sp>
        <p:nvSpPr>
          <p:cNvPr id="141315" name="Rectangle 2"/>
          <p:cNvSpPr>
            <a:spLocks noGrp="1"/>
          </p:cNvSpPr>
          <p:nvPr>
            <p:ph type="title" idx="4294967295"/>
          </p:nvPr>
        </p:nvSpPr>
        <p:spPr/>
        <p:txBody>
          <a:bodyPr/>
          <a:lstStyle/>
          <a:p>
            <a:r>
              <a:rPr lang="en-US" smtClean="0"/>
              <a:t>PRINCIPLES OF GRAPH DESIGN</a:t>
            </a:r>
          </a:p>
        </p:txBody>
      </p:sp>
      <p:sp>
        <p:nvSpPr>
          <p:cNvPr id="2" name="Rectangle 3"/>
          <p:cNvSpPr>
            <a:spLocks noGrp="1"/>
          </p:cNvSpPr>
          <p:nvPr>
            <p:ph type="body" idx="4294967295"/>
          </p:nvPr>
        </p:nvSpPr>
        <p:spPr>
          <a:xfrm>
            <a:off x="457200" y="1600200"/>
            <a:ext cx="8229600" cy="4724400"/>
          </a:xfrm>
        </p:spPr>
        <p:txBody>
          <a:bodyPr/>
          <a:lstStyle/>
          <a:p>
            <a:r>
              <a:rPr lang="en-US" smtClean="0"/>
              <a:t>Principles that make bar charts easy to read:</a:t>
            </a:r>
          </a:p>
          <a:p>
            <a:pPr lvl="1"/>
            <a:r>
              <a:rPr lang="en-US" b="1" smtClean="0">
                <a:solidFill>
                  <a:srgbClr val="CC0000"/>
                </a:solidFill>
              </a:rPr>
              <a:t>Use titles that summarize the basic message.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233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2340" name="Slide Number Placeholder 5"/>
          <p:cNvSpPr>
            <a:spLocks noGrp="1"/>
          </p:cNvSpPr>
          <p:nvPr>
            <p:ph type="sldNum" sz="quarter" idx="11"/>
          </p:nvPr>
        </p:nvSpPr>
        <p:spPr bwMode="auto">
          <a:noFill/>
          <a:ln>
            <a:miter lim="800000"/>
            <a:headEnd/>
            <a:tailEnd/>
          </a:ln>
        </p:spPr>
        <p:txBody>
          <a:bodyPr/>
          <a:lstStyle/>
          <a:p>
            <a:r>
              <a:rPr lang="en-US" smtClean="0"/>
              <a:t>16-</a:t>
            </a:r>
            <a:fld id="{2AACB2F2-2531-4C00-8584-D9DDC5375EBB}" type="slidenum">
              <a:rPr lang="ar-SA" smtClean="0"/>
              <a:pPr/>
              <a:t>63</a:t>
            </a:fld>
            <a:endParaRPr lang="en-US" smtClean="0"/>
          </a:p>
        </p:txBody>
      </p:sp>
      <p:graphicFrame>
        <p:nvGraphicFramePr>
          <p:cNvPr id="142338" name="Object 2"/>
          <p:cNvGraphicFramePr>
            <a:graphicFrameLocks noChangeAspect="1"/>
          </p:cNvGraphicFramePr>
          <p:nvPr/>
        </p:nvGraphicFramePr>
        <p:xfrm>
          <a:off x="0" y="0"/>
          <a:ext cx="9193213" cy="6138863"/>
        </p:xfrm>
        <a:graphic>
          <a:graphicData uri="http://schemas.openxmlformats.org/presentationml/2006/ole">
            <p:oleObj spid="_x0000_s142338" name="Chart" r:id="rId3" imgW="6096000" imgH="4067175" progId="MSGraph.Chart.8">
              <p:embed followColorScheme="full"/>
            </p:oleObj>
          </a:graphicData>
        </a:graphic>
      </p:graphicFrame>
      <p:sp>
        <p:nvSpPr>
          <p:cNvPr id="2" name="Oval 3"/>
          <p:cNvSpPr>
            <a:spLocks noChangeArrowheads="1"/>
          </p:cNvSpPr>
          <p:nvPr/>
        </p:nvSpPr>
        <p:spPr bwMode="auto">
          <a:xfrm>
            <a:off x="990600" y="0"/>
            <a:ext cx="7162800" cy="1143000"/>
          </a:xfrm>
          <a:prstGeom prst="ellipse">
            <a:avLst/>
          </a:prstGeom>
          <a:noFill/>
          <a:ln w="57150">
            <a:solidFill>
              <a:srgbClr val="FF0000"/>
            </a:solidFill>
            <a:round/>
            <a:headEnd/>
            <a:tailEnd/>
          </a:ln>
        </p:spPr>
        <p:txBody>
          <a:bodyPr wrap="none" anchor="ct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4*#ppt_w"/>
                                          </p:val>
                                        </p:tav>
                                        <p:tav tm="100000">
                                          <p:val>
                                            <p:strVal val="#ppt_w"/>
                                          </p:val>
                                        </p:tav>
                                      </p:tavLst>
                                    </p:anim>
                                    <p:anim calcmode="lin" valueType="num">
                                      <p:cBhvr>
                                        <p:cTn id="8" dur="500" fill="hold"/>
                                        <p:tgtEl>
                                          <p:spTgt spid="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6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6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3362" name="Slide Number Placeholder 5"/>
          <p:cNvSpPr>
            <a:spLocks noGrp="1"/>
          </p:cNvSpPr>
          <p:nvPr>
            <p:ph type="sldNum" sz="quarter" idx="11"/>
          </p:nvPr>
        </p:nvSpPr>
        <p:spPr bwMode="auto">
          <a:noFill/>
          <a:ln>
            <a:miter lim="800000"/>
            <a:headEnd/>
            <a:tailEnd/>
          </a:ln>
        </p:spPr>
        <p:txBody>
          <a:bodyPr/>
          <a:lstStyle/>
          <a:p>
            <a:r>
              <a:rPr lang="en-US" smtClean="0"/>
              <a:t>16-</a:t>
            </a:r>
            <a:fld id="{8FB73D35-7A9B-4305-8882-C3A940360DAE}" type="slidenum">
              <a:rPr lang="ar-SA" smtClean="0"/>
              <a:pPr/>
              <a:t>64</a:t>
            </a:fld>
            <a:endParaRPr lang="en-US" smtClean="0"/>
          </a:p>
        </p:txBody>
      </p:sp>
      <p:sp>
        <p:nvSpPr>
          <p:cNvPr id="143363" name="Rectangle 2"/>
          <p:cNvSpPr>
            <a:spLocks noGrp="1"/>
          </p:cNvSpPr>
          <p:nvPr>
            <p:ph type="title" idx="4294967295"/>
          </p:nvPr>
        </p:nvSpPr>
        <p:spPr/>
        <p:txBody>
          <a:bodyPr/>
          <a:lstStyle/>
          <a:p>
            <a:r>
              <a:rPr lang="en-US" smtClean="0"/>
              <a:t>PRINCIPLES OF GRAPH DESIGN</a:t>
            </a:r>
          </a:p>
        </p:txBody>
      </p:sp>
      <p:sp>
        <p:nvSpPr>
          <p:cNvPr id="143364" name="Rectangle 3"/>
          <p:cNvSpPr>
            <a:spLocks noGrp="1"/>
          </p:cNvSpPr>
          <p:nvPr>
            <p:ph type="body" idx="4294967295"/>
          </p:nvPr>
        </p:nvSpPr>
        <p:spPr>
          <a:xfrm>
            <a:off x="457200" y="1600200"/>
            <a:ext cx="8229600" cy="4724400"/>
          </a:xfrm>
        </p:spPr>
        <p:txBody>
          <a:bodyPr/>
          <a:lstStyle/>
          <a:p>
            <a:r>
              <a:rPr lang="en-US" smtClean="0">
                <a:solidFill>
                  <a:schemeClr val="tx1"/>
                </a:solidFill>
              </a:rPr>
              <a:t>Principles that make bar charts easy to read:</a:t>
            </a:r>
          </a:p>
          <a:p>
            <a:pPr lvl="1"/>
            <a:r>
              <a:rPr lang="en-US" smtClean="0">
                <a:solidFill>
                  <a:schemeClr val="tx1"/>
                </a:solidFill>
              </a:rPr>
              <a:t>Use titles that summarize the basic message.</a:t>
            </a:r>
          </a:p>
          <a:p>
            <a:pPr lvl="1"/>
            <a:r>
              <a:rPr lang="en-US" b="1" smtClean="0">
                <a:solidFill>
                  <a:schemeClr val="tx1"/>
                </a:solidFill>
              </a:rPr>
              <a:t>Include data values with each element instead of labeling the vertical axis. This practice facilitates mental calculations and analyses.</a:t>
            </a:r>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438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4388" name="Slide Number Placeholder 5"/>
          <p:cNvSpPr>
            <a:spLocks noGrp="1"/>
          </p:cNvSpPr>
          <p:nvPr>
            <p:ph type="sldNum" sz="quarter" idx="11"/>
          </p:nvPr>
        </p:nvSpPr>
        <p:spPr bwMode="auto">
          <a:noFill/>
          <a:ln>
            <a:miter lim="800000"/>
            <a:headEnd/>
            <a:tailEnd/>
          </a:ln>
        </p:spPr>
        <p:txBody>
          <a:bodyPr/>
          <a:lstStyle/>
          <a:p>
            <a:r>
              <a:rPr lang="en-US" smtClean="0"/>
              <a:t>16-</a:t>
            </a:r>
            <a:fld id="{FFEA2483-3FB2-44CE-9838-0AC946E2DF79}" type="slidenum">
              <a:rPr lang="ar-SA" smtClean="0"/>
              <a:pPr/>
              <a:t>65</a:t>
            </a:fld>
            <a:endParaRPr lang="en-US" smtClean="0"/>
          </a:p>
        </p:txBody>
      </p:sp>
      <p:graphicFrame>
        <p:nvGraphicFramePr>
          <p:cNvPr id="144386" name="Object 2"/>
          <p:cNvGraphicFramePr>
            <a:graphicFrameLocks noChangeAspect="1"/>
          </p:cNvGraphicFramePr>
          <p:nvPr/>
        </p:nvGraphicFramePr>
        <p:xfrm>
          <a:off x="0" y="0"/>
          <a:ext cx="9193213" cy="6138863"/>
        </p:xfrm>
        <a:graphic>
          <a:graphicData uri="http://schemas.openxmlformats.org/presentationml/2006/ole">
            <p:oleObj spid="_x0000_s144386" name="Chart" r:id="rId3" imgW="6096000" imgH="4067175" progId="MSGraph.Chart.8">
              <p:embed followColorScheme="full"/>
            </p:oleObj>
          </a:graphicData>
        </a:graphic>
      </p:graphicFrame>
      <p:sp>
        <p:nvSpPr>
          <p:cNvPr id="2" name="Oval 3"/>
          <p:cNvSpPr>
            <a:spLocks noChangeArrowheads="1"/>
          </p:cNvSpPr>
          <p:nvPr/>
        </p:nvSpPr>
        <p:spPr bwMode="auto">
          <a:xfrm>
            <a:off x="2286000" y="1600200"/>
            <a:ext cx="1219200" cy="457200"/>
          </a:xfrm>
          <a:prstGeom prst="ellipse">
            <a:avLst/>
          </a:prstGeom>
          <a:noFill/>
          <a:ln w="57150">
            <a:solidFill>
              <a:srgbClr val="FF0000"/>
            </a:solidFill>
            <a:round/>
            <a:headEnd/>
            <a:tailEnd/>
          </a:ln>
        </p:spPr>
        <p:txBody>
          <a:bodyPr wrap="none" anchor="ctr"/>
          <a:lstStyle/>
          <a:p>
            <a:endParaRPr lang="ar-JO"/>
          </a:p>
        </p:txBody>
      </p:sp>
      <p:sp>
        <p:nvSpPr>
          <p:cNvPr id="3" name="Oval 4"/>
          <p:cNvSpPr>
            <a:spLocks noChangeArrowheads="1"/>
          </p:cNvSpPr>
          <p:nvPr/>
        </p:nvSpPr>
        <p:spPr bwMode="auto">
          <a:xfrm>
            <a:off x="4419600" y="2209800"/>
            <a:ext cx="1219200" cy="457200"/>
          </a:xfrm>
          <a:prstGeom prst="ellipse">
            <a:avLst/>
          </a:prstGeom>
          <a:noFill/>
          <a:ln w="57150">
            <a:solidFill>
              <a:srgbClr val="FF0000"/>
            </a:solidFill>
            <a:round/>
            <a:headEnd/>
            <a:tailEnd/>
          </a:ln>
        </p:spPr>
        <p:txBody>
          <a:bodyPr wrap="none" anchor="ctr"/>
          <a:lstStyle/>
          <a:p>
            <a:endParaRPr lang="ar-JO"/>
          </a:p>
        </p:txBody>
      </p:sp>
      <p:sp>
        <p:nvSpPr>
          <p:cNvPr id="144389" name="Oval 5"/>
          <p:cNvSpPr>
            <a:spLocks noChangeArrowheads="1"/>
          </p:cNvSpPr>
          <p:nvPr/>
        </p:nvSpPr>
        <p:spPr bwMode="auto">
          <a:xfrm>
            <a:off x="6553200" y="2667000"/>
            <a:ext cx="1219200" cy="457200"/>
          </a:xfrm>
          <a:prstGeom prst="ellipse">
            <a:avLst/>
          </a:prstGeom>
          <a:noFill/>
          <a:ln w="57150">
            <a:solidFill>
              <a:srgbClr val="FF0000"/>
            </a:solidFill>
            <a:round/>
            <a:headEnd/>
            <a:tailEnd/>
          </a:ln>
        </p:spPr>
        <p:txBody>
          <a:bodyPr wrap="none" anchor="ct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3" presetClass="entr" presetSubtype="16"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p:cTn id="12" dur="500" fill="hold"/>
                                        <p:tgtEl>
                                          <p:spTgt spid="3"/>
                                        </p:tgtEl>
                                        <p:attrNameLst>
                                          <p:attrName>ppt_w</p:attrName>
                                        </p:attrNameLst>
                                      </p:cBhvr>
                                      <p:tavLst>
                                        <p:tav tm="0">
                                          <p:val>
                                            <p:fltVal val="0"/>
                                          </p:val>
                                        </p:tav>
                                        <p:tav tm="100000">
                                          <p:val>
                                            <p:strVal val="#ppt_w"/>
                                          </p:val>
                                        </p:tav>
                                      </p:tavLst>
                                    </p:anim>
                                    <p:anim calcmode="lin" valueType="num">
                                      <p:cBhvr>
                                        <p:cTn id="13" dur="500" fill="hold"/>
                                        <p:tgtEl>
                                          <p:spTgt spid="3"/>
                                        </p:tgtEl>
                                        <p:attrNameLst>
                                          <p:attrName>ppt_h</p:attrName>
                                        </p:attrNameLst>
                                      </p:cBhvr>
                                      <p:tavLst>
                                        <p:tav tm="0">
                                          <p:val>
                                            <p:fltVal val="0"/>
                                          </p:val>
                                        </p:tav>
                                        <p:tav tm="100000">
                                          <p:val>
                                            <p:strVal val="#ppt_h"/>
                                          </p:val>
                                        </p:tav>
                                      </p:tavLst>
                                    </p:anim>
                                  </p:childTnLst>
                                </p:cTn>
                              </p:par>
                            </p:childTnLst>
                          </p:cTn>
                        </p:par>
                        <p:par>
                          <p:cTn id="14" fill="hold">
                            <p:stCondLst>
                              <p:cond delay="1000"/>
                            </p:stCondLst>
                            <p:childTnLst>
                              <p:par>
                                <p:cTn id="15" presetID="23" presetClass="entr" presetSubtype="16" fill="hold" grpId="0" nodeType="afterEffect">
                                  <p:stCondLst>
                                    <p:cond delay="0"/>
                                  </p:stCondLst>
                                  <p:childTnLst>
                                    <p:set>
                                      <p:cBhvr>
                                        <p:cTn id="16" dur="1" fill="hold">
                                          <p:stCondLst>
                                            <p:cond delay="0"/>
                                          </p:stCondLst>
                                        </p:cTn>
                                        <p:tgtEl>
                                          <p:spTgt spid="144389"/>
                                        </p:tgtEl>
                                        <p:attrNameLst>
                                          <p:attrName>style.visibility</p:attrName>
                                        </p:attrNameLst>
                                      </p:cBhvr>
                                      <p:to>
                                        <p:strVal val="visible"/>
                                      </p:to>
                                    </p:set>
                                    <p:anim calcmode="lin" valueType="num">
                                      <p:cBhvr>
                                        <p:cTn id="17" dur="500" fill="hold"/>
                                        <p:tgtEl>
                                          <p:spTgt spid="144389"/>
                                        </p:tgtEl>
                                        <p:attrNameLst>
                                          <p:attrName>ppt_w</p:attrName>
                                        </p:attrNameLst>
                                      </p:cBhvr>
                                      <p:tavLst>
                                        <p:tav tm="0">
                                          <p:val>
                                            <p:fltVal val="0"/>
                                          </p:val>
                                        </p:tav>
                                        <p:tav tm="100000">
                                          <p:val>
                                            <p:strVal val="#ppt_w"/>
                                          </p:val>
                                        </p:tav>
                                      </p:tavLst>
                                    </p:anim>
                                    <p:anim calcmode="lin" valueType="num">
                                      <p:cBhvr>
                                        <p:cTn id="18" dur="500" fill="hold"/>
                                        <p:tgtEl>
                                          <p:spTgt spid="144389"/>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44389" grpId="0" animBg="1"/>
    </p:bldLst>
  </p:timing>
</p:sld>
</file>

<file path=ppt/slides/slide6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540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5410" name="Slide Number Placeholder 5"/>
          <p:cNvSpPr>
            <a:spLocks noGrp="1"/>
          </p:cNvSpPr>
          <p:nvPr>
            <p:ph type="sldNum" sz="quarter" idx="11"/>
          </p:nvPr>
        </p:nvSpPr>
        <p:spPr bwMode="auto">
          <a:noFill/>
          <a:ln>
            <a:miter lim="800000"/>
            <a:headEnd/>
            <a:tailEnd/>
          </a:ln>
        </p:spPr>
        <p:txBody>
          <a:bodyPr/>
          <a:lstStyle/>
          <a:p>
            <a:r>
              <a:rPr lang="en-US" smtClean="0"/>
              <a:t>16-</a:t>
            </a:r>
            <a:fld id="{1A09CB22-2A43-4458-9CFE-57C6DD0ECA04}" type="slidenum">
              <a:rPr lang="ar-SA" smtClean="0"/>
              <a:pPr/>
              <a:t>66</a:t>
            </a:fld>
            <a:endParaRPr lang="en-US" smtClean="0"/>
          </a:p>
        </p:txBody>
      </p:sp>
      <p:sp>
        <p:nvSpPr>
          <p:cNvPr id="145411" name="Rectangle 2"/>
          <p:cNvSpPr>
            <a:spLocks noGrp="1"/>
          </p:cNvSpPr>
          <p:nvPr>
            <p:ph type="title" idx="4294967295"/>
          </p:nvPr>
        </p:nvSpPr>
        <p:spPr/>
        <p:txBody>
          <a:bodyPr/>
          <a:lstStyle/>
          <a:p>
            <a:r>
              <a:rPr lang="en-US" smtClean="0"/>
              <a:t>PRINCIPLES OF GRAPH DESIGN</a:t>
            </a:r>
          </a:p>
        </p:txBody>
      </p:sp>
      <p:sp>
        <p:nvSpPr>
          <p:cNvPr id="145412" name="Rectangle 3"/>
          <p:cNvSpPr>
            <a:spLocks noGrp="1"/>
          </p:cNvSpPr>
          <p:nvPr>
            <p:ph type="body" idx="4294967295"/>
          </p:nvPr>
        </p:nvSpPr>
        <p:spPr>
          <a:xfrm>
            <a:off x="457200" y="1600200"/>
            <a:ext cx="8229600" cy="4724400"/>
          </a:xfrm>
        </p:spPr>
        <p:txBody>
          <a:bodyPr/>
          <a:lstStyle/>
          <a:p>
            <a:pPr>
              <a:lnSpc>
                <a:spcPct val="90000"/>
              </a:lnSpc>
            </a:pPr>
            <a:r>
              <a:rPr lang="en-US" smtClean="0">
                <a:solidFill>
                  <a:schemeClr val="tx1"/>
                </a:solidFill>
              </a:rPr>
              <a:t>Principles that make bar charts easy to read:</a:t>
            </a:r>
          </a:p>
          <a:p>
            <a:pPr lvl="1">
              <a:lnSpc>
                <a:spcPct val="90000"/>
              </a:lnSpc>
            </a:pPr>
            <a:r>
              <a:rPr lang="en-US" smtClean="0">
                <a:solidFill>
                  <a:schemeClr val="tx1"/>
                </a:solidFill>
              </a:rPr>
              <a:t>Use titles that summarize the basic message.</a:t>
            </a:r>
          </a:p>
          <a:p>
            <a:pPr lvl="1">
              <a:lnSpc>
                <a:spcPct val="90000"/>
              </a:lnSpc>
            </a:pPr>
            <a:r>
              <a:rPr lang="en-US" smtClean="0">
                <a:solidFill>
                  <a:schemeClr val="tx1"/>
                </a:solidFill>
              </a:rPr>
              <a:t>Include data values with each element instead of labeling the vertical axis—facilitates mental calculations and analyses.</a:t>
            </a:r>
          </a:p>
          <a:p>
            <a:pPr lvl="1">
              <a:lnSpc>
                <a:spcPct val="90000"/>
              </a:lnSpc>
            </a:pPr>
            <a:r>
              <a:rPr lang="en-US" b="1" smtClean="0">
                <a:solidFill>
                  <a:schemeClr val="tx1"/>
                </a:solidFill>
              </a:rPr>
              <a:t>Use two-dimensional, instead of three-dimensional, bars. This practice makes it easier to accurately assess magnitude of changes and trends.</a:t>
            </a:r>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6436" name="Slide Number Placeholder 5"/>
          <p:cNvSpPr>
            <a:spLocks noGrp="1"/>
          </p:cNvSpPr>
          <p:nvPr>
            <p:ph type="sldNum" sz="quarter" idx="11"/>
          </p:nvPr>
        </p:nvSpPr>
        <p:spPr bwMode="auto">
          <a:noFill/>
          <a:ln>
            <a:miter lim="800000"/>
            <a:headEnd/>
            <a:tailEnd/>
          </a:ln>
        </p:spPr>
        <p:txBody>
          <a:bodyPr/>
          <a:lstStyle/>
          <a:p>
            <a:r>
              <a:rPr lang="en-US" smtClean="0"/>
              <a:t>16-</a:t>
            </a:r>
            <a:fld id="{C504092B-AC89-4950-9B84-71981C8BA7AB}" type="slidenum">
              <a:rPr lang="ar-SA" smtClean="0"/>
              <a:pPr/>
              <a:t>67</a:t>
            </a:fld>
            <a:endParaRPr lang="en-US" smtClean="0"/>
          </a:p>
        </p:txBody>
      </p:sp>
      <p:graphicFrame>
        <p:nvGraphicFramePr>
          <p:cNvPr id="146434" name="Object 2"/>
          <p:cNvGraphicFramePr>
            <a:graphicFrameLocks noChangeAspect="1"/>
          </p:cNvGraphicFramePr>
          <p:nvPr/>
        </p:nvGraphicFramePr>
        <p:xfrm>
          <a:off x="0" y="0"/>
          <a:ext cx="9193213" cy="6400800"/>
        </p:xfrm>
        <a:graphic>
          <a:graphicData uri="http://schemas.openxmlformats.org/presentationml/2006/ole">
            <p:oleObj spid="_x0000_s146434" name="Chart" r:id="rId3" imgW="6096000" imgH="4067175" progId="MSGraph.Chart.8">
              <p:embed followColorScheme="full"/>
            </p:oleObj>
          </a:graphicData>
        </a:graphic>
      </p:graphicFrame>
      <p:sp>
        <p:nvSpPr>
          <p:cNvPr id="2" name="Oval 3"/>
          <p:cNvSpPr>
            <a:spLocks noChangeArrowheads="1"/>
          </p:cNvSpPr>
          <p:nvPr/>
        </p:nvSpPr>
        <p:spPr bwMode="auto">
          <a:xfrm>
            <a:off x="2667000" y="1371600"/>
            <a:ext cx="3657600" cy="3810000"/>
          </a:xfrm>
          <a:prstGeom prst="ellipse">
            <a:avLst/>
          </a:prstGeom>
          <a:noFill/>
          <a:ln w="304800">
            <a:solidFill>
              <a:srgbClr val="FF0000"/>
            </a:solidFill>
            <a:round/>
            <a:headEnd/>
            <a:tailEnd/>
          </a:ln>
        </p:spPr>
        <p:txBody>
          <a:bodyPr wrap="none" anchor="ctr"/>
          <a:lstStyle/>
          <a:p>
            <a:endParaRPr lang="ar-JO"/>
          </a:p>
        </p:txBody>
      </p:sp>
      <p:sp>
        <p:nvSpPr>
          <p:cNvPr id="3" name="Line 4"/>
          <p:cNvSpPr>
            <a:spLocks noChangeShapeType="1"/>
          </p:cNvSpPr>
          <p:nvPr/>
        </p:nvSpPr>
        <p:spPr bwMode="auto">
          <a:xfrm flipV="1">
            <a:off x="3276600" y="1981200"/>
            <a:ext cx="2590800" cy="2667000"/>
          </a:xfrm>
          <a:prstGeom prst="line">
            <a:avLst/>
          </a:prstGeom>
          <a:noFill/>
          <a:ln w="304800">
            <a:solidFill>
              <a:srgbClr val="FF0000"/>
            </a:solidFill>
            <a:round/>
            <a:headEnd/>
            <a:tailEnd/>
          </a:ln>
        </p:spPr>
        <p:txBody>
          <a:bodyP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745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7458" name="Slide Number Placeholder 5"/>
          <p:cNvSpPr>
            <a:spLocks noGrp="1"/>
          </p:cNvSpPr>
          <p:nvPr>
            <p:ph type="sldNum" sz="quarter" idx="11"/>
          </p:nvPr>
        </p:nvSpPr>
        <p:spPr bwMode="auto">
          <a:noFill/>
          <a:ln>
            <a:miter lim="800000"/>
            <a:headEnd/>
            <a:tailEnd/>
          </a:ln>
        </p:spPr>
        <p:txBody>
          <a:bodyPr/>
          <a:lstStyle/>
          <a:p>
            <a:r>
              <a:rPr lang="en-US" smtClean="0"/>
              <a:t>16-</a:t>
            </a:r>
            <a:fld id="{2DA3F3B0-107F-49DA-AD75-D151C90CFB50}" type="slidenum">
              <a:rPr lang="ar-SA" smtClean="0"/>
              <a:pPr/>
              <a:t>68</a:t>
            </a:fld>
            <a:endParaRPr lang="en-US" smtClean="0"/>
          </a:p>
        </p:txBody>
      </p:sp>
      <p:sp>
        <p:nvSpPr>
          <p:cNvPr id="147459" name="Rectangle 2"/>
          <p:cNvSpPr>
            <a:spLocks noGrp="1"/>
          </p:cNvSpPr>
          <p:nvPr>
            <p:ph type="title" idx="4294967295"/>
          </p:nvPr>
        </p:nvSpPr>
        <p:spPr/>
        <p:txBody>
          <a:bodyPr/>
          <a:lstStyle/>
          <a:p>
            <a:r>
              <a:rPr lang="en-US" smtClean="0"/>
              <a:t>PRINCIPLES OF GRAPH DESIGN</a:t>
            </a:r>
          </a:p>
        </p:txBody>
      </p:sp>
      <p:sp>
        <p:nvSpPr>
          <p:cNvPr id="147460" name="Rectangle 3"/>
          <p:cNvSpPr>
            <a:spLocks noGrp="1"/>
          </p:cNvSpPr>
          <p:nvPr>
            <p:ph type="body" idx="4294967295"/>
          </p:nvPr>
        </p:nvSpPr>
        <p:spPr>
          <a:xfrm>
            <a:off x="457200" y="1600200"/>
            <a:ext cx="8229600" cy="4724400"/>
          </a:xfrm>
        </p:spPr>
        <p:txBody>
          <a:bodyPr/>
          <a:lstStyle/>
          <a:p>
            <a:r>
              <a:rPr lang="en-US" sz="1800" smtClean="0">
                <a:solidFill>
                  <a:schemeClr val="tx1"/>
                </a:solidFill>
              </a:rPr>
              <a:t>Principles that make bar charts easy to read:</a:t>
            </a:r>
          </a:p>
          <a:p>
            <a:pPr lvl="1"/>
            <a:r>
              <a:rPr lang="en-US" sz="1700" smtClean="0">
                <a:solidFill>
                  <a:schemeClr val="tx1"/>
                </a:solidFill>
              </a:rPr>
              <a:t>Use titles that summarize the basic message.</a:t>
            </a:r>
          </a:p>
          <a:p>
            <a:pPr lvl="1"/>
            <a:r>
              <a:rPr lang="en-US" sz="1700" smtClean="0">
                <a:solidFill>
                  <a:schemeClr val="tx1"/>
                </a:solidFill>
              </a:rPr>
              <a:t>Include data values with each element instead of labeling the vertical axis—facilitates mental calculations and analyses</a:t>
            </a:r>
          </a:p>
          <a:p>
            <a:pPr lvl="1"/>
            <a:r>
              <a:rPr lang="en-US" sz="1700" smtClean="0">
                <a:solidFill>
                  <a:schemeClr val="tx1"/>
                </a:solidFill>
              </a:rPr>
              <a:t>Use two-dimensional, instead of three-dimensional, bars—makes it easier to accurately assess magnitude of changes and trends.</a:t>
            </a:r>
          </a:p>
          <a:p>
            <a:pPr lvl="1"/>
            <a:r>
              <a:rPr lang="en-US" sz="1700" b="1" smtClean="0">
                <a:solidFill>
                  <a:schemeClr val="tx1"/>
                </a:solidFill>
              </a:rPr>
              <a:t>Use different shades of gray or colors instead of patterns, dots, or stripes. They are easier to distinguish</a:t>
            </a:r>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848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8484" name="Slide Number Placeholder 5"/>
          <p:cNvSpPr>
            <a:spLocks noGrp="1"/>
          </p:cNvSpPr>
          <p:nvPr>
            <p:ph type="sldNum" sz="quarter" idx="11"/>
          </p:nvPr>
        </p:nvSpPr>
        <p:spPr bwMode="auto">
          <a:noFill/>
          <a:ln>
            <a:miter lim="800000"/>
            <a:headEnd/>
            <a:tailEnd/>
          </a:ln>
        </p:spPr>
        <p:txBody>
          <a:bodyPr/>
          <a:lstStyle/>
          <a:p>
            <a:r>
              <a:rPr lang="en-US" smtClean="0"/>
              <a:t>16-</a:t>
            </a:r>
            <a:fld id="{DF62E54E-DAF3-47F5-931F-E1F8D6C841A9}" type="slidenum">
              <a:rPr lang="ar-SA" smtClean="0"/>
              <a:pPr/>
              <a:t>69</a:t>
            </a:fld>
            <a:endParaRPr lang="en-US" smtClean="0"/>
          </a:p>
        </p:txBody>
      </p:sp>
      <p:graphicFrame>
        <p:nvGraphicFramePr>
          <p:cNvPr id="148482" name="Object 2"/>
          <p:cNvGraphicFramePr>
            <a:graphicFrameLocks noChangeAspect="1"/>
          </p:cNvGraphicFramePr>
          <p:nvPr/>
        </p:nvGraphicFramePr>
        <p:xfrm>
          <a:off x="0" y="0"/>
          <a:ext cx="9193213" cy="6138863"/>
        </p:xfrm>
        <a:graphic>
          <a:graphicData uri="http://schemas.openxmlformats.org/presentationml/2006/ole">
            <p:oleObj spid="_x0000_s148482" name="Chart" r:id="rId3" imgW="6096000" imgH="4067175" progId="MSGraph.Chart.8">
              <p:embed followColorScheme="full"/>
            </p:oleObj>
          </a:graphicData>
        </a:graphic>
      </p:graphicFrame>
      <p:sp>
        <p:nvSpPr>
          <p:cNvPr id="2" name="Oval 3"/>
          <p:cNvSpPr>
            <a:spLocks noChangeArrowheads="1"/>
          </p:cNvSpPr>
          <p:nvPr/>
        </p:nvSpPr>
        <p:spPr bwMode="auto">
          <a:xfrm>
            <a:off x="3276600" y="1371600"/>
            <a:ext cx="3657600" cy="3810000"/>
          </a:xfrm>
          <a:prstGeom prst="ellipse">
            <a:avLst/>
          </a:prstGeom>
          <a:noFill/>
          <a:ln w="304800">
            <a:solidFill>
              <a:srgbClr val="FF0000"/>
            </a:solidFill>
            <a:round/>
            <a:headEnd/>
            <a:tailEnd/>
          </a:ln>
        </p:spPr>
        <p:txBody>
          <a:bodyPr wrap="none" anchor="ctr"/>
          <a:lstStyle/>
          <a:p>
            <a:endParaRPr lang="ar-JO"/>
          </a:p>
        </p:txBody>
      </p:sp>
      <p:sp>
        <p:nvSpPr>
          <p:cNvPr id="3" name="Line 4"/>
          <p:cNvSpPr>
            <a:spLocks noChangeShapeType="1"/>
          </p:cNvSpPr>
          <p:nvPr/>
        </p:nvSpPr>
        <p:spPr bwMode="auto">
          <a:xfrm flipV="1">
            <a:off x="3886200" y="1981200"/>
            <a:ext cx="2590800" cy="2667000"/>
          </a:xfrm>
          <a:prstGeom prst="line">
            <a:avLst/>
          </a:prstGeom>
          <a:noFill/>
          <a:ln w="304800">
            <a:solidFill>
              <a:srgbClr val="FF0000"/>
            </a:solidFill>
            <a:round/>
            <a:headEnd/>
            <a:tailEnd/>
          </a:ln>
        </p:spPr>
        <p:txBody>
          <a:bodyP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500"/>
                            </p:stCondLst>
                            <p:childTnLst>
                              <p:par>
                                <p:cTn id="10" presetID="22" presetClass="entr" presetSubtype="4"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wipe(dow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2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2530" name="Slide Number Placeholder 5"/>
          <p:cNvSpPr>
            <a:spLocks noGrp="1"/>
          </p:cNvSpPr>
          <p:nvPr>
            <p:ph type="sldNum" sz="quarter" idx="11"/>
          </p:nvPr>
        </p:nvSpPr>
        <p:spPr bwMode="auto">
          <a:noFill/>
          <a:ln>
            <a:miter lim="800000"/>
            <a:headEnd/>
            <a:tailEnd/>
          </a:ln>
        </p:spPr>
        <p:txBody>
          <a:bodyPr/>
          <a:lstStyle/>
          <a:p>
            <a:r>
              <a:rPr lang="en-US" smtClean="0"/>
              <a:t>16-</a:t>
            </a:r>
            <a:fld id="{538EA5DB-FCDC-474B-A542-F8967A447BAB}" type="slidenum">
              <a:rPr lang="ar-SA" smtClean="0"/>
              <a:pPr/>
              <a:t>7</a:t>
            </a:fld>
            <a:endParaRPr lang="en-US" smtClean="0"/>
          </a:p>
        </p:txBody>
      </p:sp>
      <p:sp>
        <p:nvSpPr>
          <p:cNvPr id="22531" name="Rectangle 2"/>
          <p:cNvSpPr>
            <a:spLocks noGrp="1"/>
          </p:cNvSpPr>
          <p:nvPr>
            <p:ph type="title" idx="4294967295"/>
          </p:nvPr>
        </p:nvSpPr>
        <p:spPr/>
        <p:txBody>
          <a:bodyPr/>
          <a:lstStyle/>
          <a:p>
            <a:r>
              <a:rPr lang="en-US" smtClean="0"/>
              <a:t>UPDATE THE GENERAL LEDGER</a:t>
            </a:r>
          </a:p>
        </p:txBody>
      </p:sp>
      <p:sp>
        <p:nvSpPr>
          <p:cNvPr id="62467" name="Rectangle 3"/>
          <p:cNvSpPr>
            <a:spLocks noGrp="1"/>
          </p:cNvSpPr>
          <p:nvPr>
            <p:ph type="body" idx="4294967295"/>
          </p:nvPr>
        </p:nvSpPr>
        <p:spPr>
          <a:xfrm>
            <a:off x="457200" y="1600200"/>
            <a:ext cx="8229600" cy="4724400"/>
          </a:xfrm>
        </p:spPr>
        <p:txBody>
          <a:bodyPr/>
          <a:lstStyle/>
          <a:p>
            <a:r>
              <a:rPr lang="en-US" smtClean="0">
                <a:solidFill>
                  <a:schemeClr val="tx1"/>
                </a:solidFill>
              </a:rPr>
              <a:t>Journal entries are often documented on a form called a </a:t>
            </a:r>
            <a:r>
              <a:rPr lang="en-US" b="1" i="1" smtClean="0">
                <a:solidFill>
                  <a:schemeClr val="tx1"/>
                </a:solidFill>
              </a:rPr>
              <a:t>journal voucher</a:t>
            </a:r>
            <a:r>
              <a:rPr lang="en-US" smtClean="0">
                <a:solidFill>
                  <a:schemeClr val="tx1"/>
                </a:solidFill>
              </a:rPr>
              <a:t>.</a:t>
            </a:r>
          </a:p>
          <a:p>
            <a:r>
              <a:rPr lang="en-US" smtClean="0">
                <a:solidFill>
                  <a:schemeClr val="tx1"/>
                </a:solidFill>
              </a:rPr>
              <a:t>After updating the general ledger (GL), journal entries are stored in a journal voucher file.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2467">
                                            <p:txEl>
                                              <p:pRg st="0" end="0"/>
                                            </p:txEl>
                                          </p:spTgt>
                                        </p:tgtEl>
                                        <p:attrNameLst>
                                          <p:attrName>style.visibility</p:attrName>
                                        </p:attrNameLst>
                                      </p:cBhvr>
                                      <p:to>
                                        <p:strVal val="visible"/>
                                      </p:to>
                                    </p:set>
                                    <p:animEffect transition="in" filter="wipe(up)">
                                      <p:cBhvr>
                                        <p:cTn id="7" dur="500"/>
                                        <p:tgtEl>
                                          <p:spTgt spid="6246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2467">
                                            <p:txEl>
                                              <p:pRg st="1" end="1"/>
                                            </p:txEl>
                                          </p:spTgt>
                                        </p:tgtEl>
                                        <p:attrNameLst>
                                          <p:attrName>style.visibility</p:attrName>
                                        </p:attrNameLst>
                                      </p:cBhvr>
                                      <p:to>
                                        <p:strVal val="visible"/>
                                      </p:to>
                                    </p:set>
                                    <p:animEffect transition="in" filter="wipe(up)">
                                      <p:cBhvr>
                                        <p:cTn id="12" dur="500"/>
                                        <p:tgtEl>
                                          <p:spTgt spid="6246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7" grpId="0" build="p" bldLvl="5" autoUpdateAnimBg="0"/>
    </p:bldLst>
  </p:timing>
</p:sld>
</file>

<file path=ppt/slides/slide7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9505"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49506" name="Slide Number Placeholder 5"/>
          <p:cNvSpPr>
            <a:spLocks noGrp="1"/>
          </p:cNvSpPr>
          <p:nvPr>
            <p:ph type="sldNum" sz="quarter" idx="11"/>
          </p:nvPr>
        </p:nvSpPr>
        <p:spPr bwMode="auto">
          <a:noFill/>
          <a:ln>
            <a:miter lim="800000"/>
            <a:headEnd/>
            <a:tailEnd/>
          </a:ln>
        </p:spPr>
        <p:txBody>
          <a:bodyPr/>
          <a:lstStyle/>
          <a:p>
            <a:r>
              <a:rPr lang="en-US" smtClean="0"/>
              <a:t>16-</a:t>
            </a:r>
            <a:fld id="{9719F6FD-37C0-4DC2-8171-8AAECB0D26CF}" type="slidenum">
              <a:rPr lang="ar-SA" smtClean="0"/>
              <a:pPr/>
              <a:t>70</a:t>
            </a:fld>
            <a:endParaRPr lang="en-US" smtClean="0"/>
          </a:p>
        </p:txBody>
      </p:sp>
      <p:sp>
        <p:nvSpPr>
          <p:cNvPr id="149507" name="Rectangle 2"/>
          <p:cNvSpPr>
            <a:spLocks noGrp="1"/>
          </p:cNvSpPr>
          <p:nvPr>
            <p:ph type="title" idx="4294967295"/>
          </p:nvPr>
        </p:nvSpPr>
        <p:spPr/>
        <p:txBody>
          <a:bodyPr/>
          <a:lstStyle/>
          <a:p>
            <a:r>
              <a:rPr lang="en-US" smtClean="0"/>
              <a:t>PRINCIPLES OF GRAPH DESIGN</a:t>
            </a:r>
          </a:p>
        </p:txBody>
      </p:sp>
      <p:sp>
        <p:nvSpPr>
          <p:cNvPr id="2" name="Rectangle 3"/>
          <p:cNvSpPr>
            <a:spLocks noGrp="1"/>
          </p:cNvSpPr>
          <p:nvPr>
            <p:ph type="body" idx="4294967295"/>
          </p:nvPr>
        </p:nvSpPr>
        <p:spPr>
          <a:xfrm>
            <a:off x="457200" y="1600200"/>
            <a:ext cx="8229600" cy="4724400"/>
          </a:xfrm>
        </p:spPr>
        <p:txBody>
          <a:bodyPr/>
          <a:lstStyle/>
          <a:p>
            <a:r>
              <a:rPr lang="en-US" smtClean="0">
                <a:solidFill>
                  <a:schemeClr val="tx1"/>
                </a:solidFill>
              </a:rPr>
              <a:t>Although readability is important, the ultimate value of graphs is to support decision making. Two principles are essential to accurate interpretation:</a:t>
            </a:r>
          </a:p>
          <a:p>
            <a:pPr lvl="1"/>
            <a:r>
              <a:rPr lang="en-US" b="1" smtClean="0">
                <a:solidFill>
                  <a:schemeClr val="tx1"/>
                </a:solidFill>
              </a:rPr>
              <a:t>Begin vertical axis at zero.</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7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053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50532" name="Slide Number Placeholder 5"/>
          <p:cNvSpPr>
            <a:spLocks noGrp="1"/>
          </p:cNvSpPr>
          <p:nvPr>
            <p:ph type="sldNum" sz="quarter" idx="11"/>
          </p:nvPr>
        </p:nvSpPr>
        <p:spPr bwMode="auto">
          <a:noFill/>
          <a:ln>
            <a:miter lim="800000"/>
            <a:headEnd/>
            <a:tailEnd/>
          </a:ln>
        </p:spPr>
        <p:txBody>
          <a:bodyPr/>
          <a:lstStyle/>
          <a:p>
            <a:r>
              <a:rPr lang="en-US" smtClean="0"/>
              <a:t>16-</a:t>
            </a:r>
            <a:fld id="{36706440-1F4F-4F73-97B3-58F26023C756}" type="slidenum">
              <a:rPr lang="ar-SA" smtClean="0"/>
              <a:pPr/>
              <a:t>71</a:t>
            </a:fld>
            <a:endParaRPr lang="en-US" smtClean="0"/>
          </a:p>
        </p:txBody>
      </p:sp>
      <p:graphicFrame>
        <p:nvGraphicFramePr>
          <p:cNvPr id="150530" name="Object 2"/>
          <p:cNvGraphicFramePr>
            <a:graphicFrameLocks noChangeAspect="1"/>
          </p:cNvGraphicFramePr>
          <p:nvPr/>
        </p:nvGraphicFramePr>
        <p:xfrm>
          <a:off x="0" y="0"/>
          <a:ext cx="9193213" cy="6138863"/>
        </p:xfrm>
        <a:graphic>
          <a:graphicData uri="http://schemas.openxmlformats.org/presentationml/2006/ole">
            <p:oleObj spid="_x0000_s150530" name="Chart" r:id="rId3" imgW="6096000" imgH="4067175" progId="MSGraph.Chart.8">
              <p:embed followColorScheme="full"/>
            </p:oleObj>
          </a:graphicData>
        </a:graphic>
      </p:graphicFrame>
      <p:sp>
        <p:nvSpPr>
          <p:cNvPr id="2" name="Oval 3"/>
          <p:cNvSpPr>
            <a:spLocks noChangeArrowheads="1"/>
          </p:cNvSpPr>
          <p:nvPr/>
        </p:nvSpPr>
        <p:spPr bwMode="auto">
          <a:xfrm>
            <a:off x="1295400" y="4419600"/>
            <a:ext cx="609600" cy="457200"/>
          </a:xfrm>
          <a:prstGeom prst="ellipse">
            <a:avLst/>
          </a:prstGeom>
          <a:noFill/>
          <a:ln w="57150">
            <a:solidFill>
              <a:srgbClr val="FF0000"/>
            </a:solidFill>
            <a:round/>
            <a:headEnd/>
            <a:tailEnd/>
          </a:ln>
        </p:spPr>
        <p:txBody>
          <a:bodyPr wrap="none" anchor="ct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32"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strVal val="4*#ppt_w"/>
                                          </p:val>
                                        </p:tav>
                                        <p:tav tm="100000">
                                          <p:val>
                                            <p:strVal val="#ppt_w"/>
                                          </p:val>
                                        </p:tav>
                                      </p:tavLst>
                                    </p:anim>
                                    <p:anim calcmode="lin" valueType="num">
                                      <p:cBhvr>
                                        <p:cTn id="8" dur="500" fill="hold"/>
                                        <p:tgtEl>
                                          <p:spTgt spid="2"/>
                                        </p:tgtEl>
                                        <p:attrNameLst>
                                          <p:attrName>ppt_h</p:attrName>
                                        </p:attrNameLst>
                                      </p:cBhvr>
                                      <p:tavLst>
                                        <p:tav tm="0">
                                          <p:val>
                                            <p:strVal val="4*#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155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51554" name="Slide Number Placeholder 5"/>
          <p:cNvSpPr>
            <a:spLocks noGrp="1"/>
          </p:cNvSpPr>
          <p:nvPr>
            <p:ph type="sldNum" sz="quarter" idx="11"/>
          </p:nvPr>
        </p:nvSpPr>
        <p:spPr bwMode="auto">
          <a:noFill/>
          <a:ln>
            <a:miter lim="800000"/>
            <a:headEnd/>
            <a:tailEnd/>
          </a:ln>
        </p:spPr>
        <p:txBody>
          <a:bodyPr/>
          <a:lstStyle/>
          <a:p>
            <a:r>
              <a:rPr lang="en-US" smtClean="0"/>
              <a:t>16-</a:t>
            </a:r>
            <a:fld id="{79D84CC2-E962-4299-9B27-BC558B497E17}" type="slidenum">
              <a:rPr lang="ar-SA" smtClean="0"/>
              <a:pPr/>
              <a:t>72</a:t>
            </a:fld>
            <a:endParaRPr lang="en-US" smtClean="0"/>
          </a:p>
        </p:txBody>
      </p:sp>
      <p:sp>
        <p:nvSpPr>
          <p:cNvPr id="151555" name="Rectangle 2"/>
          <p:cNvSpPr>
            <a:spLocks noGrp="1"/>
          </p:cNvSpPr>
          <p:nvPr>
            <p:ph type="title" idx="4294967295"/>
          </p:nvPr>
        </p:nvSpPr>
        <p:spPr/>
        <p:txBody>
          <a:bodyPr/>
          <a:lstStyle/>
          <a:p>
            <a:r>
              <a:rPr lang="en-US" smtClean="0"/>
              <a:t>PRINCIPLES OF GRAPH DESIGN</a:t>
            </a:r>
          </a:p>
        </p:txBody>
      </p:sp>
      <p:sp>
        <p:nvSpPr>
          <p:cNvPr id="151556" name="Rectangle 3"/>
          <p:cNvSpPr>
            <a:spLocks noGrp="1"/>
          </p:cNvSpPr>
          <p:nvPr>
            <p:ph type="body" idx="4294967295"/>
          </p:nvPr>
        </p:nvSpPr>
        <p:spPr>
          <a:xfrm>
            <a:off x="457200" y="1600200"/>
            <a:ext cx="8229600" cy="4724400"/>
          </a:xfrm>
        </p:spPr>
        <p:txBody>
          <a:bodyPr/>
          <a:lstStyle/>
          <a:p>
            <a:r>
              <a:rPr lang="en-US" smtClean="0">
                <a:solidFill>
                  <a:schemeClr val="tx1"/>
                </a:solidFill>
              </a:rPr>
              <a:t>Although readability is important, the ultimate value of graphs is to support decision making. Two principles are essential to accurate interpretation:</a:t>
            </a:r>
          </a:p>
          <a:p>
            <a:pPr lvl="1"/>
            <a:r>
              <a:rPr lang="en-US" smtClean="0">
                <a:solidFill>
                  <a:schemeClr val="tx1"/>
                </a:solidFill>
              </a:rPr>
              <a:t>Begin vertical axis at zero.</a:t>
            </a:r>
          </a:p>
          <a:p>
            <a:pPr lvl="1"/>
            <a:r>
              <a:rPr lang="en-US" b="1" smtClean="0">
                <a:solidFill>
                  <a:schemeClr val="tx1"/>
                </a:solidFill>
              </a:rPr>
              <a:t>For graphs that depict time-series data, order the x-axis chronologically from left to right.</a:t>
            </a:r>
          </a:p>
        </p:txBody>
      </p:sp>
    </p:spTree>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2579"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52580" name="Slide Number Placeholder 5"/>
          <p:cNvSpPr>
            <a:spLocks noGrp="1"/>
          </p:cNvSpPr>
          <p:nvPr>
            <p:ph type="sldNum" sz="quarter" idx="11"/>
          </p:nvPr>
        </p:nvSpPr>
        <p:spPr bwMode="auto">
          <a:noFill/>
          <a:ln>
            <a:miter lim="800000"/>
            <a:headEnd/>
            <a:tailEnd/>
          </a:ln>
        </p:spPr>
        <p:txBody>
          <a:bodyPr/>
          <a:lstStyle/>
          <a:p>
            <a:r>
              <a:rPr lang="en-US" smtClean="0"/>
              <a:t>16-</a:t>
            </a:r>
            <a:fld id="{00573477-80EB-4DEC-BDCD-1B0770AE1932}" type="slidenum">
              <a:rPr lang="ar-SA" smtClean="0"/>
              <a:pPr/>
              <a:t>73</a:t>
            </a:fld>
            <a:endParaRPr lang="en-US" smtClean="0"/>
          </a:p>
        </p:txBody>
      </p:sp>
      <p:graphicFrame>
        <p:nvGraphicFramePr>
          <p:cNvPr id="152578" name="Object 2"/>
          <p:cNvGraphicFramePr>
            <a:graphicFrameLocks noChangeAspect="1"/>
          </p:cNvGraphicFramePr>
          <p:nvPr/>
        </p:nvGraphicFramePr>
        <p:xfrm>
          <a:off x="0" y="0"/>
          <a:ext cx="9193213" cy="6138863"/>
        </p:xfrm>
        <a:graphic>
          <a:graphicData uri="http://schemas.openxmlformats.org/presentationml/2006/ole">
            <p:oleObj spid="_x0000_s152578" name="Chart" r:id="rId3" imgW="6096000" imgH="4067175" progId="MSGraph.Chart.8">
              <p:embed followColorScheme="full"/>
            </p:oleObj>
          </a:graphicData>
        </a:graphic>
      </p:graphicFrame>
      <p:sp>
        <p:nvSpPr>
          <p:cNvPr id="2" name="Line 3"/>
          <p:cNvSpPr>
            <a:spLocks noChangeShapeType="1"/>
          </p:cNvSpPr>
          <p:nvPr/>
        </p:nvSpPr>
        <p:spPr bwMode="auto">
          <a:xfrm>
            <a:off x="2209800" y="5638800"/>
            <a:ext cx="5486400" cy="0"/>
          </a:xfrm>
          <a:prstGeom prst="line">
            <a:avLst/>
          </a:prstGeom>
          <a:noFill/>
          <a:ln w="304800">
            <a:solidFill>
              <a:srgbClr val="FF0000"/>
            </a:solidFill>
            <a:round/>
            <a:headEnd/>
            <a:tailEnd type="triangle" w="med" len="med"/>
          </a:ln>
        </p:spPr>
        <p:txBody>
          <a:bodyPr/>
          <a:lstStyle/>
          <a:p>
            <a:endParaRPr lang="ar-JO"/>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7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01"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153602" name="Slide Number Placeholder 5"/>
          <p:cNvSpPr>
            <a:spLocks noGrp="1"/>
          </p:cNvSpPr>
          <p:nvPr>
            <p:ph type="sldNum" sz="quarter" idx="11"/>
          </p:nvPr>
        </p:nvSpPr>
        <p:spPr bwMode="auto">
          <a:noFill/>
          <a:ln>
            <a:miter lim="800000"/>
            <a:headEnd/>
            <a:tailEnd/>
          </a:ln>
        </p:spPr>
        <p:txBody>
          <a:bodyPr/>
          <a:lstStyle/>
          <a:p>
            <a:r>
              <a:rPr lang="en-US" smtClean="0"/>
              <a:t>16-</a:t>
            </a:r>
            <a:fld id="{4308D7CB-C802-4CF4-8CCD-9CF564C4589D}" type="slidenum">
              <a:rPr lang="ar-SA" smtClean="0"/>
              <a:pPr/>
              <a:t>74</a:t>
            </a:fld>
            <a:endParaRPr lang="en-US" smtClean="0"/>
          </a:p>
        </p:txBody>
      </p:sp>
      <p:sp>
        <p:nvSpPr>
          <p:cNvPr id="153603" name="Rectangle 2"/>
          <p:cNvSpPr>
            <a:spLocks noGrp="1"/>
          </p:cNvSpPr>
          <p:nvPr>
            <p:ph type="title" idx="4294967295"/>
          </p:nvPr>
        </p:nvSpPr>
        <p:spPr/>
        <p:txBody>
          <a:bodyPr/>
          <a:lstStyle/>
          <a:p>
            <a:r>
              <a:rPr lang="en-US" smtClean="0"/>
              <a:t>PRINCIPLES OF GRAPH DESIGN</a:t>
            </a:r>
          </a:p>
        </p:txBody>
      </p:sp>
      <p:sp>
        <p:nvSpPr>
          <p:cNvPr id="2" name="Rectangle 3"/>
          <p:cNvSpPr>
            <a:spLocks noGrp="1"/>
          </p:cNvSpPr>
          <p:nvPr>
            <p:ph type="body" idx="4294967295"/>
          </p:nvPr>
        </p:nvSpPr>
        <p:spPr>
          <a:xfrm>
            <a:off x="457200" y="1600200"/>
            <a:ext cx="8229600" cy="4724400"/>
          </a:xfrm>
        </p:spPr>
        <p:txBody>
          <a:bodyPr/>
          <a:lstStyle/>
          <a:p>
            <a:r>
              <a:rPr lang="en-US" smtClean="0">
                <a:solidFill>
                  <a:schemeClr val="tx1"/>
                </a:solidFill>
              </a:rPr>
              <a:t>Many annual reports contain graphs that violate these principles:</a:t>
            </a:r>
          </a:p>
          <a:p>
            <a:pPr lvl="1"/>
            <a:r>
              <a:rPr lang="en-US" smtClean="0">
                <a:solidFill>
                  <a:schemeClr val="tx1"/>
                </a:solidFill>
              </a:rPr>
              <a:t>Some done automatically by software.</a:t>
            </a:r>
          </a:p>
          <a:p>
            <a:pPr lvl="1"/>
            <a:r>
              <a:rPr lang="en-US" smtClean="0">
                <a:solidFill>
                  <a:schemeClr val="tx1"/>
                </a:solidFill>
              </a:rPr>
              <a:t>Some done intentionally.</a:t>
            </a:r>
          </a:p>
          <a:p>
            <a:r>
              <a:rPr lang="en-US" smtClean="0">
                <a:solidFill>
                  <a:schemeClr val="tx1"/>
                </a:solidFill>
              </a:rPr>
              <a:t>There are no authoritative guidelines in GAAP or auditing standards that prohibit these behaviors, even though the results can be deceptive.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up)">
                                      <p:cBhvr>
                                        <p:cTn id="7" dur="500"/>
                                        <p:tgtEl>
                                          <p:spTgt spid="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up)">
                                      <p:cBhvr>
                                        <p:cTn id="12" dur="500"/>
                                        <p:tgtEl>
                                          <p:spTgt spid="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1"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up)">
                                      <p:cBhvr>
                                        <p:cTn id="17" dur="500"/>
                                        <p:tgtEl>
                                          <p:spTgt spid="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1" fill="hold" grpId="0" nodeType="clickEffect">
                                  <p:stCondLst>
                                    <p:cond delay="0"/>
                                  </p:stCondLst>
                                  <p:childTnLst>
                                    <p:set>
                                      <p:cBhvr>
                                        <p:cTn id="21" dur="1" fill="hold">
                                          <p:stCondLst>
                                            <p:cond delay="0"/>
                                          </p:stCondLst>
                                        </p:cTn>
                                        <p:tgtEl>
                                          <p:spTgt spid="2">
                                            <p:txEl>
                                              <p:pRg st="3" end="3"/>
                                            </p:txEl>
                                          </p:spTgt>
                                        </p:tgtEl>
                                        <p:attrNameLst>
                                          <p:attrName>style.visibility</p:attrName>
                                        </p:attrNameLst>
                                      </p:cBhvr>
                                      <p:to>
                                        <p:strVal val="visible"/>
                                      </p:to>
                                    </p:set>
                                    <p:animEffect transition="in" filter="wipe(up)">
                                      <p:cBhvr>
                                        <p:cTn id="22" dur="500"/>
                                        <p:tgtEl>
                                          <p:spTgt spid="2">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3"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3554" name="Slide Number Placeholder 5"/>
          <p:cNvSpPr>
            <a:spLocks noGrp="1"/>
          </p:cNvSpPr>
          <p:nvPr>
            <p:ph type="sldNum" sz="quarter" idx="11"/>
          </p:nvPr>
        </p:nvSpPr>
        <p:spPr bwMode="auto">
          <a:noFill/>
          <a:ln>
            <a:miter lim="800000"/>
            <a:headEnd/>
            <a:tailEnd/>
          </a:ln>
        </p:spPr>
        <p:txBody>
          <a:bodyPr/>
          <a:lstStyle/>
          <a:p>
            <a:r>
              <a:rPr lang="en-US" smtClean="0"/>
              <a:t>16-</a:t>
            </a:r>
            <a:fld id="{C9B6DA68-9981-42C2-8A9D-6EE29B7989BA}" type="slidenum">
              <a:rPr lang="ar-SA" smtClean="0"/>
              <a:pPr/>
              <a:t>8</a:t>
            </a:fld>
            <a:endParaRPr lang="en-US" smtClean="0"/>
          </a:p>
        </p:txBody>
      </p:sp>
      <p:sp>
        <p:nvSpPr>
          <p:cNvPr id="64514" name="Rectangle 2"/>
          <p:cNvSpPr>
            <a:spLocks noGrp="1"/>
          </p:cNvSpPr>
          <p:nvPr>
            <p:ph type="title" idx="4294967295"/>
          </p:nvPr>
        </p:nvSpPr>
        <p:spPr/>
        <p:txBody>
          <a:bodyPr/>
          <a:lstStyle/>
          <a:p>
            <a:r>
              <a:rPr lang="en-US" smtClean="0"/>
              <a:t>POST ADJUSTING ENTRIES</a:t>
            </a:r>
          </a:p>
        </p:txBody>
      </p:sp>
      <p:sp>
        <p:nvSpPr>
          <p:cNvPr id="64515" name="Rectangle 3"/>
          <p:cNvSpPr>
            <a:spLocks noGrp="1"/>
          </p:cNvSpPr>
          <p:nvPr>
            <p:ph type="body" idx="4294967295"/>
          </p:nvPr>
        </p:nvSpPr>
        <p:spPr>
          <a:xfrm>
            <a:off x="457200" y="1600200"/>
            <a:ext cx="8229600" cy="4724400"/>
          </a:xfrm>
        </p:spPr>
        <p:txBody>
          <a:bodyPr/>
          <a:lstStyle/>
          <a:p>
            <a:pPr>
              <a:lnSpc>
                <a:spcPct val="90000"/>
              </a:lnSpc>
            </a:pPr>
            <a:r>
              <a:rPr lang="en-US" smtClean="0">
                <a:solidFill>
                  <a:schemeClr val="tx1"/>
                </a:solidFill>
              </a:rPr>
              <a:t>Adjusting entries originate in the controller’s office at the end of each accounting period (month, quarter, year, etc.) and after the initial trial balance has been prepared.</a:t>
            </a:r>
          </a:p>
          <a:p>
            <a:pPr>
              <a:lnSpc>
                <a:spcPct val="90000"/>
              </a:lnSpc>
            </a:pPr>
            <a:r>
              <a:rPr lang="en-US" smtClean="0">
                <a:solidFill>
                  <a:schemeClr val="tx1"/>
                </a:solidFill>
              </a:rPr>
              <a:t>The </a:t>
            </a:r>
            <a:r>
              <a:rPr lang="en-US" b="1" i="1" smtClean="0">
                <a:solidFill>
                  <a:schemeClr val="tx1"/>
                </a:solidFill>
              </a:rPr>
              <a:t>trial balance</a:t>
            </a:r>
            <a:r>
              <a:rPr lang="en-US" smtClean="0">
                <a:solidFill>
                  <a:schemeClr val="tx1"/>
                </a:solidFill>
              </a:rPr>
              <a:t> lists the balances for all of the GL accounts.</a:t>
            </a:r>
          </a:p>
          <a:p>
            <a:pPr>
              <a:lnSpc>
                <a:spcPct val="90000"/>
              </a:lnSpc>
            </a:pPr>
            <a:r>
              <a:rPr lang="en-US" smtClean="0">
                <a:solidFill>
                  <a:schemeClr val="tx1"/>
                </a:solidFill>
              </a:rPr>
              <a:t>If properly recorded, the total of all debit balances equal the total of all credit balances.</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afterEffect">
                                  <p:stCondLst>
                                    <p:cond delay="0"/>
                                  </p:stCondLst>
                                  <p:childTnLst>
                                    <p:set>
                                      <p:cBhvr>
                                        <p:cTn id="6" dur="1" fill="hold">
                                          <p:stCondLst>
                                            <p:cond delay="0"/>
                                          </p:stCondLst>
                                        </p:cTn>
                                        <p:tgtEl>
                                          <p:spTgt spid="64514"/>
                                        </p:tgtEl>
                                        <p:attrNameLst>
                                          <p:attrName>style.visibility</p:attrName>
                                        </p:attrNameLst>
                                      </p:cBhvr>
                                      <p:to>
                                        <p:strVal val="visible"/>
                                      </p:to>
                                    </p:set>
                                    <p:anim calcmode="lin" valueType="num">
                                      <p:cBhvr>
                                        <p:cTn id="7" dur="500" fill="hold"/>
                                        <p:tgtEl>
                                          <p:spTgt spid="64514"/>
                                        </p:tgtEl>
                                        <p:attrNameLst>
                                          <p:attrName>ppt_w</p:attrName>
                                        </p:attrNameLst>
                                      </p:cBhvr>
                                      <p:tavLst>
                                        <p:tav tm="0">
                                          <p:val>
                                            <p:fltVal val="0"/>
                                          </p:val>
                                        </p:tav>
                                        <p:tav tm="100000">
                                          <p:val>
                                            <p:strVal val="#ppt_w"/>
                                          </p:val>
                                        </p:tav>
                                      </p:tavLst>
                                    </p:anim>
                                    <p:anim calcmode="lin" valueType="num">
                                      <p:cBhvr>
                                        <p:cTn id="8" dur="500" fill="hold"/>
                                        <p:tgtEl>
                                          <p:spTgt spid="64514"/>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64515">
                                            <p:txEl>
                                              <p:pRg st="0" end="0"/>
                                            </p:txEl>
                                          </p:spTgt>
                                        </p:tgtEl>
                                        <p:attrNameLst>
                                          <p:attrName>style.visibility</p:attrName>
                                        </p:attrNameLst>
                                      </p:cBhvr>
                                      <p:to>
                                        <p:strVal val="visible"/>
                                      </p:to>
                                    </p:set>
                                    <p:animEffect transition="in" filter="wipe(up)">
                                      <p:cBhvr>
                                        <p:cTn id="13" dur="500"/>
                                        <p:tgtEl>
                                          <p:spTgt spid="64515">
                                            <p:txEl>
                                              <p:pRg st="0" end="0"/>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1" fill="hold" grpId="0" nodeType="clickEffect">
                                  <p:stCondLst>
                                    <p:cond delay="0"/>
                                  </p:stCondLst>
                                  <p:childTnLst>
                                    <p:set>
                                      <p:cBhvr>
                                        <p:cTn id="17" dur="1" fill="hold">
                                          <p:stCondLst>
                                            <p:cond delay="0"/>
                                          </p:stCondLst>
                                        </p:cTn>
                                        <p:tgtEl>
                                          <p:spTgt spid="64515">
                                            <p:txEl>
                                              <p:pRg st="1" end="1"/>
                                            </p:txEl>
                                          </p:spTgt>
                                        </p:tgtEl>
                                        <p:attrNameLst>
                                          <p:attrName>style.visibility</p:attrName>
                                        </p:attrNameLst>
                                      </p:cBhvr>
                                      <p:to>
                                        <p:strVal val="visible"/>
                                      </p:to>
                                    </p:set>
                                    <p:animEffect transition="in" filter="wipe(up)">
                                      <p:cBhvr>
                                        <p:cTn id="18" dur="500"/>
                                        <p:tgtEl>
                                          <p:spTgt spid="64515">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grpId="0" nodeType="clickEffect">
                                  <p:stCondLst>
                                    <p:cond delay="0"/>
                                  </p:stCondLst>
                                  <p:childTnLst>
                                    <p:set>
                                      <p:cBhvr>
                                        <p:cTn id="22" dur="1" fill="hold">
                                          <p:stCondLst>
                                            <p:cond delay="0"/>
                                          </p:stCondLst>
                                        </p:cTn>
                                        <p:tgtEl>
                                          <p:spTgt spid="64515">
                                            <p:txEl>
                                              <p:pRg st="2" end="2"/>
                                            </p:txEl>
                                          </p:spTgt>
                                        </p:tgtEl>
                                        <p:attrNameLst>
                                          <p:attrName>style.visibility</p:attrName>
                                        </p:attrNameLst>
                                      </p:cBhvr>
                                      <p:to>
                                        <p:strVal val="visible"/>
                                      </p:to>
                                    </p:set>
                                    <p:animEffect transition="in" filter="wipe(up)">
                                      <p:cBhvr>
                                        <p:cTn id="23" dur="500"/>
                                        <p:tgtEl>
                                          <p:spTgt spid="6451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4" grpId="0" animBg="1"/>
      <p:bldP spid="64515"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7" name="Footer Placeholder 4"/>
          <p:cNvSpPr>
            <a:spLocks noGrp="1"/>
          </p:cNvSpPr>
          <p:nvPr>
            <p:ph type="ftr" sz="quarter" idx="10"/>
          </p:nvPr>
        </p:nvSpPr>
        <p:spPr bwMode="auto">
          <a:noFill/>
          <a:ln>
            <a:miter lim="800000"/>
            <a:headEnd/>
            <a:tailEnd/>
          </a:ln>
        </p:spPr>
        <p:txBody>
          <a:bodyPr/>
          <a:lstStyle/>
          <a:p>
            <a:r>
              <a:rPr lang="en-US" smtClean="0"/>
              <a:t>Copyright 2012 © Pearson Education, Inc. publishing as Prentice Hall</a:t>
            </a:r>
          </a:p>
        </p:txBody>
      </p:sp>
      <p:sp>
        <p:nvSpPr>
          <p:cNvPr id="24578" name="Slide Number Placeholder 5"/>
          <p:cNvSpPr>
            <a:spLocks noGrp="1"/>
          </p:cNvSpPr>
          <p:nvPr>
            <p:ph type="sldNum" sz="quarter" idx="11"/>
          </p:nvPr>
        </p:nvSpPr>
        <p:spPr bwMode="auto">
          <a:noFill/>
          <a:ln>
            <a:miter lim="800000"/>
            <a:headEnd/>
            <a:tailEnd/>
          </a:ln>
        </p:spPr>
        <p:txBody>
          <a:bodyPr/>
          <a:lstStyle/>
          <a:p>
            <a:r>
              <a:rPr lang="en-US" smtClean="0"/>
              <a:t>16-</a:t>
            </a:r>
            <a:fld id="{761A3EF2-C5E2-4DC1-B2DD-825E003AEC24}" type="slidenum">
              <a:rPr lang="ar-SA" smtClean="0"/>
              <a:pPr/>
              <a:t>9</a:t>
            </a:fld>
            <a:endParaRPr lang="en-US" smtClean="0"/>
          </a:p>
        </p:txBody>
      </p:sp>
      <p:sp>
        <p:nvSpPr>
          <p:cNvPr id="24579" name="Rectangle 2"/>
          <p:cNvSpPr>
            <a:spLocks noGrp="1"/>
          </p:cNvSpPr>
          <p:nvPr>
            <p:ph type="title" idx="4294967295"/>
          </p:nvPr>
        </p:nvSpPr>
        <p:spPr/>
        <p:txBody>
          <a:bodyPr/>
          <a:lstStyle/>
          <a:p>
            <a:r>
              <a:rPr lang="en-US" smtClean="0"/>
              <a:t>POST ADJUSTING ENTRIES</a:t>
            </a:r>
          </a:p>
        </p:txBody>
      </p:sp>
      <p:sp>
        <p:nvSpPr>
          <p:cNvPr id="65539" name="Rectangle 3"/>
          <p:cNvSpPr>
            <a:spLocks noGrp="1"/>
          </p:cNvSpPr>
          <p:nvPr>
            <p:ph type="body" idx="4294967295"/>
          </p:nvPr>
        </p:nvSpPr>
        <p:spPr>
          <a:xfrm>
            <a:off x="457200" y="1600200"/>
            <a:ext cx="8229600" cy="4724400"/>
          </a:xfrm>
        </p:spPr>
        <p:txBody>
          <a:bodyPr/>
          <a:lstStyle/>
          <a:p>
            <a:r>
              <a:rPr lang="en-US" smtClean="0">
                <a:solidFill>
                  <a:schemeClr val="tx1"/>
                </a:solidFill>
              </a:rPr>
              <a:t>There are five types of adjusting entries:</a:t>
            </a:r>
          </a:p>
          <a:p>
            <a:pPr lvl="1"/>
            <a:r>
              <a:rPr lang="en-US" b="1" smtClean="0">
                <a:solidFill>
                  <a:schemeClr val="tx1"/>
                </a:solidFill>
              </a:rPr>
              <a:t>Accruals</a:t>
            </a:r>
          </a:p>
        </p:txBody>
      </p:sp>
      <p:sp>
        <p:nvSpPr>
          <p:cNvPr id="65540" name="Rectangle 4"/>
          <p:cNvSpPr>
            <a:spLocks noChangeArrowheads="1"/>
          </p:cNvSpPr>
          <p:nvPr/>
        </p:nvSpPr>
        <p:spPr bwMode="auto">
          <a:xfrm>
            <a:off x="457200" y="2743200"/>
            <a:ext cx="8229600" cy="2971800"/>
          </a:xfrm>
          <a:prstGeom prst="rect">
            <a:avLst/>
          </a:prstGeom>
          <a:solidFill>
            <a:schemeClr val="bg1"/>
          </a:solidFill>
          <a:ln w="57150">
            <a:solidFill>
              <a:srgbClr val="0000FF"/>
            </a:solidFill>
            <a:miter lim="800000"/>
            <a:headEnd/>
            <a:tailEnd/>
          </a:ln>
        </p:spPr>
        <p:txBody>
          <a:bodyPr/>
          <a:lstStyle/>
          <a:p>
            <a:pPr marL="342900" indent="-342900" algn="l" defTabSz="914400" rtl="0" eaLnBrk="0" hangingPunct="0">
              <a:spcBef>
                <a:spcPts val="2000"/>
              </a:spcBef>
              <a:buClr>
                <a:schemeClr val="accent1"/>
              </a:buClr>
              <a:buFont typeface="Wingdings 2" pitchFamily="18" charset="2"/>
              <a:buChar char=""/>
            </a:pPr>
            <a:r>
              <a:rPr lang="en-US" sz="1600">
                <a:latin typeface="Century Gothic" pitchFamily="34" charset="0"/>
              </a:rPr>
              <a:t>An </a:t>
            </a:r>
            <a:r>
              <a:rPr lang="en-US" sz="1600" b="1" i="1">
                <a:latin typeface="Century Gothic" pitchFamily="34" charset="0"/>
              </a:rPr>
              <a:t>accrual</a:t>
            </a:r>
            <a:r>
              <a:rPr lang="en-US" sz="1600">
                <a:latin typeface="Century Gothic" pitchFamily="34" charset="0"/>
              </a:rPr>
              <a:t> involves an event that has occurred for which the related cash flow has not yet taken place.</a:t>
            </a:r>
          </a:p>
          <a:p>
            <a:pPr marL="685800" lvl="1" indent="-336550" algn="l" defTabSz="914400" rtl="0" eaLnBrk="0" hangingPunct="0">
              <a:spcBef>
                <a:spcPts val="600"/>
              </a:spcBef>
              <a:buClr>
                <a:srgbClr val="163E50"/>
              </a:buClr>
              <a:buFont typeface="Wingdings 2" pitchFamily="18" charset="2"/>
              <a:buChar char=""/>
            </a:pPr>
            <a:r>
              <a:rPr lang="en-US" sz="1600" b="1">
                <a:latin typeface="Century Gothic" pitchFamily="34" charset="0"/>
              </a:rPr>
              <a:t>Accrued revenue</a:t>
            </a:r>
            <a:r>
              <a:rPr lang="en-US" sz="1600">
                <a:latin typeface="Century Gothic" pitchFamily="34" charset="0"/>
              </a:rPr>
              <a:t>—The company has delivered a product or service to a customer but has not yet been paid.</a:t>
            </a:r>
          </a:p>
          <a:p>
            <a:pPr marL="685800" lvl="1" indent="-336550" algn="l" defTabSz="914400" rtl="0" eaLnBrk="0" hangingPunct="0">
              <a:spcBef>
                <a:spcPts val="600"/>
              </a:spcBef>
              <a:buClr>
                <a:srgbClr val="163E50"/>
              </a:buClr>
              <a:buFont typeface="Wingdings 2" pitchFamily="18" charset="2"/>
              <a:buChar char=""/>
            </a:pPr>
            <a:r>
              <a:rPr lang="en-US" sz="1600" b="1">
                <a:latin typeface="Century Gothic" pitchFamily="34" charset="0"/>
              </a:rPr>
              <a:t>Accrued expense</a:t>
            </a:r>
            <a:r>
              <a:rPr lang="en-US" sz="1600">
                <a:latin typeface="Century Gothic" pitchFamily="34" charset="0"/>
              </a:rPr>
              <a:t>—The company has used up a good or service but not yet paid for it.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65539">
                                            <p:txEl>
                                              <p:pRg st="0" end="0"/>
                                            </p:txEl>
                                          </p:spTgt>
                                        </p:tgtEl>
                                        <p:attrNameLst>
                                          <p:attrName>style.visibility</p:attrName>
                                        </p:attrNameLst>
                                      </p:cBhvr>
                                      <p:to>
                                        <p:strVal val="visible"/>
                                      </p:to>
                                    </p:set>
                                    <p:animEffect transition="in" filter="wipe(up)">
                                      <p:cBhvr>
                                        <p:cTn id="7" dur="500"/>
                                        <p:tgtEl>
                                          <p:spTgt spid="6553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65539">
                                            <p:txEl>
                                              <p:pRg st="1" end="1"/>
                                            </p:txEl>
                                          </p:spTgt>
                                        </p:tgtEl>
                                        <p:attrNameLst>
                                          <p:attrName>style.visibility</p:attrName>
                                        </p:attrNameLst>
                                      </p:cBhvr>
                                      <p:to>
                                        <p:strVal val="visible"/>
                                      </p:to>
                                    </p:set>
                                    <p:animEffect transition="in" filter="wipe(up)">
                                      <p:cBhvr>
                                        <p:cTn id="12" dur="500"/>
                                        <p:tgtEl>
                                          <p:spTgt spid="65539">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3" presetClass="entr" presetSubtype="16" fill="hold" grpId="0" nodeType="clickEffect">
                                  <p:stCondLst>
                                    <p:cond delay="0"/>
                                  </p:stCondLst>
                                  <p:childTnLst>
                                    <p:set>
                                      <p:cBhvr>
                                        <p:cTn id="16" dur="1" fill="hold">
                                          <p:stCondLst>
                                            <p:cond delay="0"/>
                                          </p:stCondLst>
                                        </p:cTn>
                                        <p:tgtEl>
                                          <p:spTgt spid="65540">
                                            <p:bg/>
                                          </p:spTgt>
                                        </p:tgtEl>
                                        <p:attrNameLst>
                                          <p:attrName>style.visibility</p:attrName>
                                        </p:attrNameLst>
                                      </p:cBhvr>
                                      <p:to>
                                        <p:strVal val="visible"/>
                                      </p:to>
                                    </p:set>
                                    <p:anim calcmode="lin" valueType="num">
                                      <p:cBhvr>
                                        <p:cTn id="17" dur="500" fill="hold"/>
                                        <p:tgtEl>
                                          <p:spTgt spid="65540">
                                            <p:bg/>
                                          </p:spTgt>
                                        </p:tgtEl>
                                        <p:attrNameLst>
                                          <p:attrName>ppt_w</p:attrName>
                                        </p:attrNameLst>
                                      </p:cBhvr>
                                      <p:tavLst>
                                        <p:tav tm="0">
                                          <p:val>
                                            <p:fltVal val="0"/>
                                          </p:val>
                                        </p:tav>
                                        <p:tav tm="100000">
                                          <p:val>
                                            <p:strVal val="#ppt_w"/>
                                          </p:val>
                                        </p:tav>
                                      </p:tavLst>
                                    </p:anim>
                                    <p:anim calcmode="lin" valueType="num">
                                      <p:cBhvr>
                                        <p:cTn id="18" dur="500" fill="hold"/>
                                        <p:tgtEl>
                                          <p:spTgt spid="65540">
                                            <p:bg/>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grpId="0" nodeType="clickEffect">
                                  <p:stCondLst>
                                    <p:cond delay="0"/>
                                  </p:stCondLst>
                                  <p:childTnLst>
                                    <p:set>
                                      <p:cBhvr>
                                        <p:cTn id="22" dur="1" fill="hold">
                                          <p:stCondLst>
                                            <p:cond delay="0"/>
                                          </p:stCondLst>
                                        </p:cTn>
                                        <p:tgtEl>
                                          <p:spTgt spid="65540">
                                            <p:txEl>
                                              <p:pRg st="0" end="0"/>
                                            </p:txEl>
                                          </p:spTgt>
                                        </p:tgtEl>
                                        <p:attrNameLst>
                                          <p:attrName>style.visibility</p:attrName>
                                        </p:attrNameLst>
                                      </p:cBhvr>
                                      <p:to>
                                        <p:strVal val="visible"/>
                                      </p:to>
                                    </p:set>
                                    <p:anim calcmode="lin" valueType="num">
                                      <p:cBhvr>
                                        <p:cTn id="23" dur="500" fill="hold"/>
                                        <p:tgtEl>
                                          <p:spTgt spid="65540">
                                            <p:txEl>
                                              <p:pRg st="0" end="0"/>
                                            </p:txEl>
                                          </p:spTgt>
                                        </p:tgtEl>
                                        <p:attrNameLst>
                                          <p:attrName>ppt_w</p:attrName>
                                        </p:attrNameLst>
                                      </p:cBhvr>
                                      <p:tavLst>
                                        <p:tav tm="0">
                                          <p:val>
                                            <p:fltVal val="0"/>
                                          </p:val>
                                        </p:tav>
                                        <p:tav tm="100000">
                                          <p:val>
                                            <p:strVal val="#ppt_w"/>
                                          </p:val>
                                        </p:tav>
                                      </p:tavLst>
                                    </p:anim>
                                    <p:anim calcmode="lin" valueType="num">
                                      <p:cBhvr>
                                        <p:cTn id="24" dur="500" fill="hold"/>
                                        <p:tgtEl>
                                          <p:spTgt spid="65540">
                                            <p:txEl>
                                              <p:pRg st="0" end="0"/>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grpId="0" nodeType="clickEffect">
                                  <p:stCondLst>
                                    <p:cond delay="0"/>
                                  </p:stCondLst>
                                  <p:childTnLst>
                                    <p:set>
                                      <p:cBhvr>
                                        <p:cTn id="28" dur="1" fill="hold">
                                          <p:stCondLst>
                                            <p:cond delay="0"/>
                                          </p:stCondLst>
                                        </p:cTn>
                                        <p:tgtEl>
                                          <p:spTgt spid="65540">
                                            <p:txEl>
                                              <p:pRg st="1" end="1"/>
                                            </p:txEl>
                                          </p:spTgt>
                                        </p:tgtEl>
                                        <p:attrNameLst>
                                          <p:attrName>style.visibility</p:attrName>
                                        </p:attrNameLst>
                                      </p:cBhvr>
                                      <p:to>
                                        <p:strVal val="visible"/>
                                      </p:to>
                                    </p:set>
                                    <p:anim calcmode="lin" valueType="num">
                                      <p:cBhvr>
                                        <p:cTn id="29" dur="500" fill="hold"/>
                                        <p:tgtEl>
                                          <p:spTgt spid="65540">
                                            <p:txEl>
                                              <p:pRg st="1" end="1"/>
                                            </p:txEl>
                                          </p:spTgt>
                                        </p:tgtEl>
                                        <p:attrNameLst>
                                          <p:attrName>ppt_w</p:attrName>
                                        </p:attrNameLst>
                                      </p:cBhvr>
                                      <p:tavLst>
                                        <p:tav tm="0">
                                          <p:val>
                                            <p:fltVal val="0"/>
                                          </p:val>
                                        </p:tav>
                                        <p:tav tm="100000">
                                          <p:val>
                                            <p:strVal val="#ppt_w"/>
                                          </p:val>
                                        </p:tav>
                                      </p:tavLst>
                                    </p:anim>
                                    <p:anim calcmode="lin" valueType="num">
                                      <p:cBhvr>
                                        <p:cTn id="30" dur="500" fill="hold"/>
                                        <p:tgtEl>
                                          <p:spTgt spid="6554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31" fill="hold">
                      <p:stCondLst>
                        <p:cond delay="indefinite"/>
                      </p:stCondLst>
                      <p:childTnLst>
                        <p:par>
                          <p:cTn id="32" fill="hold">
                            <p:stCondLst>
                              <p:cond delay="0"/>
                            </p:stCondLst>
                            <p:childTnLst>
                              <p:par>
                                <p:cTn id="33" presetID="23" presetClass="entr" presetSubtype="16" fill="hold" grpId="0" nodeType="clickEffect">
                                  <p:stCondLst>
                                    <p:cond delay="0"/>
                                  </p:stCondLst>
                                  <p:childTnLst>
                                    <p:set>
                                      <p:cBhvr>
                                        <p:cTn id="34" dur="1" fill="hold">
                                          <p:stCondLst>
                                            <p:cond delay="0"/>
                                          </p:stCondLst>
                                        </p:cTn>
                                        <p:tgtEl>
                                          <p:spTgt spid="65540">
                                            <p:txEl>
                                              <p:pRg st="2" end="2"/>
                                            </p:txEl>
                                          </p:spTgt>
                                        </p:tgtEl>
                                        <p:attrNameLst>
                                          <p:attrName>style.visibility</p:attrName>
                                        </p:attrNameLst>
                                      </p:cBhvr>
                                      <p:to>
                                        <p:strVal val="visible"/>
                                      </p:to>
                                    </p:set>
                                    <p:anim calcmode="lin" valueType="num">
                                      <p:cBhvr>
                                        <p:cTn id="35" dur="500" fill="hold"/>
                                        <p:tgtEl>
                                          <p:spTgt spid="65540">
                                            <p:txEl>
                                              <p:pRg st="2" end="2"/>
                                            </p:txEl>
                                          </p:spTgt>
                                        </p:tgtEl>
                                        <p:attrNameLst>
                                          <p:attrName>ppt_w</p:attrName>
                                        </p:attrNameLst>
                                      </p:cBhvr>
                                      <p:tavLst>
                                        <p:tav tm="0">
                                          <p:val>
                                            <p:fltVal val="0"/>
                                          </p:val>
                                        </p:tav>
                                        <p:tav tm="100000">
                                          <p:val>
                                            <p:strVal val="#ppt_w"/>
                                          </p:val>
                                        </p:tav>
                                      </p:tavLst>
                                    </p:anim>
                                    <p:anim calcmode="lin" valueType="num">
                                      <p:cBhvr>
                                        <p:cTn id="36" dur="500" fill="hold"/>
                                        <p:tgtEl>
                                          <p:spTgt spid="65540">
                                            <p:txEl>
                                              <p:pRg st="2" end="2"/>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build="p" bldLvl="5" autoUpdateAnimBg="0"/>
      <p:bldP spid="65540" grpId="0" build="p" bldLvl="2" animBg="1" autoUpdateAnimBg="0"/>
    </p:bldLst>
  </p:timing>
</p:sld>
</file>

<file path=ppt/theme/theme1.xml><?xml version="1.0" encoding="utf-8"?>
<a:theme xmlns:a="http://schemas.openxmlformats.org/drawingml/2006/main" name="Perspective">
  <a:themeElements>
    <a:clrScheme name="Breeze">
      <a:dk1>
        <a:sysClr val="windowText" lastClr="000000"/>
      </a:dk1>
      <a:lt1>
        <a:sysClr val="window" lastClr="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Perspective">
      <a:majorFont>
        <a:latin typeface="Century Gothic"/>
        <a:ea typeface=""/>
        <a:cs typeface=""/>
        <a:font script="Jpan" typeface="メイリオ"/>
      </a:majorFont>
      <a:minorFont>
        <a:latin typeface="Century Gothic"/>
        <a:ea typeface=""/>
        <a:cs typeface=""/>
        <a:font script="Jpan" typeface="メイリオ"/>
      </a:minorFont>
    </a:fontScheme>
    <a:fmtScheme name="Perspective">
      <a:fillStyleLst>
        <a:solidFill>
          <a:schemeClr val="phClr"/>
        </a:solidFill>
        <a:solidFill>
          <a:schemeClr val="phClr">
            <a:shade val="90000"/>
          </a:schemeClr>
        </a:solidFill>
        <a:solidFill>
          <a:schemeClr val="phClr">
            <a:shade val="80000"/>
          </a:schemeClr>
        </a:solidFill>
      </a:fillStyleLst>
      <a:lnStyleLst>
        <a:ln w="12700" cap="flat" cmpd="sng" algn="ctr">
          <a:solidFill>
            <a:schemeClr val="phClr">
              <a:satMod val="105000"/>
            </a:schemeClr>
          </a:solidFill>
          <a:prstDash val="solid"/>
        </a:ln>
        <a:ln w="25400" cap="flat" cmpd="sng" algn="ctr">
          <a:solidFill>
            <a:schemeClr val="phClr"/>
          </a:solidFill>
          <a:prstDash val="solid"/>
        </a:ln>
        <a:ln w="25400" cap="flat" cmpd="sng" algn="ctr">
          <a:solidFill>
            <a:schemeClr val="phClr">
              <a:alpha val="80000"/>
            </a:schemeClr>
          </a:solidFill>
          <a:prstDash val="solid"/>
        </a:ln>
      </a:lnStyleLst>
      <a:effectStyleLst>
        <a:effectStyle>
          <a:effectLst/>
        </a:effectStyle>
        <a:effectStyle>
          <a:effectLst/>
          <a:scene3d>
            <a:camera prst="obliqueTopRight"/>
            <a:lightRig rig="threePt" dir="tl"/>
          </a:scene3d>
          <a:sp3d>
            <a:bevelT w="25400" h="25400"/>
          </a:sp3d>
        </a:effectStyle>
        <a:effectStyle>
          <a:effectLst/>
          <a:scene3d>
            <a:camera prst="perspectiveFront" fov="4200000"/>
            <a:lightRig rig="balanced" dir="tl">
              <a:rot lat="0" lon="0" rev="18600000"/>
            </a:lightRig>
          </a:scene3d>
          <a:sp3d prstMaterial="metal">
            <a:bevelT w="63500" h="50800" prst="angle"/>
          </a:sp3d>
        </a:effectStyle>
      </a:effectStyleLst>
      <a:bgFillStyleLst>
        <a:solidFill>
          <a:schemeClr val="phClr">
            <a:tint val="90000"/>
          </a:schemeClr>
        </a:solidFill>
        <a:solidFill>
          <a:schemeClr val="phClr">
            <a:tint val="50000"/>
          </a:schemeClr>
        </a:solidFill>
        <a:solidFill>
          <a:schemeClr val="phClr">
            <a:shade val="60000"/>
          </a:schemeClr>
        </a:solid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Perspective.thmx</Template>
  <TotalTime>1761</TotalTime>
  <Words>4885</Words>
  <Application>Microsoft Macintosh PowerPoint</Application>
  <PresentationFormat>On-screen Show (4:3)</PresentationFormat>
  <Paragraphs>829</Paragraphs>
  <Slides>74</Slides>
  <Notes>0</Notes>
  <HiddenSlides>8</HiddenSlides>
  <MMClips>0</MMClips>
  <ScaleCrop>false</ScaleCrop>
  <HeadingPairs>
    <vt:vector size="8" baseType="variant">
      <vt:variant>
        <vt:lpstr>Fonts Used</vt:lpstr>
      </vt:variant>
      <vt:variant>
        <vt:i4>6</vt:i4>
      </vt:variant>
      <vt:variant>
        <vt:lpstr>Design Template</vt:lpstr>
      </vt:variant>
      <vt:variant>
        <vt:i4>13</vt:i4>
      </vt:variant>
      <vt:variant>
        <vt:lpstr>Embedded OLE Servers</vt:lpstr>
      </vt:variant>
      <vt:variant>
        <vt:i4>2</vt:i4>
      </vt:variant>
      <vt:variant>
        <vt:lpstr>Slide Titles</vt:lpstr>
      </vt:variant>
      <vt:variant>
        <vt:i4>74</vt:i4>
      </vt:variant>
    </vt:vector>
  </HeadingPairs>
  <TitlesOfParts>
    <vt:vector size="95" baseType="lpstr">
      <vt:lpstr>Arial</vt:lpstr>
      <vt:lpstr>Century Gothic</vt:lpstr>
      <vt:lpstr>Wingdings 2</vt:lpstr>
      <vt:lpstr>Calibri</vt:lpstr>
      <vt:lpstr>Symbol</vt:lpstr>
      <vt:lpstr>Wingdings</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Perspective</vt:lpstr>
      <vt:lpstr>Worksheet</vt:lpstr>
      <vt:lpstr>Chart</vt:lpstr>
      <vt:lpstr>Chapter 16</vt:lpstr>
      <vt:lpstr>INTRODUCTION</vt:lpstr>
      <vt:lpstr>General Ledger and Reporting</vt:lpstr>
      <vt:lpstr>General Ledger and Reporting Activities</vt:lpstr>
      <vt:lpstr>GENERAL LEDGER AND REPORTING SYSTEM</vt:lpstr>
      <vt:lpstr>UPDATE THE GENERAL LEDGER</vt:lpstr>
      <vt:lpstr>UPDATE THE GENERAL LEDGER</vt:lpstr>
      <vt:lpstr>POST ADJUSTING ENTRIES</vt:lpstr>
      <vt:lpstr>POST ADJUSTING ENTRIES</vt:lpstr>
      <vt:lpstr>POST ADJUSTING ENTRIES</vt:lpstr>
      <vt:lpstr>POST ADJUSTING ENTRIES</vt:lpstr>
      <vt:lpstr>POST ADJUSTING ENTRIES</vt:lpstr>
      <vt:lpstr>POST ADJUSTING ENTRIES</vt:lpstr>
      <vt:lpstr>POST ADJUSTING ENTRIES</vt:lpstr>
      <vt:lpstr>PREPARE FINANCIAL STATEMENTS</vt:lpstr>
      <vt:lpstr>PREPARE FINANCIAL STATEMENTS</vt:lpstr>
      <vt:lpstr>PREPARE FINANCIAL STATEMENTS</vt:lpstr>
      <vt:lpstr>PREPARE FINANCIAL STATEMENTS</vt:lpstr>
      <vt:lpstr>PREPARE FINANCIAL STATEMENTS</vt:lpstr>
      <vt:lpstr>PRODUCE MANAGERIAL REPORTS</vt:lpstr>
      <vt:lpstr>PRODUCE MANAGERIAL REPORTS</vt:lpstr>
      <vt:lpstr>PREPARE MANAGERIAL REPORTS</vt:lpstr>
      <vt:lpstr>PREPARE MANAGERIAL REPORTS</vt:lpstr>
      <vt:lpstr>PRODUCE MANAGERIAL REPORTS</vt:lpstr>
      <vt:lpstr>PRODUCE MANAGERIAL REPORTS</vt:lpstr>
      <vt:lpstr>SAMPLE FLEXIBLE BUDGET</vt:lpstr>
      <vt:lpstr>XBRL: REVOLUTIONIZING THE REPORTING PROCESS</vt:lpstr>
      <vt:lpstr>XBRL: REVOLUTIONIZING THE REPORTING PROCESS</vt:lpstr>
      <vt:lpstr>XBRL: REVOLUTIONIZING THE REPORTING PROCESS</vt:lpstr>
      <vt:lpstr>XBRL: REVOLUTIONIZING THE REPORTING PROCESS</vt:lpstr>
      <vt:lpstr>CONTROL: OBJECTIVES, THREATS, AND PROCEDURES</vt:lpstr>
      <vt:lpstr>CONTROL: OBJECTIVES, THREATS, AND PROCEDURES</vt:lpstr>
      <vt:lpstr>THREATS IN THE GENERAL LEDGER AND REPORTING SYSTEM</vt:lpstr>
      <vt:lpstr>THREATS IN THE GENERAL LEDGER AND REPORTING SYSTEM</vt:lpstr>
      <vt:lpstr>THREATS IN THE GENERAL LEDGER AND REPORTING SYSTEM</vt:lpstr>
      <vt:lpstr>THREATS IN THE GENERAL LEDGER AND REPORTING SYSTEM</vt:lpstr>
      <vt:lpstr>THREATS IN THE GENERAL LEDGER AND REPORTING SYSTEM</vt:lpstr>
      <vt:lpstr>THREATS IN THE GENERAL LEDGER AND REPORTING SYSTEM</vt:lpstr>
      <vt:lpstr>THREATS IN THE GENERAL LEDGER AND REPORTING SYSTEM</vt:lpstr>
      <vt:lpstr>THREATS IN THE GENERAL LEDGER AND REPORTING SYSTEM</vt:lpstr>
      <vt:lpstr>THREATS IN THE GENERAL LEDGER AND REPORTING SYSTEM</vt:lpstr>
      <vt:lpstr>SUPPORTING MANAGEMENT’S INFORMATION NEEDS</vt:lpstr>
      <vt:lpstr>THE BALANCED SCORECARD</vt:lpstr>
      <vt:lpstr>THE BALANCED SCORECARD</vt:lpstr>
      <vt:lpstr>THE BALANCED SCORECARD</vt:lpstr>
      <vt:lpstr>THE BALANCED SCORECARD</vt:lpstr>
      <vt:lpstr>THE BALANCED SCORECARD</vt:lpstr>
      <vt:lpstr>USING DATA WAREHOUSES FOR BUSINESS INTELLIGENCE</vt:lpstr>
      <vt:lpstr>USING DATA WAREHOUSES FOR BUSINESS INTELLIGENCE</vt:lpstr>
      <vt:lpstr>Slide 50</vt:lpstr>
      <vt:lpstr>Slide 51</vt:lpstr>
      <vt:lpstr>Slide 52</vt:lpstr>
      <vt:lpstr>Slide 53</vt:lpstr>
      <vt:lpstr>Slide 54</vt:lpstr>
      <vt:lpstr>USING DATA WAREHOUSES FOR BUSINESS INTELLIGENCE</vt:lpstr>
      <vt:lpstr>USING DATA WAREHOUSES FOR BUSINESS INTELLIGENCE</vt:lpstr>
      <vt:lpstr>USING DATA WAREHOUSES FOR BUSINESS INTELLIGENCE</vt:lpstr>
      <vt:lpstr>SUPPORTING MANAGEMENT’S INFORMATION NEEDS</vt:lpstr>
      <vt:lpstr>PRINCIPLES OF GRAPH DESIGN</vt:lpstr>
      <vt:lpstr>Slide 60</vt:lpstr>
      <vt:lpstr>Slide 61</vt:lpstr>
      <vt:lpstr>PRINCIPLES OF GRAPH DESIGN</vt:lpstr>
      <vt:lpstr>Slide 63</vt:lpstr>
      <vt:lpstr>PRINCIPLES OF GRAPH DESIGN</vt:lpstr>
      <vt:lpstr>Slide 65</vt:lpstr>
      <vt:lpstr>PRINCIPLES OF GRAPH DESIGN</vt:lpstr>
      <vt:lpstr>Slide 67</vt:lpstr>
      <vt:lpstr>PRINCIPLES OF GRAPH DESIGN</vt:lpstr>
      <vt:lpstr>Slide 69</vt:lpstr>
      <vt:lpstr>PRINCIPLES OF GRAPH DESIGN</vt:lpstr>
      <vt:lpstr>Slide 71</vt:lpstr>
      <vt:lpstr>PRINCIPLES OF GRAPH DESIGN</vt:lpstr>
      <vt:lpstr>Slide 73</vt:lpstr>
      <vt:lpstr>PRINCIPLES OF GRAPH DESIGN</vt:lpstr>
    </vt:vector>
  </TitlesOfParts>
  <Company>University of Central Florida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Steven Hornik</dc:creator>
  <cp:lastModifiedBy>User</cp:lastModifiedBy>
  <cp:revision>223</cp:revision>
  <dcterms:created xsi:type="dcterms:W3CDTF">2010-11-20T17:28:04Z</dcterms:created>
  <dcterms:modified xsi:type="dcterms:W3CDTF">2012-04-30T18:14:05Z</dcterms:modified>
</cp:coreProperties>
</file>