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0" r:id="rId1"/>
  </p:sldMasterIdLst>
  <p:notesMasterIdLst>
    <p:notesMasterId r:id="rId47"/>
  </p:notesMasterIdLst>
  <p:handoutMasterIdLst>
    <p:handoutMasterId r:id="rId48"/>
  </p:handoutMasterIdLst>
  <p:sldIdLst>
    <p:sldId id="259" r:id="rId2"/>
    <p:sldId id="257" r:id="rId3"/>
    <p:sldId id="260" r:id="rId4"/>
    <p:sldId id="261" r:id="rId5"/>
    <p:sldId id="280" r:id="rId6"/>
    <p:sldId id="262" r:id="rId7"/>
    <p:sldId id="263" r:id="rId8"/>
    <p:sldId id="273" r:id="rId9"/>
    <p:sldId id="279" r:id="rId10"/>
    <p:sldId id="281" r:id="rId11"/>
    <p:sldId id="264" r:id="rId12"/>
    <p:sldId id="282" r:id="rId13"/>
    <p:sldId id="283" r:id="rId14"/>
    <p:sldId id="284" r:id="rId15"/>
    <p:sldId id="285" r:id="rId16"/>
    <p:sldId id="286" r:id="rId17"/>
    <p:sldId id="287" r:id="rId18"/>
    <p:sldId id="288" r:id="rId19"/>
    <p:sldId id="289" r:id="rId20"/>
    <p:sldId id="265" r:id="rId21"/>
    <p:sldId id="272" r:id="rId22"/>
    <p:sldId id="266" r:id="rId23"/>
    <p:sldId id="290" r:id="rId24"/>
    <p:sldId id="291" r:id="rId25"/>
    <p:sldId id="292" r:id="rId26"/>
    <p:sldId id="293" r:id="rId27"/>
    <p:sldId id="294" r:id="rId28"/>
    <p:sldId id="267" r:id="rId29"/>
    <p:sldId id="271" r:id="rId30"/>
    <p:sldId id="268" r:id="rId31"/>
    <p:sldId id="295" r:id="rId32"/>
    <p:sldId id="298" r:id="rId33"/>
    <p:sldId id="296" r:id="rId34"/>
    <p:sldId id="297" r:id="rId35"/>
    <p:sldId id="299" r:id="rId36"/>
    <p:sldId id="300" r:id="rId37"/>
    <p:sldId id="269" r:id="rId38"/>
    <p:sldId id="270" r:id="rId39"/>
    <p:sldId id="301" r:id="rId40"/>
    <p:sldId id="305" r:id="rId41"/>
    <p:sldId id="302" r:id="rId42"/>
    <p:sldId id="303" r:id="rId43"/>
    <p:sldId id="304" r:id="rId44"/>
    <p:sldId id="274" r:id="rId45"/>
    <p:sldId id="275" r:id="rId46"/>
  </p:sldIdLst>
  <p:sldSz cx="9144000" cy="6858000" type="screen4x3"/>
  <p:notesSz cx="6858000" cy="9144000"/>
  <p:defaultTextStyle>
    <a:defPPr>
      <a:defRPr lang="en-US"/>
    </a:defPPr>
    <a:lvl1pPr algn="r" defTabSz="457200" rtl="1" fontAlgn="base">
      <a:spcBef>
        <a:spcPct val="0"/>
      </a:spcBef>
      <a:spcAft>
        <a:spcPct val="0"/>
      </a:spcAft>
      <a:defRPr kern="1200">
        <a:solidFill>
          <a:schemeClr val="tx1"/>
        </a:solidFill>
        <a:latin typeface="Arial" charset="0"/>
        <a:ea typeface="+mn-ea"/>
        <a:cs typeface="Arial" charset="0"/>
      </a:defRPr>
    </a:lvl1pPr>
    <a:lvl2pPr marL="457200" algn="r" defTabSz="457200" rtl="1" fontAlgn="base">
      <a:spcBef>
        <a:spcPct val="0"/>
      </a:spcBef>
      <a:spcAft>
        <a:spcPct val="0"/>
      </a:spcAft>
      <a:defRPr kern="1200">
        <a:solidFill>
          <a:schemeClr val="tx1"/>
        </a:solidFill>
        <a:latin typeface="Arial" charset="0"/>
        <a:ea typeface="+mn-ea"/>
        <a:cs typeface="Arial" charset="0"/>
      </a:defRPr>
    </a:lvl2pPr>
    <a:lvl3pPr marL="914400" algn="r" defTabSz="457200" rtl="1" fontAlgn="base">
      <a:spcBef>
        <a:spcPct val="0"/>
      </a:spcBef>
      <a:spcAft>
        <a:spcPct val="0"/>
      </a:spcAft>
      <a:defRPr kern="1200">
        <a:solidFill>
          <a:schemeClr val="tx1"/>
        </a:solidFill>
        <a:latin typeface="Arial" charset="0"/>
        <a:ea typeface="+mn-ea"/>
        <a:cs typeface="Arial" charset="0"/>
      </a:defRPr>
    </a:lvl3pPr>
    <a:lvl4pPr marL="1371600" algn="r" defTabSz="457200" rtl="1" fontAlgn="base">
      <a:spcBef>
        <a:spcPct val="0"/>
      </a:spcBef>
      <a:spcAft>
        <a:spcPct val="0"/>
      </a:spcAft>
      <a:defRPr kern="1200">
        <a:solidFill>
          <a:schemeClr val="tx1"/>
        </a:solidFill>
        <a:latin typeface="Arial" charset="0"/>
        <a:ea typeface="+mn-ea"/>
        <a:cs typeface="Arial" charset="0"/>
      </a:defRPr>
    </a:lvl4pPr>
    <a:lvl5pPr marL="1828800" algn="r" defTabSz="457200"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 Hornik"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2" autoAdjust="0"/>
    <p:restoredTop sz="94606" autoAdjust="0"/>
  </p:normalViewPr>
  <p:slideViewPr>
    <p:cSldViewPr snapToGrid="0" snapToObjects="1">
      <p:cViewPr>
        <p:scale>
          <a:sx n="75" d="100"/>
          <a:sy n="75" d="100"/>
        </p:scale>
        <p:origin x="-1824"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2" d="100"/>
          <a:sy n="62" d="100"/>
        </p:scale>
        <p:origin x="-249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B05B9B23-C0F2-483B-AD94-2A04E31BE9DA}" type="datetimeFigureOut">
              <a:rPr lang="en-US"/>
              <a:pPr>
                <a:defRPr/>
              </a:pPr>
              <a:t>2/7/2012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itchFamily="34" charset="0"/>
              </a:defRPr>
            </a:lvl1pPr>
          </a:lstStyle>
          <a:p>
            <a:pPr>
              <a:defRPr/>
            </a:pPr>
            <a:fld id="{DD2D2873-23B2-485C-86AC-B253F0036382}" type="slidenum">
              <a:rPr lang="ar-SA"/>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C928B4FF-CBDB-4B68-B9B9-0B743B473A18}" type="datetimeFigureOut">
              <a:rPr lang="en-US"/>
              <a:pPr>
                <a:defRPr/>
              </a:pPr>
              <a:t>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itchFamily="34" charset="0"/>
              </a:defRPr>
            </a:lvl1pPr>
          </a:lstStyle>
          <a:p>
            <a:pPr>
              <a:defRPr/>
            </a:pPr>
            <a:fld id="{1DB44CC8-786C-4464-9EAE-9A4AA303A050}" type="slidenum">
              <a:rPr lang="ar-SA"/>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188" y="188913"/>
            <a:ext cx="2133600" cy="365125"/>
          </a:xfrm>
          <a:prstGeom prst="rect">
            <a:avLst/>
          </a:prstGeom>
        </p:spPr>
        <p:txBody>
          <a:bodyPr/>
          <a:lstStyle>
            <a:lvl1pPr algn="l" rtl="0" fontAlgn="auto">
              <a:spcBef>
                <a:spcPts val="0"/>
              </a:spcBef>
              <a:spcAft>
                <a:spcPts val="0"/>
              </a:spcAft>
              <a:defRPr>
                <a:latin typeface="+mn-lt"/>
                <a:cs typeface="+mn-cs"/>
              </a:defRPr>
            </a:lvl1pPr>
          </a:lstStyle>
          <a:p>
            <a:pPr>
              <a:defRPr/>
            </a:pPr>
            <a:fld id="{33DF406D-1CE8-42A2-8AE8-4A243B226B08}" type="datetime1">
              <a:rPr lang="en-US"/>
              <a:pPr>
                <a:defRPr/>
              </a:pPr>
              <a:t>2/7/2012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BF9DF783-E7E4-41CB-8AA1-97D39E215BE9}"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188" y="188913"/>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latin typeface="Century Gothic" pitchFamily="34" charset="0"/>
              </a:defRPr>
            </a:lvl1pPr>
          </a:lstStyle>
          <a:p>
            <a:fld id="{7F2BBA8D-C253-458F-B1C2-DA4ABB0DB147}" type="datetime1">
              <a:rPr lang="ar-SA"/>
              <a:pPr/>
              <a:t>15/03/1433</a:t>
            </a:fld>
            <a:endParaRPr lang="en-US"/>
          </a:p>
        </p:txBody>
      </p:sp>
      <p:sp>
        <p:nvSpPr>
          <p:cNvPr id="6" name="Footer Placeholder 5"/>
          <p:cNvSpPr>
            <a:spLocks noGrp="1"/>
          </p:cNvSpPr>
          <p:nvPr>
            <p:ph type="ftr" sz="quarter" idx="11"/>
          </p:nvPr>
        </p:nvSpPr>
        <p:spPr/>
        <p:txBody>
          <a:bodyPr/>
          <a:lstStyle>
            <a:lvl1pPr>
              <a:defRPr/>
            </a:lvl1pPr>
          </a:lstStyle>
          <a:p>
            <a:r>
              <a:rPr lang="en-US"/>
              <a:t>Copyright 2012 Pearson Education, Inc. publishing as Prentice Hall</a:t>
            </a:r>
          </a:p>
        </p:txBody>
      </p:sp>
      <p:sp>
        <p:nvSpPr>
          <p:cNvPr id="7" name="Slide Number Placeholder 6"/>
          <p:cNvSpPr>
            <a:spLocks noGrp="1"/>
          </p:cNvSpPr>
          <p:nvPr>
            <p:ph type="sldNum" sz="quarter" idx="12"/>
          </p:nvPr>
        </p:nvSpPr>
        <p:spPr/>
        <p:txBody>
          <a:bodyPr/>
          <a:lstStyle>
            <a:lvl1pPr>
              <a:defRPr/>
            </a:lvl1pPr>
          </a:lstStyle>
          <a:p>
            <a:pPr>
              <a:defRPr/>
            </a:pPr>
            <a:fld id="{EB549D21-BF90-410D-B989-0BC083432FE8}"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a:xfrm>
            <a:off x="6580188" y="188913"/>
            <a:ext cx="2133600" cy="365125"/>
          </a:xfrm>
          <a:prstGeom prst="rect">
            <a:avLst/>
          </a:prstGeom>
        </p:spPr>
        <p:txBody>
          <a:bodyPr/>
          <a:lstStyle>
            <a:lvl1pPr algn="l" rtl="0" fontAlgn="auto">
              <a:spcBef>
                <a:spcPts val="0"/>
              </a:spcBef>
              <a:spcAft>
                <a:spcPts val="0"/>
              </a:spcAft>
              <a:defRPr>
                <a:latin typeface="+mn-lt"/>
                <a:cs typeface="+mn-cs"/>
              </a:defRPr>
            </a:lvl1pPr>
          </a:lstStyle>
          <a:p>
            <a:pPr>
              <a:defRPr/>
            </a:pPr>
            <a:fld id="{196F663E-5ED1-47B2-8DFB-BADDA486BF96}" type="datetimeFigureOut">
              <a:rPr lang="en-US"/>
              <a:pPr>
                <a:defRPr/>
              </a:pPr>
              <a:t>2/7/2012</a:t>
            </a:fld>
            <a:endParaRPr lang="en-US"/>
          </a:p>
        </p:txBody>
      </p:sp>
      <p:sp>
        <p:nvSpPr>
          <p:cNvPr id="6" name="Footer Placeholder 4"/>
          <p:cNvSpPr>
            <a:spLocks noGrp="1"/>
          </p:cNvSpPr>
          <p:nvPr>
            <p:ph type="ftr" sz="quarter" idx="15"/>
          </p:nvPr>
        </p:nvSpPr>
        <p:spPr/>
        <p:txBody>
          <a:bodyPr/>
          <a:lstStyle>
            <a:lvl1pPr>
              <a:defRPr/>
            </a:lvl1pPr>
          </a:lstStyle>
          <a:p>
            <a:r>
              <a:rPr lang="en-US"/>
              <a:t>Copyright © 2012 Pearson Education, Inc. publishing as Prentice Hall</a:t>
            </a: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6" name="Date Placeholder 3"/>
          <p:cNvSpPr>
            <a:spLocks noGrp="1"/>
          </p:cNvSpPr>
          <p:nvPr>
            <p:ph type="dt" sz="half" idx="15"/>
          </p:nvPr>
        </p:nvSpPr>
        <p:spPr>
          <a:xfrm>
            <a:off x="6580188" y="188913"/>
            <a:ext cx="2133600" cy="365125"/>
          </a:xfrm>
          <a:prstGeom prst="rect">
            <a:avLst/>
          </a:prstGeom>
        </p:spPr>
        <p:txBody>
          <a:bodyPr/>
          <a:lstStyle>
            <a:lvl1pPr algn="l" rtl="0" fontAlgn="auto">
              <a:spcBef>
                <a:spcPts val="0"/>
              </a:spcBef>
              <a:spcAft>
                <a:spcPts val="0"/>
              </a:spcAft>
              <a:defRPr>
                <a:latin typeface="+mn-lt"/>
                <a:cs typeface="+mn-cs"/>
              </a:defRPr>
            </a:lvl1pPr>
          </a:lstStyle>
          <a:p>
            <a:pPr>
              <a:defRPr/>
            </a:pPr>
            <a:fld id="{196F663E-5ED1-47B2-8DFB-BADDA486BF96}" type="datetimeFigureOut">
              <a:rPr lang="en-US"/>
              <a:pPr>
                <a:defRPr/>
              </a:pPr>
              <a:t>2/7/2012</a:t>
            </a:fld>
            <a:endParaRPr lang="en-US"/>
          </a:p>
        </p:txBody>
      </p:sp>
      <p:sp>
        <p:nvSpPr>
          <p:cNvPr id="8" name="Footer Placeholder 4"/>
          <p:cNvSpPr>
            <a:spLocks noGrp="1"/>
          </p:cNvSpPr>
          <p:nvPr>
            <p:ph type="ftr" sz="quarter" idx="16"/>
          </p:nvPr>
        </p:nvSpPr>
        <p:spPr/>
        <p:txBody>
          <a:bodyPr/>
          <a:lstStyle>
            <a:lvl1pPr>
              <a:defRPr/>
            </a:lvl1pPr>
          </a:lstStyle>
          <a:p>
            <a:r>
              <a:rPr lang="en-US"/>
              <a:t>Copyright © 2012 Pearson Education, Inc. publishing as Prentice Hall</a:t>
            </a:r>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10" name="Date Placeholder 3"/>
          <p:cNvSpPr>
            <a:spLocks noGrp="1"/>
          </p:cNvSpPr>
          <p:nvPr>
            <p:ph type="dt" sz="half" idx="16"/>
          </p:nvPr>
        </p:nvSpPr>
        <p:spPr>
          <a:xfrm>
            <a:off x="6580188" y="188913"/>
            <a:ext cx="2133600" cy="365125"/>
          </a:xfrm>
          <a:prstGeom prst="rect">
            <a:avLst/>
          </a:prstGeom>
        </p:spPr>
        <p:txBody>
          <a:bodyPr/>
          <a:lstStyle>
            <a:lvl1pPr algn="l" rtl="0" fontAlgn="auto">
              <a:spcBef>
                <a:spcPts val="0"/>
              </a:spcBef>
              <a:spcAft>
                <a:spcPts val="0"/>
              </a:spcAft>
              <a:defRPr>
                <a:latin typeface="+mn-lt"/>
                <a:cs typeface="+mn-cs"/>
              </a:defRPr>
            </a:lvl1pPr>
          </a:lstStyle>
          <a:p>
            <a:pPr>
              <a:defRPr/>
            </a:pPr>
            <a:fld id="{196F663E-5ED1-47B2-8DFB-BADDA486BF96}" type="datetimeFigureOut">
              <a:rPr lang="en-US"/>
              <a:pPr>
                <a:defRPr/>
              </a:pPr>
              <a:t>2/7/2012</a:t>
            </a:fld>
            <a:endParaRPr lang="en-US"/>
          </a:p>
        </p:txBody>
      </p:sp>
      <p:sp>
        <p:nvSpPr>
          <p:cNvPr id="11" name="Footer Placeholder 4"/>
          <p:cNvSpPr>
            <a:spLocks noGrp="1"/>
          </p:cNvSpPr>
          <p:nvPr>
            <p:ph type="ftr" sz="quarter" idx="17"/>
          </p:nvPr>
        </p:nvSpPr>
        <p:spPr/>
        <p:txBody>
          <a:bodyPr/>
          <a:lstStyle>
            <a:lvl1pPr>
              <a:defRPr/>
            </a:lvl1pPr>
          </a:lstStyle>
          <a:p>
            <a:r>
              <a:rPr lang="en-US"/>
              <a:t>Copyright © 2012 Pearson Education, Inc. publishing as Prentice Hall</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580188" y="188913"/>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latin typeface="Century Gothic" pitchFamily="34" charset="0"/>
              </a:defRPr>
            </a:lvl1pPr>
          </a:lstStyle>
          <a:p>
            <a:fld id="{C03F331F-5454-4742-81B2-6724E2B6C423}" type="datetime1">
              <a:rPr lang="ar-SA"/>
              <a:pPr/>
              <a:t>15/03/1433</a:t>
            </a:fld>
            <a:endParaRPr lang="en-US"/>
          </a:p>
        </p:txBody>
      </p:sp>
      <p:sp>
        <p:nvSpPr>
          <p:cNvPr id="5" name="Footer Placeholder 4"/>
          <p:cNvSpPr>
            <a:spLocks noGrp="1"/>
          </p:cNvSpPr>
          <p:nvPr>
            <p:ph type="ftr" sz="quarter" idx="11"/>
          </p:nvPr>
        </p:nvSpPr>
        <p:spPr/>
        <p:txBody>
          <a:bodyPr/>
          <a:lstStyle>
            <a:lvl1pPr>
              <a:defRPr/>
            </a:lvl1pPr>
          </a:lstStyle>
          <a:p>
            <a:r>
              <a:rPr lang="en-US"/>
              <a:t>Copyright 2012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FB72ED52-68DE-4B0C-8F59-00C79C7A6ECD}"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580188" y="188913"/>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latin typeface="Century Gothic" pitchFamily="34" charset="0"/>
              </a:defRPr>
            </a:lvl1pPr>
          </a:lstStyle>
          <a:p>
            <a:fld id="{8A098691-7ABA-4081-9A3C-D659B1E5B12D}" type="datetime1">
              <a:rPr lang="ar-SA"/>
              <a:pPr/>
              <a:t>15/03/1433</a:t>
            </a:fld>
            <a:endParaRPr lang="en-US"/>
          </a:p>
        </p:txBody>
      </p:sp>
      <p:sp>
        <p:nvSpPr>
          <p:cNvPr id="5" name="Footer Placeholder 4"/>
          <p:cNvSpPr>
            <a:spLocks noGrp="1"/>
          </p:cNvSpPr>
          <p:nvPr>
            <p:ph type="ftr" sz="quarter" idx="11"/>
          </p:nvPr>
        </p:nvSpPr>
        <p:spPr/>
        <p:txBody>
          <a:bodyPr/>
          <a:lstStyle>
            <a:lvl1pPr>
              <a:defRPr/>
            </a:lvl1pPr>
          </a:lstStyle>
          <a:p>
            <a:r>
              <a:rPr lang="en-US"/>
              <a:t>Copyright 2012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09583C9F-8D7B-42B2-90A2-8B434D701277}"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Footer Placeholder 4"/>
          <p:cNvSpPr>
            <a:spLocks noGrp="1"/>
          </p:cNvSpPr>
          <p:nvPr>
            <p:ph type="ftr" sz="quarter" idx="10"/>
          </p:nvPr>
        </p:nvSpPr>
        <p:spPr/>
        <p:txBody>
          <a:bodyPr/>
          <a:lstStyle>
            <a:lvl1pPr>
              <a:defRPr/>
            </a:lvl1p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lvl1pPr>
              <a:defRPr/>
            </a:lvl1pPr>
          </a:lstStyle>
          <a:p>
            <a:pPr>
              <a:defRPr/>
            </a:pPr>
            <a:r>
              <a:rPr lang="en-US"/>
              <a:t>12-</a:t>
            </a:r>
            <a:fld id="{CDD47CC2-859B-4B66-A503-F56B0A63E412}"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smtClean="0"/>
              <a:t>Click icon to add picture</a:t>
            </a:r>
            <a:endParaRPr noProof="0"/>
          </a:p>
        </p:txBody>
      </p:sp>
      <p:sp>
        <p:nvSpPr>
          <p:cNvPr id="5" name="Footer Placeholder 4"/>
          <p:cNvSpPr>
            <a:spLocks noGrp="1"/>
          </p:cNvSpPr>
          <p:nvPr>
            <p:ph type="ftr" sz="quarter" idx="14"/>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0188" y="188913"/>
            <a:ext cx="2133600" cy="365125"/>
          </a:xfrm>
          <a:prstGeom prst="rect">
            <a:avLst/>
          </a:prstGeom>
        </p:spPr>
        <p:txBody>
          <a:bodyPr/>
          <a:lstStyle>
            <a:lvl1pPr algn="l" rtl="0" fontAlgn="auto">
              <a:spcBef>
                <a:spcPts val="0"/>
              </a:spcBef>
              <a:spcAft>
                <a:spcPts val="0"/>
              </a:spcAft>
              <a:defRPr>
                <a:latin typeface="+mn-lt"/>
                <a:cs typeface="+mn-cs"/>
              </a:defRPr>
            </a:lvl1pPr>
          </a:lstStyle>
          <a:p>
            <a:pPr>
              <a:defRPr/>
            </a:pPr>
            <a:fld id="{EFF858F0-F0E8-4969-9481-72FBF5C1006D}" type="datetime1">
              <a:rPr lang="en-US"/>
              <a:pPr>
                <a:defRPr/>
              </a:pPr>
              <a:t>2/7/2012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F1388599-EE71-4C0E-88DD-EFB09C40CE0C}"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5"/>
          <p:cNvSpPr>
            <a:spLocks noGrp="1"/>
          </p:cNvSpPr>
          <p:nvPr>
            <p:ph type="ftr" sz="quarter" idx="10"/>
          </p:nvPr>
        </p:nvSpPr>
        <p:spPr/>
        <p:txBody>
          <a:bodyPr/>
          <a:lstStyle>
            <a:lvl1pPr>
              <a:defRPr/>
            </a:lvl1pPr>
          </a:lstStyle>
          <a:p>
            <a:r>
              <a:rPr lang="en-US"/>
              <a:t>Copyright 2012 Pearson Education, Inc. publishing as Prentice Hall</a:t>
            </a:r>
          </a:p>
        </p:txBody>
      </p:sp>
      <p:sp>
        <p:nvSpPr>
          <p:cNvPr id="6" name="Slide Number Placeholder 6"/>
          <p:cNvSpPr>
            <a:spLocks noGrp="1"/>
          </p:cNvSpPr>
          <p:nvPr>
            <p:ph type="sldNum" sz="quarter" idx="11"/>
          </p:nvPr>
        </p:nvSpPr>
        <p:spPr/>
        <p:txBody>
          <a:bodyPr/>
          <a:lstStyle>
            <a:lvl1pPr>
              <a:defRPr/>
            </a:lvl1pPr>
          </a:lstStyle>
          <a:p>
            <a:pPr>
              <a:defRPr/>
            </a:pPr>
            <a:fld id="{9A464D9A-DFC8-4B4D-A1AF-0FD5989BAAC0}"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3"/>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5"/>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Date Placeholder 6"/>
          <p:cNvSpPr>
            <a:spLocks noGrp="1"/>
          </p:cNvSpPr>
          <p:nvPr>
            <p:ph type="dt" sz="half" idx="10"/>
          </p:nvPr>
        </p:nvSpPr>
        <p:spPr>
          <a:xfrm>
            <a:off x="6580188" y="188913"/>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latin typeface="Century Gothic" pitchFamily="34" charset="0"/>
              </a:defRPr>
            </a:lvl1pPr>
          </a:lstStyle>
          <a:p>
            <a:fld id="{4A164BFF-D449-4618-8BDD-E5967917AF1D}" type="datetime1">
              <a:rPr lang="ar-SA"/>
              <a:pPr/>
              <a:t>15/03/1433</a:t>
            </a:fld>
            <a:endParaRPr lang="en-US"/>
          </a:p>
        </p:txBody>
      </p:sp>
      <p:sp>
        <p:nvSpPr>
          <p:cNvPr id="14" name="Footer Placeholder 7"/>
          <p:cNvSpPr>
            <a:spLocks noGrp="1"/>
          </p:cNvSpPr>
          <p:nvPr>
            <p:ph type="ftr" sz="quarter" idx="11"/>
          </p:nvPr>
        </p:nvSpPr>
        <p:spPr>
          <a:xfrm>
            <a:off x="1120775" y="188913"/>
            <a:ext cx="2895600" cy="365125"/>
          </a:xfrm>
        </p:spPr>
        <p:txBody>
          <a:bodyPr/>
          <a:lstStyle>
            <a:lvl1pPr>
              <a:defRPr/>
            </a:lvl1pPr>
          </a:lstStyle>
          <a:p>
            <a:r>
              <a:rPr lang="en-US"/>
              <a:t>Copyright 2012 Pearson Education, Inc. publishing as Prentice Hall</a:t>
            </a:r>
          </a:p>
        </p:txBody>
      </p:sp>
      <p:sp>
        <p:nvSpPr>
          <p:cNvPr id="15" name="Slide Number Placeholder 8"/>
          <p:cNvSpPr>
            <a:spLocks noGrp="1"/>
          </p:cNvSpPr>
          <p:nvPr>
            <p:ph type="sldNum" sz="quarter" idx="12"/>
          </p:nvPr>
        </p:nvSpPr>
        <p:spPr/>
        <p:txBody>
          <a:bodyPr/>
          <a:lstStyle>
            <a:lvl1pPr>
              <a:defRPr/>
            </a:lvl1pPr>
          </a:lstStyle>
          <a:p>
            <a:pPr>
              <a:defRPr/>
            </a:pPr>
            <a:fld id="{042A4B5D-223F-4D68-9ADB-BF52DAAFDEB2}"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6580188" y="188913"/>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latin typeface="Century Gothic" pitchFamily="34" charset="0"/>
              </a:defRPr>
            </a:lvl1pPr>
          </a:lstStyle>
          <a:p>
            <a:fld id="{B16DB2A6-E1C3-4CBD-ABD5-A442DE2D76ED}" type="datetime1">
              <a:rPr lang="ar-SA"/>
              <a:pPr/>
              <a:t>15/03/1433</a:t>
            </a:fld>
            <a:endParaRPr lang="en-US"/>
          </a:p>
        </p:txBody>
      </p:sp>
      <p:sp>
        <p:nvSpPr>
          <p:cNvPr id="4" name="Footer Placeholder 3"/>
          <p:cNvSpPr>
            <a:spLocks noGrp="1"/>
          </p:cNvSpPr>
          <p:nvPr>
            <p:ph type="ftr" sz="quarter" idx="11"/>
          </p:nvPr>
        </p:nvSpPr>
        <p:spPr/>
        <p:txBody>
          <a:bodyPr/>
          <a:lstStyle>
            <a:lvl1pPr>
              <a:defRPr/>
            </a:lvl1pPr>
          </a:lstStyle>
          <a:p>
            <a:r>
              <a:rPr lang="en-US"/>
              <a:t>Copyright 2012 Pearson Education, Inc. publishing as Prentice Hall</a:t>
            </a:r>
          </a:p>
        </p:txBody>
      </p:sp>
      <p:sp>
        <p:nvSpPr>
          <p:cNvPr id="5" name="Slide Number Placeholder 4"/>
          <p:cNvSpPr>
            <a:spLocks noGrp="1"/>
          </p:cNvSpPr>
          <p:nvPr>
            <p:ph type="sldNum" sz="quarter" idx="12"/>
          </p:nvPr>
        </p:nvSpPr>
        <p:spPr/>
        <p:txBody>
          <a:bodyPr/>
          <a:lstStyle>
            <a:lvl1pPr>
              <a:defRPr/>
            </a:lvl1pPr>
          </a:lstStyle>
          <a:p>
            <a:pPr>
              <a:defRPr/>
            </a:pPr>
            <a:fld id="{2D0FEC7E-2079-41CB-87E1-49210961A5A6}"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0188" y="188913"/>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latin typeface="Century Gothic" pitchFamily="34" charset="0"/>
              </a:defRPr>
            </a:lvl1pPr>
          </a:lstStyle>
          <a:p>
            <a:fld id="{21326669-11AA-4339-A726-0FFD9CB6B007}" type="datetime1">
              <a:rPr lang="ar-SA"/>
              <a:pPr/>
              <a:t>15/03/1433</a:t>
            </a:fld>
            <a:endParaRPr lang="en-US"/>
          </a:p>
        </p:txBody>
      </p:sp>
      <p:sp>
        <p:nvSpPr>
          <p:cNvPr id="3" name="Footer Placeholder 2"/>
          <p:cNvSpPr>
            <a:spLocks noGrp="1"/>
          </p:cNvSpPr>
          <p:nvPr>
            <p:ph type="ftr" sz="quarter" idx="11"/>
          </p:nvPr>
        </p:nvSpPr>
        <p:spPr/>
        <p:txBody>
          <a:bodyPr/>
          <a:lstStyle>
            <a:lvl1pPr>
              <a:defRPr/>
            </a:lvl1pPr>
          </a:lstStyle>
          <a:p>
            <a:r>
              <a:rPr lang="en-US"/>
              <a:t>Copyright 2012 Pearson Education, Inc. publishing as Prentice Hall</a:t>
            </a:r>
          </a:p>
        </p:txBody>
      </p:sp>
      <p:sp>
        <p:nvSpPr>
          <p:cNvPr id="4" name="Slide Number Placeholder 3"/>
          <p:cNvSpPr>
            <a:spLocks noGrp="1"/>
          </p:cNvSpPr>
          <p:nvPr>
            <p:ph type="sldNum" sz="quarter" idx="12"/>
          </p:nvPr>
        </p:nvSpPr>
        <p:spPr/>
        <p:txBody>
          <a:bodyPr/>
          <a:lstStyle>
            <a:lvl1pPr>
              <a:defRPr/>
            </a:lvl1pPr>
          </a:lstStyle>
          <a:p>
            <a:pPr>
              <a:defRPr/>
            </a:pPr>
            <a:fld id="{5A8429DC-089D-4C9B-8548-9BA984EB0D21}"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188" y="188913"/>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latin typeface="Century Gothic" pitchFamily="34" charset="0"/>
              </a:defRPr>
            </a:lvl1pPr>
          </a:lstStyle>
          <a:p>
            <a:fld id="{2F05672E-550F-4E1A-A068-C60BB3DC5C48}" type="datetime1">
              <a:rPr lang="ar-SA"/>
              <a:pPr/>
              <a:t>15/03/1433</a:t>
            </a:fld>
            <a:endParaRPr lang="en-US"/>
          </a:p>
        </p:txBody>
      </p:sp>
      <p:sp>
        <p:nvSpPr>
          <p:cNvPr id="6" name="Footer Placeholder 5"/>
          <p:cNvSpPr>
            <a:spLocks noGrp="1"/>
          </p:cNvSpPr>
          <p:nvPr>
            <p:ph type="ftr" sz="quarter" idx="11"/>
          </p:nvPr>
        </p:nvSpPr>
        <p:spPr/>
        <p:txBody>
          <a:bodyPr/>
          <a:lstStyle>
            <a:lvl1pPr>
              <a:defRPr/>
            </a:lvl1pPr>
          </a:lstStyle>
          <a:p>
            <a:r>
              <a:rPr lang="en-US"/>
              <a:t>Copyright 2012 Pearson Education, Inc. publishing as Prentice Hall</a:t>
            </a:r>
          </a:p>
        </p:txBody>
      </p:sp>
      <p:sp>
        <p:nvSpPr>
          <p:cNvPr id="7" name="Slide Number Placeholder 6"/>
          <p:cNvSpPr>
            <a:spLocks noGrp="1"/>
          </p:cNvSpPr>
          <p:nvPr>
            <p:ph type="sldNum" sz="quarter" idx="12"/>
          </p:nvPr>
        </p:nvSpPr>
        <p:spPr/>
        <p:txBody>
          <a:bodyPr/>
          <a:lstStyle>
            <a:lvl1pPr>
              <a:defRPr/>
            </a:lvl1pPr>
          </a:lstStyle>
          <a:p>
            <a:pPr>
              <a:defRPr/>
            </a:pPr>
            <a:fld id="{6162497F-0D8A-48F5-88DC-4B2582564A21}"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09550"/>
            <a:ext cx="8913813" cy="914400"/>
          </a:xfrm>
          <a:prstGeom prst="rect">
            <a:avLst/>
          </a:prstGeom>
          <a:solidFill>
            <a:schemeClr val="tx2"/>
          </a:solidFill>
          <a:ln w="9525">
            <a:noFill/>
            <a:miter lim="800000"/>
            <a:headEnd/>
            <a:tailEnd/>
          </a:ln>
        </p:spPr>
        <p:txBody>
          <a:bodyPr vert="horz" wrap="square" lIns="1188720" tIns="45720" rIns="27432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14400" y="1519238"/>
            <a:ext cx="7610475" cy="4354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66688" y="6310313"/>
            <a:ext cx="5503862" cy="365125"/>
          </a:xfrm>
          <a:prstGeom prst="rect">
            <a:avLst/>
          </a:prstGeom>
        </p:spPr>
        <p:txBody>
          <a:bodyPr vert="horz" wrap="square" lIns="91440" tIns="45720" rIns="91440" bIns="45720" numCol="1" anchor="ctr" anchorCtr="0" compatLnSpc="1">
            <a:prstTxWarp prst="textNoShape">
              <a:avLst/>
            </a:prstTxWarp>
          </a:bodyPr>
          <a:lstStyle>
            <a:lvl1pPr algn="l" rtl="0">
              <a:defRPr sz="1000">
                <a:solidFill>
                  <a:srgbClr val="595959"/>
                </a:solidFill>
                <a:latin typeface="Century Gothic" pitchFamily="34" charset="0"/>
              </a:defRPr>
            </a:lvl1pPr>
          </a:lstStyle>
          <a:p>
            <a:r>
              <a:rPr lang="en-US"/>
              <a:t>Copyright © 2012 Pearson Education, Inc. publishing as Prentice Hall</a:t>
            </a:r>
          </a:p>
        </p:txBody>
      </p:sp>
      <p:sp>
        <p:nvSpPr>
          <p:cNvPr id="6" name="Slide Number Placeholder 5"/>
          <p:cNvSpPr>
            <a:spLocks noGrp="1"/>
          </p:cNvSpPr>
          <p:nvPr>
            <p:ph type="sldNum" sz="quarter" idx="4"/>
          </p:nvPr>
        </p:nvSpPr>
        <p:spPr>
          <a:xfrm>
            <a:off x="8240713" y="6310313"/>
            <a:ext cx="673100" cy="365125"/>
          </a:xfrm>
          <a:prstGeom prst="rect">
            <a:avLst/>
          </a:prstGeom>
        </p:spPr>
        <p:txBody>
          <a:bodyPr vert="horz" wrap="square" lIns="91440" tIns="45720" rIns="91440" bIns="45720" numCol="1" anchor="ctr" anchorCtr="0" compatLnSpc="1">
            <a:prstTxWarp prst="textNoShape">
              <a:avLst/>
            </a:prstTxWarp>
          </a:bodyPr>
          <a:lstStyle>
            <a:lvl1pPr algn="ctr" rtl="0">
              <a:defRPr sz="1100">
                <a:solidFill>
                  <a:srgbClr val="595959"/>
                </a:solidFill>
                <a:latin typeface="Century Gothic" pitchFamily="34" charset="0"/>
              </a:defRPr>
            </a:lvl1pPr>
          </a:lstStyle>
          <a:p>
            <a:pPr>
              <a:defRPr/>
            </a:pPr>
            <a:r>
              <a:rPr lang="en-US"/>
              <a:t>12-</a:t>
            </a:r>
            <a:fld id="{082BC88D-7000-4C30-8606-05532DEB8BAC}" type="slidenum">
              <a:rPr lang="ar-SA"/>
              <a:pPr>
                <a:defRPr/>
              </a:pPr>
              <a:t>‹#›</a:t>
            </a:fld>
            <a:endParaRPr lang="en-US"/>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Lst>
  <p:hf hdr="0" dt="0"/>
  <p:txStyles>
    <p:titleStyle>
      <a:lvl1pPr algn="l" rtl="0" eaLnBrk="0" fontAlgn="base" hangingPunct="0">
        <a:spcBef>
          <a:spcPct val="0"/>
        </a:spcBef>
        <a:spcAft>
          <a:spcPct val="0"/>
        </a:spcAft>
        <a:defRPr sz="3600" kern="12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entury Gothic" pitchFamily="34" charset="0"/>
        </a:defRPr>
      </a:lvl2pPr>
      <a:lvl3pPr algn="l" rtl="0" eaLnBrk="0" fontAlgn="base" hangingPunct="0">
        <a:spcBef>
          <a:spcPct val="0"/>
        </a:spcBef>
        <a:spcAft>
          <a:spcPct val="0"/>
        </a:spcAft>
        <a:defRPr sz="3600">
          <a:solidFill>
            <a:schemeClr val="bg1"/>
          </a:solidFill>
          <a:latin typeface="Century Gothic" pitchFamily="34" charset="0"/>
        </a:defRPr>
      </a:lvl3pPr>
      <a:lvl4pPr algn="l" rtl="0" eaLnBrk="0" fontAlgn="base" hangingPunct="0">
        <a:spcBef>
          <a:spcPct val="0"/>
        </a:spcBef>
        <a:spcAft>
          <a:spcPct val="0"/>
        </a:spcAft>
        <a:defRPr sz="3600">
          <a:solidFill>
            <a:schemeClr val="bg1"/>
          </a:solidFill>
          <a:latin typeface="Century Gothic" pitchFamily="34" charset="0"/>
        </a:defRPr>
      </a:lvl4pPr>
      <a:lvl5pPr algn="l" rtl="0" eaLnBrk="0" fontAlgn="base" hangingPunct="0">
        <a:spcBef>
          <a:spcPct val="0"/>
        </a:spcBef>
        <a:spcAft>
          <a:spcPct val="0"/>
        </a:spcAft>
        <a:defRPr sz="3600">
          <a:solidFill>
            <a:schemeClr val="bg1"/>
          </a:solidFill>
          <a:latin typeface="Century Gothic" pitchFamily="34" charset="0"/>
        </a:defRPr>
      </a:lvl5pPr>
      <a:lvl6pPr marL="457200" algn="l" rtl="0" fontAlgn="base">
        <a:spcBef>
          <a:spcPct val="0"/>
        </a:spcBef>
        <a:spcAft>
          <a:spcPct val="0"/>
        </a:spcAft>
        <a:defRPr sz="3600">
          <a:solidFill>
            <a:schemeClr val="bg1"/>
          </a:solidFill>
          <a:latin typeface="Century Gothic" pitchFamily="34" charset="0"/>
        </a:defRPr>
      </a:lvl6pPr>
      <a:lvl7pPr marL="914400" algn="l" rtl="0" fontAlgn="base">
        <a:spcBef>
          <a:spcPct val="0"/>
        </a:spcBef>
        <a:spcAft>
          <a:spcPct val="0"/>
        </a:spcAft>
        <a:defRPr sz="3600">
          <a:solidFill>
            <a:schemeClr val="bg1"/>
          </a:solidFill>
          <a:latin typeface="Century Gothic" pitchFamily="34" charset="0"/>
        </a:defRPr>
      </a:lvl7pPr>
      <a:lvl8pPr marL="1371600" algn="l" rtl="0" fontAlgn="base">
        <a:spcBef>
          <a:spcPct val="0"/>
        </a:spcBef>
        <a:spcAft>
          <a:spcPct val="0"/>
        </a:spcAft>
        <a:defRPr sz="3600">
          <a:solidFill>
            <a:schemeClr val="bg1"/>
          </a:solidFill>
          <a:latin typeface="Century Gothic" pitchFamily="34" charset="0"/>
        </a:defRPr>
      </a:lvl8pPr>
      <a:lvl9pPr marL="1828800" algn="l" rtl="0" fontAlgn="base">
        <a:spcBef>
          <a:spcPct val="0"/>
        </a:spcBef>
        <a:spcAft>
          <a:spcPct val="0"/>
        </a:spcAft>
        <a:defRPr sz="3600">
          <a:solidFill>
            <a:schemeClr val="bg1"/>
          </a:solidFill>
          <a:latin typeface="Century Gothic" pitchFamily="34" charset="0"/>
        </a:defRPr>
      </a:lvl9pPr>
    </p:titleStyle>
    <p:bodyStyle>
      <a:lvl1pPr marL="342900" indent="-342900" algn="l" rtl="0" eaLnBrk="0" fontAlgn="base" hangingPunct="0">
        <a:spcBef>
          <a:spcPts val="2000"/>
        </a:spcBef>
        <a:spcAft>
          <a:spcPct val="0"/>
        </a:spcAft>
        <a:buClr>
          <a:schemeClr val="accent1"/>
        </a:buClr>
        <a:buFont typeface="Wingdings 2" pitchFamily="18" charset="2"/>
        <a:buChar char=""/>
        <a:defRPr sz="2000" kern="1200">
          <a:solidFill>
            <a:srgbClr val="595959"/>
          </a:solidFill>
          <a:latin typeface="+mn-lt"/>
          <a:ea typeface="+mn-ea"/>
          <a:cs typeface="+mn-cs"/>
        </a:defRPr>
      </a:lvl1pPr>
      <a:lvl2pPr marL="685800" indent="-336550" algn="l" rtl="0" eaLnBrk="0" fontAlgn="base" hangingPunct="0">
        <a:spcBef>
          <a:spcPts val="600"/>
        </a:spcBef>
        <a:spcAft>
          <a:spcPct val="0"/>
        </a:spcAft>
        <a:buClr>
          <a:srgbClr val="163E50"/>
        </a:buClr>
        <a:buFont typeface="Wingdings 2" pitchFamily="18" charset="2"/>
        <a:buChar char=""/>
        <a:defRPr kern="1200">
          <a:solidFill>
            <a:srgbClr val="595959"/>
          </a:solidFill>
          <a:latin typeface="+mn-lt"/>
          <a:ea typeface="+mn-ea"/>
          <a:cs typeface="+mn-cs"/>
        </a:defRPr>
      </a:lvl2pPr>
      <a:lvl3pPr marL="1035050" indent="-349250" algn="l" rtl="0" eaLnBrk="0" fontAlgn="base" hangingPunct="0">
        <a:spcBef>
          <a:spcPts val="600"/>
        </a:spcBef>
        <a:spcAft>
          <a:spcPct val="0"/>
        </a:spcAft>
        <a:buClr>
          <a:schemeClr val="accent1"/>
        </a:buClr>
        <a:buFont typeface="Wingdings 2" pitchFamily="18" charset="2"/>
        <a:buChar char=""/>
        <a:defRPr kern="1200">
          <a:solidFill>
            <a:srgbClr val="595959"/>
          </a:solidFill>
          <a:latin typeface="+mn-lt"/>
          <a:ea typeface="+mn-ea"/>
          <a:cs typeface="+mn-cs"/>
        </a:defRPr>
      </a:lvl3pPr>
      <a:lvl4pPr marL="1371600" indent="-336550" algn="l" rtl="0" eaLnBrk="0" fontAlgn="base" hangingPunct="0">
        <a:spcBef>
          <a:spcPts val="600"/>
        </a:spcBef>
        <a:spcAft>
          <a:spcPct val="0"/>
        </a:spcAft>
        <a:buClr>
          <a:srgbClr val="163E50"/>
        </a:buClr>
        <a:buFont typeface="Wingdings 2" pitchFamily="18" charset="2"/>
        <a:buChar char=""/>
        <a:defRPr kern="1200">
          <a:solidFill>
            <a:srgbClr val="595959"/>
          </a:solidFill>
          <a:latin typeface="+mn-lt"/>
          <a:ea typeface="+mn-ea"/>
          <a:cs typeface="+mn-cs"/>
        </a:defRPr>
      </a:lvl4pPr>
      <a:lvl5pPr marL="1720850" indent="-349250" algn="l" rtl="0" eaLnBrk="0" fontAlgn="base" hangingPunct="0">
        <a:spcBef>
          <a:spcPts val="600"/>
        </a:spcBef>
        <a:spcAft>
          <a:spcPct val="0"/>
        </a:spcAft>
        <a:buClr>
          <a:schemeClr val="accent1"/>
        </a:buClr>
        <a:buFont typeface="Wingdings 2" pitchFamily="18" charset="2"/>
        <a:buChar char=""/>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5"/>
          <p:cNvSpPr>
            <a:spLocks noGrp="1"/>
          </p:cNvSpPr>
          <p:nvPr>
            <p:ph type="ctrTitle"/>
          </p:nvPr>
        </p:nvSpPr>
        <p:spPr>
          <a:xfrm>
            <a:off x="0" y="5026025"/>
            <a:ext cx="8915400" cy="914400"/>
          </a:xfrm>
        </p:spPr>
        <p:txBody>
          <a:bodyPr/>
          <a:lstStyle/>
          <a:p>
            <a:pPr eaLnBrk="1" hangingPunct="1"/>
            <a:r>
              <a:rPr lang="en-US" smtClean="0"/>
              <a:t>Chapter 12</a:t>
            </a:r>
          </a:p>
        </p:txBody>
      </p:sp>
      <p:sp>
        <p:nvSpPr>
          <p:cNvPr id="7" name="Subtitle 6"/>
          <p:cNvSpPr>
            <a:spLocks noGrp="1"/>
          </p:cNvSpPr>
          <p:nvPr>
            <p:ph type="subTitle" idx="1"/>
          </p:nvPr>
        </p:nvSpPr>
        <p:spPr/>
        <p:txBody>
          <a:bodyPr>
            <a:normAutofit/>
          </a:bodyPr>
          <a:lstStyle/>
          <a:p>
            <a:pPr fontAlgn="auto">
              <a:spcAft>
                <a:spcPts val="0"/>
              </a:spcAft>
              <a:defRPr/>
            </a:pPr>
            <a:r>
              <a:rPr lang="en-US" dirty="0" smtClean="0"/>
              <a:t>The Revenue Cycle: Sales to Cash Collections</a:t>
            </a:r>
            <a:endParaRPr lang="en-US" dirty="0"/>
          </a:p>
        </p:txBody>
      </p:sp>
      <p:sp>
        <p:nvSpPr>
          <p:cNvPr id="4" name="Footer Placeholder 3"/>
          <p:cNvSpPr>
            <a:spLocks noGrp="1"/>
          </p:cNvSpPr>
          <p:nvPr>
            <p:ph type="ftr" sz="quarter" idx="14"/>
          </p:nvPr>
        </p:nvSpPr>
        <p:spPr>
          <a:xfrm>
            <a:off x="0" y="6356350"/>
            <a:ext cx="6137275" cy="365125"/>
          </a:xfrm>
        </p:spPr>
        <p:txBody>
          <a:bodyPr rtlCol="0"/>
          <a:lstStyle/>
          <a:p>
            <a:pPr fontAlgn="auto">
              <a:spcBef>
                <a:spcPts val="0"/>
              </a:spcBef>
              <a:spcAft>
                <a:spcPts val="0"/>
              </a:spcAft>
              <a:defRPr/>
            </a:pPr>
            <a:r>
              <a:rPr lang="en-US" dirty="0">
                <a:solidFill>
                  <a:schemeClr val="tx1">
                    <a:lumMod val="65000"/>
                    <a:lumOff val="35000"/>
                  </a:schemeClr>
                </a:solidFill>
                <a:latin typeface="+mn-lt"/>
                <a:cs typeface="+mn-cs"/>
              </a:rPr>
              <a:t>Copyright © 2012 Pearson Education, Inc. publishing as Prentice Hall</a:t>
            </a:r>
          </a:p>
        </p:txBody>
      </p:sp>
      <p:sp>
        <p:nvSpPr>
          <p:cNvPr id="19460" name="Slide Number Placeholder 4"/>
          <p:cNvSpPr>
            <a:spLocks noGrp="1"/>
          </p:cNvSpPr>
          <p:nvPr>
            <p:ph type="sldNum" sz="quarter" idx="4294967295"/>
          </p:nvPr>
        </p:nvSpPr>
        <p:spPr bwMode="auto">
          <a:xfrm>
            <a:off x="7010400" y="6211888"/>
            <a:ext cx="2133600" cy="301625"/>
          </a:xfrm>
          <a:noFill/>
          <a:ln>
            <a:miter lim="800000"/>
            <a:headEnd/>
            <a:tailEnd/>
          </a:ln>
        </p:spPr>
        <p:txBody>
          <a:bodyPr/>
          <a:lstStyle/>
          <a:p>
            <a:r>
              <a:rPr lang="en-US" smtClean="0"/>
              <a:t>12-</a:t>
            </a:r>
            <a:r>
              <a:rPr lang="ar-JO" smtClean="0"/>
              <a:t>1</a:t>
            </a: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68AC39B8-91D9-49DB-87D7-A7D86CE4E9DF}" type="slidenum">
              <a:rPr lang="ar-SA"/>
              <a:pPr>
                <a:defRPr/>
              </a:pPr>
              <a:t>10</a:t>
            </a:fld>
            <a:endParaRPr lang="en-US"/>
          </a:p>
        </p:txBody>
      </p:sp>
      <p:sp>
        <p:nvSpPr>
          <p:cNvPr id="59397" name="Rectangle 5"/>
          <p:cNvSpPr>
            <a:spLocks noGrp="1"/>
          </p:cNvSpPr>
          <p:nvPr>
            <p:ph type="title" idx="4294967295"/>
          </p:nvPr>
        </p:nvSpPr>
        <p:spPr/>
        <p:txBody>
          <a:bodyPr/>
          <a:lstStyle/>
          <a:p>
            <a:r>
              <a:rPr lang="en-US" sz="2800" smtClean="0"/>
              <a:t>PARTIAL ORGANIZATION CHART FOR UNITS INVOLVED IN REVENUE CYCLE</a:t>
            </a:r>
          </a:p>
        </p:txBody>
      </p:sp>
      <p:graphicFrame>
        <p:nvGraphicFramePr>
          <p:cNvPr id="59396" name="Object 4"/>
          <p:cNvGraphicFramePr>
            <a:graphicFrameLocks noChangeAspect="1"/>
          </p:cNvGraphicFramePr>
          <p:nvPr>
            <p:ph idx="4294967295"/>
          </p:nvPr>
        </p:nvGraphicFramePr>
        <p:xfrm>
          <a:off x="558800" y="1346200"/>
          <a:ext cx="8355013" cy="4267200"/>
        </p:xfrm>
        <a:graphic>
          <a:graphicData uri="http://schemas.openxmlformats.org/presentationml/2006/ole">
            <p:oleObj spid="_x0000_s59396" name="MS Org Chart" r:id="rId3" imgW="3377880" imgH="100296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dissolve">
                                      <p:cBhvr>
                                        <p:cTn id="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Copyright 2012 © Pearson Education, Inc. publishing as Prentice Hall</a:t>
            </a:r>
          </a:p>
        </p:txBody>
      </p:sp>
      <p:sp>
        <p:nvSpPr>
          <p:cNvPr id="8" name="Slide Number Placeholder 5"/>
          <p:cNvSpPr>
            <a:spLocks noGrp="1"/>
          </p:cNvSpPr>
          <p:nvPr>
            <p:ph type="sldNum" sz="quarter" idx="11"/>
          </p:nvPr>
        </p:nvSpPr>
        <p:spPr/>
        <p:txBody>
          <a:bodyPr/>
          <a:lstStyle/>
          <a:p>
            <a:pPr>
              <a:defRPr/>
            </a:pPr>
            <a:r>
              <a:rPr lang="en-US"/>
              <a:t>12-</a:t>
            </a:r>
            <a:fld id="{D243A5BE-88F0-4CF0-93CC-CEFD32C0FB93}" type="slidenum">
              <a:rPr lang="ar-SA"/>
              <a:pPr>
                <a:defRPr/>
              </a:pPr>
              <a:t>11</a:t>
            </a:fld>
            <a:endParaRPr lang="en-US"/>
          </a:p>
        </p:txBody>
      </p:sp>
      <p:sp>
        <p:nvSpPr>
          <p:cNvPr id="60417" name="Title 1"/>
          <p:cNvSpPr>
            <a:spLocks noGrp="1"/>
          </p:cNvSpPr>
          <p:nvPr>
            <p:ph type="title"/>
          </p:nvPr>
        </p:nvSpPr>
        <p:spPr/>
        <p:txBody>
          <a:bodyPr/>
          <a:lstStyle/>
          <a:p>
            <a:pPr eaLnBrk="1" hangingPunct="1"/>
            <a:r>
              <a:rPr lang="en-US" smtClean="0"/>
              <a:t>Sales Order Entry</a:t>
            </a:r>
          </a:p>
        </p:txBody>
      </p:sp>
      <p:sp>
        <p:nvSpPr>
          <p:cNvPr id="60418" name="Content Placeholder 2"/>
          <p:cNvSpPr>
            <a:spLocks noGrp="1"/>
          </p:cNvSpPr>
          <p:nvPr>
            <p:ph idx="1"/>
          </p:nvPr>
        </p:nvSpPr>
        <p:spPr>
          <a:xfrm>
            <a:off x="623888" y="2690813"/>
            <a:ext cx="3732212" cy="1987550"/>
          </a:xfrm>
        </p:spPr>
        <p:txBody>
          <a:bodyPr/>
          <a:lstStyle/>
          <a:p>
            <a:pPr marL="457200" indent="-457200" eaLnBrk="1" hangingPunct="1">
              <a:buFont typeface="Century Gothic" pitchFamily="34" charset="0"/>
              <a:buAutoNum type="arabicPeriod"/>
            </a:pPr>
            <a:r>
              <a:rPr lang="en-US" sz="1800" smtClean="0"/>
              <a:t>Take order</a:t>
            </a:r>
          </a:p>
          <a:p>
            <a:pPr marL="457200" indent="-457200" eaLnBrk="1" hangingPunct="1">
              <a:buFont typeface="Century Gothic" pitchFamily="34" charset="0"/>
              <a:buAutoNum type="arabicPeriod"/>
            </a:pPr>
            <a:r>
              <a:rPr lang="en-US" sz="1800" smtClean="0"/>
              <a:t>Check and approve credit</a:t>
            </a:r>
          </a:p>
          <a:p>
            <a:pPr marL="457200" indent="-457200" eaLnBrk="1" hangingPunct="1">
              <a:buFont typeface="Century Gothic" pitchFamily="34" charset="0"/>
              <a:buAutoNum type="arabicPeriod"/>
            </a:pPr>
            <a:r>
              <a:rPr lang="en-US" sz="1800" smtClean="0"/>
              <a:t>Check inventory availability</a:t>
            </a: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60420"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71F2798E-7965-4FD5-B779-BB4A1FD54033}" type="slidenum">
              <a:rPr lang="ar-SA" sz="1100">
                <a:solidFill>
                  <a:srgbClr val="595959"/>
                </a:solidFill>
                <a:latin typeface="Century Gothic" pitchFamily="34" charset="0"/>
              </a:rPr>
              <a:pPr algn="ctr" rtl="0"/>
              <a:t>11</a:t>
            </a:fld>
            <a:endParaRPr lang="en-US" sz="1100">
              <a:solidFill>
                <a:srgbClr val="595959"/>
              </a:solidFill>
              <a:latin typeface="Century Gothic" pitchFamily="34" charset="0"/>
            </a:endParaRPr>
          </a:p>
        </p:txBody>
      </p:sp>
      <p:pic>
        <p:nvPicPr>
          <p:cNvPr id="60421" name="Picture 7"/>
          <p:cNvPicPr>
            <a:picLocks noChangeAspect="1" noChangeArrowheads="1"/>
          </p:cNvPicPr>
          <p:nvPr/>
        </p:nvPicPr>
        <p:blipFill>
          <a:blip r:embed="rId2"/>
          <a:srcRect/>
          <a:stretch>
            <a:fillRect/>
          </a:stretch>
        </p:blipFill>
        <p:spPr bwMode="auto">
          <a:xfrm>
            <a:off x="4356100" y="1346200"/>
            <a:ext cx="4557713"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D7B03189-D48B-43DB-82DC-C5DBE7A64C3E}" type="slidenum">
              <a:rPr lang="ar-SA"/>
              <a:pPr>
                <a:defRPr/>
              </a:pPr>
              <a:t>12</a:t>
            </a:fld>
            <a:endParaRPr lang="en-US"/>
          </a:p>
        </p:txBody>
      </p:sp>
      <p:sp>
        <p:nvSpPr>
          <p:cNvPr id="61441" name="Rectangle 2"/>
          <p:cNvSpPr>
            <a:spLocks noGrp="1"/>
          </p:cNvSpPr>
          <p:nvPr>
            <p:ph type="title" idx="4294967295"/>
          </p:nvPr>
        </p:nvSpPr>
        <p:spPr/>
        <p:txBody>
          <a:bodyPr/>
          <a:lstStyle/>
          <a:p>
            <a:r>
              <a:rPr lang="en-US" smtClean="0"/>
              <a:t>SALES ORDER ENTRY</a:t>
            </a:r>
          </a:p>
        </p:txBody>
      </p:sp>
      <p:sp>
        <p:nvSpPr>
          <p:cNvPr id="61442" name="Rectangle 3"/>
          <p:cNvSpPr>
            <a:spLocks noGrp="1"/>
          </p:cNvSpPr>
          <p:nvPr>
            <p:ph type="body" idx="4294967295"/>
          </p:nvPr>
        </p:nvSpPr>
        <p:spPr>
          <a:xfrm>
            <a:off x="571500" y="1282700"/>
            <a:ext cx="8178800" cy="4991100"/>
          </a:xfrm>
        </p:spPr>
        <p:txBody>
          <a:bodyPr/>
          <a:lstStyle/>
          <a:p>
            <a:r>
              <a:rPr lang="en-US" smtClean="0"/>
              <a:t>Take customer orders</a:t>
            </a:r>
          </a:p>
          <a:p>
            <a:pPr lvl="1"/>
            <a:r>
              <a:rPr lang="en-US" smtClean="0"/>
              <a:t>Order data are received on a sales order document which may be completed and received:</a:t>
            </a:r>
          </a:p>
          <a:p>
            <a:pPr lvl="2"/>
            <a:r>
              <a:rPr lang="en-US" smtClean="0"/>
              <a:t>In the store</a:t>
            </a:r>
          </a:p>
          <a:p>
            <a:pPr lvl="2"/>
            <a:r>
              <a:rPr lang="en-US" smtClean="0"/>
              <a:t>By mail</a:t>
            </a:r>
          </a:p>
          <a:p>
            <a:pPr lvl="2"/>
            <a:r>
              <a:rPr lang="en-US" smtClean="0"/>
              <a:t>By phone</a:t>
            </a:r>
          </a:p>
          <a:p>
            <a:pPr lvl="2"/>
            <a:r>
              <a:rPr lang="en-US" smtClean="0"/>
              <a:t>On a Website</a:t>
            </a:r>
          </a:p>
          <a:p>
            <a:pPr lvl="2"/>
            <a:r>
              <a:rPr lang="en-US" smtClean="0"/>
              <a:t>By a salesperson in the field</a:t>
            </a:r>
          </a:p>
          <a:p>
            <a:r>
              <a:rPr lang="en-US" smtClean="0"/>
              <a:t>The sales order (paper or electronic) indicates:</a:t>
            </a:r>
          </a:p>
          <a:p>
            <a:pPr lvl="1"/>
            <a:r>
              <a:rPr lang="en-US" smtClean="0"/>
              <a:t>Item numbers ordered</a:t>
            </a:r>
          </a:p>
          <a:p>
            <a:pPr lvl="1"/>
            <a:r>
              <a:rPr lang="en-US" smtClean="0"/>
              <a:t>Quantities</a:t>
            </a:r>
          </a:p>
          <a:p>
            <a:pPr lvl="1"/>
            <a:r>
              <a:rPr lang="en-US" smtClean="0"/>
              <a:t>Prices</a:t>
            </a:r>
          </a:p>
          <a:p>
            <a:pPr lvl="1"/>
            <a:r>
              <a:rPr lang="en-US" smtClean="0"/>
              <a:t>Salesperson</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3120E02D-4607-4A37-9A45-6CD2BC70B903}" type="slidenum">
              <a:rPr lang="ar-SA"/>
              <a:pPr>
                <a:defRPr/>
              </a:pPr>
              <a:t>13</a:t>
            </a:fld>
            <a:endParaRPr lang="en-US"/>
          </a:p>
        </p:txBody>
      </p:sp>
      <p:sp>
        <p:nvSpPr>
          <p:cNvPr id="62465" name="Rectangle 2"/>
          <p:cNvSpPr>
            <a:spLocks noGrp="1"/>
          </p:cNvSpPr>
          <p:nvPr>
            <p:ph type="title" idx="4294967295"/>
          </p:nvPr>
        </p:nvSpPr>
        <p:spPr/>
        <p:txBody>
          <a:bodyPr/>
          <a:lstStyle/>
          <a:p>
            <a:r>
              <a:rPr lang="en-US" smtClean="0"/>
              <a:t>SALES ORDER ENTRY</a:t>
            </a:r>
          </a:p>
        </p:txBody>
      </p:sp>
      <p:sp>
        <p:nvSpPr>
          <p:cNvPr id="62466" name="Rectangle 3"/>
          <p:cNvSpPr>
            <a:spLocks noGrp="1"/>
          </p:cNvSpPr>
          <p:nvPr>
            <p:ph type="body" idx="4294967295"/>
          </p:nvPr>
        </p:nvSpPr>
        <p:spPr/>
        <p:txBody>
          <a:bodyPr/>
          <a:lstStyle/>
          <a:p>
            <a:r>
              <a:rPr lang="en-US" smtClean="0"/>
              <a:t>How IT can improve efficiency and effectiveness:</a:t>
            </a:r>
          </a:p>
          <a:p>
            <a:pPr lvl="1"/>
            <a:r>
              <a:rPr lang="en-US" smtClean="0"/>
              <a:t>Orders entered online can be routed directly to the warehouse for picking and shipping.</a:t>
            </a:r>
          </a:p>
          <a:p>
            <a:pPr lvl="1"/>
            <a:r>
              <a:rPr lang="en-US" smtClean="0"/>
              <a:t>Sales history can be used to customize solicitations.</a:t>
            </a:r>
          </a:p>
          <a:p>
            <a:pPr lvl="1"/>
            <a:r>
              <a:rPr lang="en-US" smtClean="0"/>
              <a:t>Choiceboards can be used to customize orders.</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051EC5D6-6C70-4FDD-82C8-A570CE84B275}" type="slidenum">
              <a:rPr lang="ar-SA"/>
              <a:pPr>
                <a:defRPr/>
              </a:pPr>
              <a:t>14</a:t>
            </a:fld>
            <a:endParaRPr lang="en-US"/>
          </a:p>
        </p:txBody>
      </p:sp>
      <p:sp>
        <p:nvSpPr>
          <p:cNvPr id="63489" name="Rectangle 2"/>
          <p:cNvSpPr>
            <a:spLocks noGrp="1"/>
          </p:cNvSpPr>
          <p:nvPr>
            <p:ph type="title" idx="4294967295"/>
          </p:nvPr>
        </p:nvSpPr>
        <p:spPr/>
        <p:txBody>
          <a:bodyPr/>
          <a:lstStyle/>
          <a:p>
            <a:r>
              <a:rPr lang="en-US" smtClean="0"/>
              <a:t>Sales Order Entry</a:t>
            </a:r>
          </a:p>
        </p:txBody>
      </p:sp>
      <p:sp>
        <p:nvSpPr>
          <p:cNvPr id="63490" name="Rectangle 3"/>
          <p:cNvSpPr>
            <a:spLocks noGrp="1"/>
          </p:cNvSpPr>
          <p:nvPr>
            <p:ph type="body" idx="4294967295"/>
          </p:nvPr>
        </p:nvSpPr>
        <p:spPr/>
        <p:txBody>
          <a:bodyPr/>
          <a:lstStyle/>
          <a:p>
            <a:r>
              <a:rPr lang="en-US" b="1" smtClean="0">
                <a:solidFill>
                  <a:schemeClr val="tx1"/>
                </a:solidFill>
              </a:rPr>
              <a:t>Check the customer’s credit</a:t>
            </a:r>
            <a:endParaRPr lang="en-US" smtClean="0">
              <a:solidFill>
                <a:schemeClr val="tx1"/>
              </a:solidFill>
            </a:endParaRPr>
          </a:p>
          <a:p>
            <a:r>
              <a:rPr lang="en-US" smtClean="0"/>
              <a:t>Credit sales should be approved before the order is processed any further.</a:t>
            </a:r>
          </a:p>
          <a:p>
            <a:r>
              <a:rPr lang="en-US" smtClean="0"/>
              <a:t>There are two types of credit authorization:</a:t>
            </a:r>
          </a:p>
          <a:p>
            <a:pPr lvl="1"/>
            <a:r>
              <a:rPr lang="en-US" b="1" smtClean="0">
                <a:solidFill>
                  <a:schemeClr val="tx1"/>
                </a:solidFill>
              </a:rPr>
              <a:t>General authorization</a:t>
            </a:r>
          </a:p>
          <a:p>
            <a:pPr lvl="1">
              <a:buFont typeface="Wingdings 2" pitchFamily="18" charset="2"/>
              <a:buNone/>
            </a:pPr>
            <a:endParaRPr lang="en-US" b="1" smtClean="0">
              <a:solidFill>
                <a:schemeClr val="tx1"/>
              </a:solidFill>
            </a:endParaRPr>
          </a:p>
          <a:p>
            <a:pPr lvl="1"/>
            <a:r>
              <a:rPr lang="en-US" b="1" smtClean="0">
                <a:solidFill>
                  <a:schemeClr val="tx1"/>
                </a:solidFill>
              </a:rPr>
              <a:t>Specific authorization</a:t>
            </a:r>
          </a:p>
          <a:p>
            <a:endParaRPr lang="en-US" b="1" smtClean="0">
              <a:solidFill>
                <a:schemeClr val="tx1"/>
              </a:solidFill>
            </a:endParaRPr>
          </a:p>
          <a:p>
            <a:pPr>
              <a:buFont typeface="Wingdings 2" pitchFamily="18" charset="2"/>
              <a:buNone/>
            </a:pPr>
            <a:endParaRPr lang="en-US"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99D0FECD-0B89-4541-B8F7-46478301902C}" type="slidenum">
              <a:rPr lang="ar-SA"/>
              <a:pPr>
                <a:defRPr/>
              </a:pPr>
              <a:t>15</a:t>
            </a:fld>
            <a:endParaRPr lang="en-US"/>
          </a:p>
        </p:txBody>
      </p:sp>
      <p:sp>
        <p:nvSpPr>
          <p:cNvPr id="64513" name="Rectangle 2"/>
          <p:cNvSpPr>
            <a:spLocks noGrp="1"/>
          </p:cNvSpPr>
          <p:nvPr>
            <p:ph type="title" idx="4294967295"/>
          </p:nvPr>
        </p:nvSpPr>
        <p:spPr/>
        <p:txBody>
          <a:bodyPr/>
          <a:lstStyle/>
          <a:p>
            <a:r>
              <a:rPr lang="en-US" smtClean="0"/>
              <a:t>Sales order Entry</a:t>
            </a:r>
          </a:p>
        </p:txBody>
      </p:sp>
      <p:sp>
        <p:nvSpPr>
          <p:cNvPr id="64514" name="Rectangle 3"/>
          <p:cNvSpPr>
            <a:spLocks noGrp="1"/>
          </p:cNvSpPr>
          <p:nvPr>
            <p:ph type="body" idx="4294967295"/>
          </p:nvPr>
        </p:nvSpPr>
        <p:spPr>
          <a:xfrm>
            <a:off x="190500" y="1123950"/>
            <a:ext cx="8723313" cy="5581650"/>
          </a:xfrm>
        </p:spPr>
        <p:txBody>
          <a:bodyPr/>
          <a:lstStyle/>
          <a:p>
            <a:pPr>
              <a:buFont typeface="Wingdings 2" pitchFamily="18" charset="2"/>
              <a:buNone/>
            </a:pPr>
            <a:r>
              <a:rPr lang="en-US" sz="1800" smtClean="0"/>
              <a:t>There are two types of credit authorization:</a:t>
            </a:r>
          </a:p>
          <a:p>
            <a:pPr lvl="1"/>
            <a:r>
              <a:rPr lang="en-US" b="1" smtClean="0">
                <a:solidFill>
                  <a:schemeClr val="tx1"/>
                </a:solidFill>
              </a:rPr>
              <a:t>General authorization</a:t>
            </a:r>
          </a:p>
          <a:p>
            <a:r>
              <a:rPr lang="en-US" sz="1800" smtClean="0">
                <a:solidFill>
                  <a:schemeClr val="tx1"/>
                </a:solidFill>
              </a:rPr>
              <a:t> </a:t>
            </a:r>
            <a:r>
              <a:rPr lang="en-US" sz="1600" smtClean="0">
                <a:solidFill>
                  <a:schemeClr val="tx1"/>
                </a:solidFill>
              </a:rPr>
              <a:t>For existing customers below their credit limit who don’t have past-  due balances.</a:t>
            </a:r>
          </a:p>
          <a:p>
            <a:r>
              <a:rPr lang="en-US" sz="1600" smtClean="0">
                <a:solidFill>
                  <a:schemeClr val="tx1"/>
                </a:solidFill>
              </a:rPr>
              <a:t>Credit limits vary by customer based on past history and ability to pay.</a:t>
            </a:r>
          </a:p>
          <a:p>
            <a:r>
              <a:rPr lang="en-US" sz="1600" smtClean="0">
                <a:solidFill>
                  <a:schemeClr val="tx1"/>
                </a:solidFill>
              </a:rPr>
              <a:t>General authorization involves checking the customer master file to verify the account and status</a:t>
            </a:r>
            <a:r>
              <a:rPr lang="en-US" sz="1800" smtClean="0">
                <a:solidFill>
                  <a:schemeClr val="tx1"/>
                </a:solidFill>
              </a:rPr>
              <a:t>.</a:t>
            </a:r>
          </a:p>
          <a:p>
            <a:pPr lvl="1">
              <a:buFont typeface="Wingdings 2" pitchFamily="18" charset="2"/>
              <a:buNone/>
            </a:pPr>
            <a:endParaRPr lang="en-US" smtClean="0">
              <a:solidFill>
                <a:schemeClr val="tx1"/>
              </a:solidFill>
            </a:endParaRPr>
          </a:p>
          <a:p>
            <a:pPr lvl="1"/>
            <a:r>
              <a:rPr lang="en-US" b="1" smtClean="0">
                <a:solidFill>
                  <a:schemeClr val="tx1"/>
                </a:solidFill>
              </a:rPr>
              <a:t>Specific authorization</a:t>
            </a:r>
          </a:p>
          <a:p>
            <a:r>
              <a:rPr lang="en-US" sz="1800" smtClean="0">
                <a:solidFill>
                  <a:schemeClr val="tx1"/>
                </a:solidFill>
              </a:rPr>
              <a:t>For customers who are:  </a:t>
            </a:r>
            <a:r>
              <a:rPr lang="en-US" smtClean="0">
                <a:solidFill>
                  <a:schemeClr val="tx1"/>
                </a:solidFill>
              </a:rPr>
              <a:t>New,  Have past-due balances , Are placing orders that would exceed their credit limit</a:t>
            </a:r>
          </a:p>
          <a:p>
            <a:r>
              <a:rPr lang="en-US" sz="1800" smtClean="0">
                <a:solidFill>
                  <a:schemeClr val="tx1"/>
                </a:solidFill>
              </a:rPr>
              <a:t>Specific authorization is done by the credit manager, who reports to the treasurer</a:t>
            </a:r>
          </a:p>
          <a:p>
            <a:pPr>
              <a:buFont typeface="Wingdings 2" pitchFamily="18" charset="2"/>
              <a:buNone/>
            </a:pPr>
            <a:endParaRPr lang="en-US" sz="180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8FAC30E6-5ADE-4DBF-8A60-7A65A648A9FB}" type="slidenum">
              <a:rPr lang="ar-SA"/>
              <a:pPr>
                <a:defRPr/>
              </a:pPr>
              <a:t>16</a:t>
            </a:fld>
            <a:endParaRPr lang="en-US"/>
          </a:p>
        </p:txBody>
      </p:sp>
      <p:sp>
        <p:nvSpPr>
          <p:cNvPr id="65537" name="Rectangle 2"/>
          <p:cNvSpPr>
            <a:spLocks noGrp="1"/>
          </p:cNvSpPr>
          <p:nvPr>
            <p:ph type="title" idx="4294967295"/>
          </p:nvPr>
        </p:nvSpPr>
        <p:spPr/>
        <p:txBody>
          <a:bodyPr/>
          <a:lstStyle/>
          <a:p>
            <a:r>
              <a:rPr lang="en-US" smtClean="0"/>
              <a:t>Sales Order Entry</a:t>
            </a:r>
          </a:p>
        </p:txBody>
      </p:sp>
      <p:sp>
        <p:nvSpPr>
          <p:cNvPr id="65538" name="Rectangle 3"/>
          <p:cNvSpPr>
            <a:spLocks noGrp="1"/>
          </p:cNvSpPr>
          <p:nvPr>
            <p:ph type="body" idx="4294967295"/>
          </p:nvPr>
        </p:nvSpPr>
        <p:spPr/>
        <p:txBody>
          <a:bodyPr/>
          <a:lstStyle/>
          <a:p>
            <a:r>
              <a:rPr lang="en-US" b="1" smtClean="0">
                <a:solidFill>
                  <a:schemeClr val="tx1"/>
                </a:solidFill>
              </a:rPr>
              <a:t>Check inventory availability</a:t>
            </a:r>
          </a:p>
          <a:p>
            <a:r>
              <a:rPr lang="en-US" smtClean="0"/>
              <a:t>When the order has been received and the customer’s credit approved, the next step is to ensure there is sufficient inventory to fill the order and advise the customer of the delivery date.</a:t>
            </a:r>
          </a:p>
          <a:p>
            <a:r>
              <a:rPr lang="en-US" smtClean="0"/>
              <a:t>The sales order clerk can usually reference a screen displaying:</a:t>
            </a:r>
          </a:p>
          <a:p>
            <a:pPr lvl="1"/>
            <a:r>
              <a:rPr lang="en-US" smtClean="0"/>
              <a:t>Quantity on hand</a:t>
            </a:r>
          </a:p>
          <a:p>
            <a:pPr lvl="1"/>
            <a:r>
              <a:rPr lang="en-US" smtClean="0"/>
              <a:t>Quantity already committed to others</a:t>
            </a:r>
          </a:p>
          <a:p>
            <a:pPr lvl="1"/>
            <a:r>
              <a:rPr lang="en-US" smtClean="0"/>
              <a:t>Quantity on order</a:t>
            </a:r>
          </a:p>
          <a:p>
            <a:pPr>
              <a:buFont typeface="Wingdings 2" pitchFamily="18" charset="2"/>
              <a:buNone/>
            </a:pPr>
            <a:endParaRPr lang="en-US" b="1"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8A765DF6-4954-4934-B666-355A161DD47A}" type="slidenum">
              <a:rPr lang="ar-SA"/>
              <a:pPr>
                <a:defRPr/>
              </a:pPr>
              <a:t>17</a:t>
            </a:fld>
            <a:endParaRPr lang="en-US"/>
          </a:p>
        </p:txBody>
      </p:sp>
      <p:sp>
        <p:nvSpPr>
          <p:cNvPr id="66561" name="Rectangle 2"/>
          <p:cNvSpPr>
            <a:spLocks noGrp="1"/>
          </p:cNvSpPr>
          <p:nvPr>
            <p:ph type="title" idx="4294967295"/>
          </p:nvPr>
        </p:nvSpPr>
        <p:spPr/>
        <p:txBody>
          <a:bodyPr/>
          <a:lstStyle/>
          <a:p>
            <a:r>
              <a:rPr lang="en-US" smtClean="0"/>
              <a:t>Sales Order En</a:t>
            </a:r>
            <a:r>
              <a:rPr lang="en-US" smtClean="0">
                <a:cs typeface="Arial" charset="0"/>
              </a:rPr>
              <a:t>try</a:t>
            </a:r>
          </a:p>
        </p:txBody>
      </p:sp>
      <p:sp>
        <p:nvSpPr>
          <p:cNvPr id="66562" name="Rectangle 3"/>
          <p:cNvSpPr>
            <a:spLocks noGrp="1"/>
          </p:cNvSpPr>
          <p:nvPr>
            <p:ph type="body" idx="4294967295"/>
          </p:nvPr>
        </p:nvSpPr>
        <p:spPr>
          <a:xfrm>
            <a:off x="673100" y="1519238"/>
            <a:ext cx="7851775" cy="4665662"/>
          </a:xfrm>
        </p:spPr>
        <p:txBody>
          <a:bodyPr/>
          <a:lstStyle/>
          <a:p>
            <a:r>
              <a:rPr lang="en-US" smtClean="0"/>
              <a:t>If there are enough units to fill the order:</a:t>
            </a:r>
          </a:p>
          <a:p>
            <a:pPr lvl="1"/>
            <a:r>
              <a:rPr lang="en-US" smtClean="0"/>
              <a:t>Complete the sales order.</a:t>
            </a:r>
          </a:p>
          <a:p>
            <a:pPr lvl="1"/>
            <a:r>
              <a:rPr lang="en-US" smtClean="0"/>
              <a:t>Update the </a:t>
            </a:r>
            <a:r>
              <a:rPr lang="en-US" i="1" smtClean="0"/>
              <a:t>quantity available</a:t>
            </a:r>
            <a:r>
              <a:rPr lang="en-US" smtClean="0"/>
              <a:t> field in the inventory file.</a:t>
            </a:r>
          </a:p>
          <a:p>
            <a:pPr lvl="1"/>
            <a:r>
              <a:rPr lang="en-US" smtClean="0"/>
              <a:t>Notify the following departments of the sale:</a:t>
            </a:r>
          </a:p>
          <a:p>
            <a:pPr lvl="2"/>
            <a:r>
              <a:rPr lang="en-US" smtClean="0"/>
              <a:t>Shipping</a:t>
            </a:r>
          </a:p>
          <a:p>
            <a:pPr lvl="2"/>
            <a:r>
              <a:rPr lang="en-US" smtClean="0"/>
              <a:t>Inventory</a:t>
            </a:r>
          </a:p>
          <a:p>
            <a:pPr lvl="2"/>
            <a:r>
              <a:rPr lang="en-US" smtClean="0"/>
              <a:t>Billing</a:t>
            </a:r>
          </a:p>
          <a:p>
            <a:pPr lvl="1"/>
            <a:r>
              <a:rPr lang="en-US" smtClean="0"/>
              <a:t>Send an acknowledgment to the customer.</a:t>
            </a:r>
          </a:p>
          <a:p>
            <a:r>
              <a:rPr lang="en-US" smtClean="0"/>
              <a:t>If there’s not enough to fill the order, initiate a back order.</a:t>
            </a:r>
          </a:p>
          <a:p>
            <a:pPr lvl="1"/>
            <a:r>
              <a:rPr lang="en-US" smtClean="0"/>
              <a:t>For manufacturing companies, notify the production department that more should be manufactured.</a:t>
            </a:r>
          </a:p>
          <a:p>
            <a:pPr lvl="1"/>
            <a:r>
              <a:rPr lang="en-US" smtClean="0"/>
              <a:t>For retail companies, notify purchasing that more should be purchased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F457C144-D4CE-4CD4-8B3A-C08FF592A5E6}" type="slidenum">
              <a:rPr lang="ar-SA"/>
              <a:pPr>
                <a:defRPr/>
              </a:pPr>
              <a:t>18</a:t>
            </a:fld>
            <a:endParaRPr lang="en-US"/>
          </a:p>
        </p:txBody>
      </p:sp>
      <p:sp>
        <p:nvSpPr>
          <p:cNvPr id="67585" name="Rectangle 2"/>
          <p:cNvSpPr>
            <a:spLocks noGrp="1"/>
          </p:cNvSpPr>
          <p:nvPr>
            <p:ph type="title" idx="4294967295"/>
          </p:nvPr>
        </p:nvSpPr>
        <p:spPr/>
        <p:txBody>
          <a:bodyPr/>
          <a:lstStyle/>
          <a:p>
            <a:r>
              <a:rPr lang="en-US" smtClean="0"/>
              <a:t>Sales Order Entry</a:t>
            </a:r>
          </a:p>
        </p:txBody>
      </p:sp>
      <p:sp>
        <p:nvSpPr>
          <p:cNvPr id="67586" name="Rectangle 3"/>
          <p:cNvSpPr>
            <a:spLocks noGrp="1"/>
          </p:cNvSpPr>
          <p:nvPr>
            <p:ph type="body" idx="4294967295"/>
          </p:nvPr>
        </p:nvSpPr>
        <p:spPr>
          <a:xfrm>
            <a:off x="558800" y="1519238"/>
            <a:ext cx="7966075" cy="4627562"/>
          </a:xfrm>
        </p:spPr>
        <p:txBody>
          <a:bodyPr/>
          <a:lstStyle/>
          <a:p>
            <a:pPr>
              <a:lnSpc>
                <a:spcPct val="90000"/>
              </a:lnSpc>
            </a:pPr>
            <a:r>
              <a:rPr lang="en-US" smtClean="0"/>
              <a:t> </a:t>
            </a:r>
            <a:r>
              <a:rPr lang="en-US" b="1" smtClean="0">
                <a:solidFill>
                  <a:schemeClr val="tx1"/>
                </a:solidFill>
              </a:rPr>
              <a:t>Respond to customer inquiries (may be done by customer service or sales order entry).</a:t>
            </a:r>
          </a:p>
          <a:p>
            <a:pPr>
              <a:lnSpc>
                <a:spcPct val="90000"/>
              </a:lnSpc>
            </a:pPr>
            <a:r>
              <a:rPr lang="en-US" smtClean="0"/>
              <a:t>Another step in the sales order entry process is responding to customer inquiries:</a:t>
            </a:r>
          </a:p>
          <a:p>
            <a:pPr lvl="1">
              <a:lnSpc>
                <a:spcPct val="90000"/>
              </a:lnSpc>
            </a:pPr>
            <a:r>
              <a:rPr lang="en-US" smtClean="0"/>
              <a:t>May occur before or after the order is placed.</a:t>
            </a:r>
          </a:p>
          <a:p>
            <a:pPr lvl="1">
              <a:lnSpc>
                <a:spcPct val="90000"/>
              </a:lnSpc>
            </a:pPr>
            <a:r>
              <a:rPr lang="en-US" smtClean="0"/>
              <a:t>The quality of this customer service can be critical to company success</a:t>
            </a:r>
            <a:endParaRPr lang="en-US" b="1" smtClean="0">
              <a:solidFill>
                <a:srgbClr val="00CC00"/>
              </a:solidFill>
            </a:endParaRPr>
          </a:p>
          <a:p>
            <a:pPr>
              <a:lnSpc>
                <a:spcPct val="90000"/>
              </a:lnSpc>
            </a:pPr>
            <a:r>
              <a:rPr lang="en-US" smtClean="0"/>
              <a:t>Many companies use Customer Relationship Management (CRM) systems to support this process:</a:t>
            </a:r>
          </a:p>
          <a:p>
            <a:pPr lvl="1">
              <a:lnSpc>
                <a:spcPct val="90000"/>
              </a:lnSpc>
            </a:pPr>
            <a:r>
              <a:rPr lang="en-US" smtClean="0"/>
              <a:t>Organizes customer data to facilitate efficient and personalized service.</a:t>
            </a:r>
          </a:p>
          <a:p>
            <a:pPr lvl="1">
              <a:lnSpc>
                <a:spcPct val="90000"/>
              </a:lnSpc>
            </a:pPr>
            <a:r>
              <a:rPr lang="en-US" smtClean="0"/>
              <a:t>Provides data about customer needs and business practices so they can be contacted proactively about the need to reorder.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4CE85CCB-E671-4974-B0FD-FCA8C3587440}" type="slidenum">
              <a:rPr lang="ar-SA"/>
              <a:pPr>
                <a:defRPr/>
              </a:pPr>
              <a:t>19</a:t>
            </a:fld>
            <a:endParaRPr lang="en-US"/>
          </a:p>
        </p:txBody>
      </p:sp>
      <p:sp>
        <p:nvSpPr>
          <p:cNvPr id="68609" name="Rectangle 2"/>
          <p:cNvSpPr>
            <a:spLocks noGrp="1"/>
          </p:cNvSpPr>
          <p:nvPr>
            <p:ph type="title" idx="4294967295"/>
          </p:nvPr>
        </p:nvSpPr>
        <p:spPr/>
        <p:txBody>
          <a:bodyPr/>
          <a:lstStyle/>
          <a:p>
            <a:r>
              <a:rPr lang="en-US" smtClean="0"/>
              <a:t>Sales Order Entry</a:t>
            </a:r>
          </a:p>
        </p:txBody>
      </p:sp>
      <p:sp>
        <p:nvSpPr>
          <p:cNvPr id="68610" name="Rectangle 3"/>
          <p:cNvSpPr>
            <a:spLocks noGrp="1"/>
          </p:cNvSpPr>
          <p:nvPr>
            <p:ph type="body" idx="4294967295"/>
          </p:nvPr>
        </p:nvSpPr>
        <p:spPr/>
        <p:txBody>
          <a:bodyPr/>
          <a:lstStyle/>
          <a:p>
            <a:r>
              <a:rPr lang="en-US" smtClean="0"/>
              <a:t>The effectiveness of a website depends on its design:</a:t>
            </a:r>
          </a:p>
          <a:p>
            <a:pPr lvl="1"/>
            <a:r>
              <a:rPr lang="en-US" smtClean="0"/>
              <a:t>Review records of customer interactions to identify potential problems.</a:t>
            </a:r>
          </a:p>
          <a:p>
            <a:pPr lvl="1"/>
            <a:r>
              <a:rPr lang="en-US" smtClean="0"/>
              <a:t>A poorly-designed, difficult-to-use website can create customer ill will.</a:t>
            </a:r>
          </a:p>
          <a:p>
            <a:pPr lvl="1"/>
            <a:r>
              <a:rPr lang="en-US" smtClean="0"/>
              <a:t>A well-designed site can provide insights that lead to increased sales, e.g., by analyzing website traffic to determine products of greatest interest.</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Learning Objectives</a:t>
            </a:r>
          </a:p>
        </p:txBody>
      </p:sp>
      <p:sp>
        <p:nvSpPr>
          <p:cNvPr id="20482" name="Content Placeholder 2"/>
          <p:cNvSpPr>
            <a:spLocks noGrp="1"/>
          </p:cNvSpPr>
          <p:nvPr>
            <p:ph type="body" idx="1"/>
          </p:nvPr>
        </p:nvSpPr>
        <p:spPr/>
        <p:txBody>
          <a:bodyPr/>
          <a:lstStyle/>
          <a:p>
            <a:pPr eaLnBrk="1"/>
            <a:r>
              <a:rPr lang="en-US" smtClean="0"/>
              <a:t>Describe the basic business activities and related information processing operations performed in the revenue cycle.</a:t>
            </a:r>
          </a:p>
          <a:p>
            <a:pPr eaLnBrk="1"/>
            <a:r>
              <a:rPr lang="en-US" smtClean="0"/>
              <a:t>Discuss the key decisions that need to be made in the revenue cycle, and identify the information needed to make those decisions.</a:t>
            </a:r>
          </a:p>
          <a:p>
            <a:pPr eaLnBrk="1"/>
            <a:r>
              <a:rPr lang="en-US" smtClean="0"/>
              <a:t>Identify major threats in the revenue cycle, and evaluate the adequacy of various control procedures for dealing with those threats.</a:t>
            </a:r>
          </a:p>
        </p:txBody>
      </p:sp>
      <p:sp>
        <p:nvSpPr>
          <p:cNvPr id="5" name="Footer Placeholder 4"/>
          <p:cNvSpPr>
            <a:spLocks noGrp="1"/>
          </p:cNvSpPr>
          <p:nvPr>
            <p:ph type="ftr" sz="quarter" idx="10"/>
          </p:nvPr>
        </p:nvSpPr>
        <p:spPr>
          <a:xfrm>
            <a:off x="552450" y="6386513"/>
            <a:ext cx="4621213" cy="365125"/>
          </a:xfrm>
        </p:spPr>
        <p:txBody>
          <a:bodyPr rtlCol="0"/>
          <a:lstStyle/>
          <a:p>
            <a:pPr fontAlgn="auto">
              <a:spcBef>
                <a:spcPts val="0"/>
              </a:spcBef>
              <a:spcAft>
                <a:spcPts val="0"/>
              </a:spcAft>
              <a:defRPr/>
            </a:pPr>
            <a:r>
              <a:rPr lang="en-US" dirty="0">
                <a:solidFill>
                  <a:schemeClr val="tx1">
                    <a:lumMod val="65000"/>
                    <a:lumOff val="35000"/>
                  </a:schemeClr>
                </a:solidFill>
                <a:latin typeface="+mn-lt"/>
                <a:cs typeface="+mn-cs"/>
              </a:rPr>
              <a:t>Copyright © 2012 Pearson Education, Inc. publishing as Prentice Hall</a:t>
            </a:r>
          </a:p>
        </p:txBody>
      </p:sp>
      <p:sp>
        <p:nvSpPr>
          <p:cNvPr id="20484" name="Slide Number Placeholder 3"/>
          <p:cNvSpPr>
            <a:spLocks noGrp="1"/>
          </p:cNvSpPr>
          <p:nvPr>
            <p:ph type="sldNum" sz="quarter" idx="11"/>
          </p:nvPr>
        </p:nvSpPr>
        <p:spPr bwMode="auto">
          <a:xfrm>
            <a:off x="8043863" y="6386513"/>
            <a:ext cx="747712" cy="365125"/>
          </a:xfrm>
          <a:noFill/>
          <a:ln>
            <a:miter lim="800000"/>
            <a:headEnd/>
            <a:tailEnd/>
          </a:ln>
        </p:spPr>
        <p:txBody>
          <a:bodyPr/>
          <a:lstStyle/>
          <a:p>
            <a:r>
              <a:rPr lang="en-US" smtClean="0"/>
              <a:t>12-2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2012 © Pearson Education, Inc. publishing as Prentice Hall</a:t>
            </a:r>
          </a:p>
        </p:txBody>
      </p:sp>
      <p:sp>
        <p:nvSpPr>
          <p:cNvPr id="7" name="Slide Number Placeholder 5"/>
          <p:cNvSpPr>
            <a:spLocks noGrp="1"/>
          </p:cNvSpPr>
          <p:nvPr>
            <p:ph type="sldNum" sz="quarter" idx="11"/>
          </p:nvPr>
        </p:nvSpPr>
        <p:spPr/>
        <p:txBody>
          <a:bodyPr/>
          <a:lstStyle/>
          <a:p>
            <a:pPr>
              <a:defRPr/>
            </a:pPr>
            <a:r>
              <a:rPr lang="en-US"/>
              <a:t>12-</a:t>
            </a:r>
            <a:fld id="{8259D243-1FAB-4BD5-A9D1-9B72ACFEA62A}" type="slidenum">
              <a:rPr lang="ar-SA"/>
              <a:pPr>
                <a:defRPr/>
              </a:pPr>
              <a:t>20</a:t>
            </a:fld>
            <a:endParaRPr lang="en-US"/>
          </a:p>
        </p:txBody>
      </p:sp>
      <p:sp>
        <p:nvSpPr>
          <p:cNvPr id="69633" name="Title 1"/>
          <p:cNvSpPr>
            <a:spLocks noGrp="1"/>
          </p:cNvSpPr>
          <p:nvPr>
            <p:ph type="title"/>
          </p:nvPr>
        </p:nvSpPr>
        <p:spPr/>
        <p:txBody>
          <a:bodyPr/>
          <a:lstStyle/>
          <a:p>
            <a:pPr eaLnBrk="1" hangingPunct="1"/>
            <a:r>
              <a:rPr lang="en-US" smtClean="0"/>
              <a:t>Sales Order Threats</a:t>
            </a:r>
          </a:p>
        </p:txBody>
      </p:sp>
      <p:sp>
        <p:nvSpPr>
          <p:cNvPr id="69634" name="Content Placeholder 2"/>
          <p:cNvSpPr>
            <a:spLocks noGrp="1"/>
          </p:cNvSpPr>
          <p:nvPr>
            <p:ph idx="1"/>
          </p:nvPr>
        </p:nvSpPr>
        <p:spPr/>
        <p:txBody>
          <a:bodyPr/>
          <a:lstStyle/>
          <a:p>
            <a:pPr eaLnBrk="1" hangingPunct="1"/>
            <a:r>
              <a:rPr lang="en-US" smtClean="0"/>
              <a:t>Incomplete/inaccurate orders</a:t>
            </a:r>
          </a:p>
          <a:p>
            <a:pPr eaLnBrk="1" hangingPunct="1"/>
            <a:r>
              <a:rPr lang="en-US" smtClean="0"/>
              <a:t>Invalid orders</a:t>
            </a:r>
          </a:p>
          <a:p>
            <a:pPr eaLnBrk="1" hangingPunct="1"/>
            <a:r>
              <a:rPr lang="en-US" smtClean="0"/>
              <a:t>Uncollectible accounts</a:t>
            </a:r>
          </a:p>
          <a:p>
            <a:pPr eaLnBrk="1" hangingPunct="1"/>
            <a:r>
              <a:rPr lang="en-US" smtClean="0"/>
              <a:t>Stockouts or excess inventory</a:t>
            </a:r>
          </a:p>
          <a:p>
            <a:pPr eaLnBrk="1" hangingPunct="1"/>
            <a:r>
              <a:rPr lang="en-US" smtClean="0"/>
              <a:t>Loss of customers</a:t>
            </a: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fontAlgn="auto">
              <a:spcBef>
                <a:spcPts val="0"/>
              </a:spcBef>
              <a:spcAft>
                <a:spcPts val="0"/>
              </a:spcAft>
              <a:defRPr/>
            </a:pPr>
            <a:r>
              <a:rPr lang="en-US" sz="1000">
                <a:solidFill>
                  <a:schemeClr val="tx1">
                    <a:lumMod val="65000"/>
                    <a:lumOff val="35000"/>
                  </a:schemeClr>
                </a:solidFill>
                <a:latin typeface="+mn-lt"/>
                <a:cs typeface="+mn-cs"/>
              </a:rPr>
              <a:t>Copyright 2012 © Pearson Education, Inc. publishing as Prentice Hall</a:t>
            </a:r>
            <a:endParaRPr lang="en-US" sz="1000" dirty="0">
              <a:solidFill>
                <a:schemeClr val="tx1">
                  <a:lumMod val="65000"/>
                  <a:lumOff val="35000"/>
                </a:schemeClr>
              </a:solidFill>
              <a:latin typeface="+mn-lt"/>
              <a:cs typeface="+mn-cs"/>
            </a:endParaRPr>
          </a:p>
        </p:txBody>
      </p:sp>
      <p:sp>
        <p:nvSpPr>
          <p:cNvPr id="69636"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3CD9AB06-6B3D-45D0-83DD-5FAE4DB4CC09}" type="slidenum">
              <a:rPr lang="ar-SA" sz="1100">
                <a:solidFill>
                  <a:srgbClr val="595959"/>
                </a:solidFill>
                <a:latin typeface="Century Gothic" pitchFamily="34" charset="0"/>
              </a:rPr>
              <a:pPr algn="ctr" rtl="0"/>
              <a:t>20</a:t>
            </a:fld>
            <a:endParaRPr lang="en-US" sz="1100">
              <a:solidFill>
                <a:srgbClr val="595959"/>
              </a:solidFill>
              <a:latin typeface="Century Gothi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0"/>
          </p:nvPr>
        </p:nvSpPr>
        <p:spPr/>
        <p:txBody>
          <a:bodyPr/>
          <a:lstStyle/>
          <a:p>
            <a:r>
              <a:rPr lang="en-US"/>
              <a:t>Copyright 2012 Pearson Education, Inc. publishing as Prentice Hall</a:t>
            </a:r>
          </a:p>
        </p:txBody>
      </p:sp>
      <p:sp>
        <p:nvSpPr>
          <p:cNvPr id="8" name="Slide Number Placeholder 6"/>
          <p:cNvSpPr>
            <a:spLocks noGrp="1"/>
          </p:cNvSpPr>
          <p:nvPr>
            <p:ph type="sldNum" sz="quarter" idx="11"/>
          </p:nvPr>
        </p:nvSpPr>
        <p:spPr/>
        <p:txBody>
          <a:bodyPr/>
          <a:lstStyle/>
          <a:p>
            <a:pPr>
              <a:defRPr/>
            </a:pPr>
            <a:fld id="{1224E854-0759-4836-9556-3BCCF06D763F}" type="slidenum">
              <a:rPr lang="ar-SA"/>
              <a:pPr>
                <a:defRPr/>
              </a:pPr>
              <a:t>21</a:t>
            </a:fld>
            <a:endParaRPr lang="en-US"/>
          </a:p>
        </p:txBody>
      </p:sp>
      <p:sp>
        <p:nvSpPr>
          <p:cNvPr id="70657" name="Title 1"/>
          <p:cNvSpPr>
            <a:spLocks noGrp="1"/>
          </p:cNvSpPr>
          <p:nvPr>
            <p:ph type="title"/>
          </p:nvPr>
        </p:nvSpPr>
        <p:spPr/>
        <p:txBody>
          <a:bodyPr/>
          <a:lstStyle/>
          <a:p>
            <a:pPr eaLnBrk="1" hangingPunct="1"/>
            <a:r>
              <a:rPr lang="en-US" smtClean="0"/>
              <a:t>Sales Order Entry Controls</a:t>
            </a:r>
          </a:p>
        </p:txBody>
      </p:sp>
      <p:sp>
        <p:nvSpPr>
          <p:cNvPr id="3" name="Content Placeholder 2"/>
          <p:cNvSpPr>
            <a:spLocks noGrp="1"/>
          </p:cNvSpPr>
          <p:nvPr>
            <p:ph sz="half" idx="1"/>
          </p:nvPr>
        </p:nvSpPr>
        <p:spPr>
          <a:xfrm>
            <a:off x="1117600" y="1674813"/>
            <a:ext cx="3565525" cy="4602162"/>
          </a:xfrm>
        </p:spPr>
        <p:txBody>
          <a:bodyPr rtlCol="0">
            <a:normAutofit fontScale="92500" lnSpcReduction="20000"/>
          </a:bodyPr>
          <a:lstStyle/>
          <a:p>
            <a:pPr eaLnBrk="1" fontAlgn="auto" hangingPunct="1">
              <a:spcAft>
                <a:spcPts val="0"/>
              </a:spcAft>
              <a:defRPr/>
            </a:pPr>
            <a:r>
              <a:rPr lang="en-US" dirty="0" smtClean="0">
                <a:solidFill>
                  <a:schemeClr val="tx1">
                    <a:lumMod val="65000"/>
                    <a:lumOff val="35000"/>
                  </a:schemeClr>
                </a:solidFill>
              </a:rPr>
              <a:t>Data entry edit controls (see Chapter 10)</a:t>
            </a:r>
          </a:p>
          <a:p>
            <a:pPr eaLnBrk="1" fontAlgn="auto" hangingPunct="1">
              <a:spcAft>
                <a:spcPts val="0"/>
              </a:spcAft>
              <a:defRPr/>
            </a:pPr>
            <a:r>
              <a:rPr lang="en-US" dirty="0" smtClean="0">
                <a:solidFill>
                  <a:schemeClr val="tx1">
                    <a:lumMod val="65000"/>
                    <a:lumOff val="35000"/>
                  </a:schemeClr>
                </a:solidFill>
              </a:rPr>
              <a:t>Restriction of access to master data</a:t>
            </a:r>
          </a:p>
          <a:p>
            <a:pPr eaLnBrk="1" fontAlgn="auto" hangingPunct="1">
              <a:spcAft>
                <a:spcPts val="0"/>
              </a:spcAft>
              <a:defRPr/>
            </a:pPr>
            <a:r>
              <a:rPr lang="en-US" dirty="0" smtClean="0">
                <a:solidFill>
                  <a:schemeClr val="tx1">
                    <a:lumMod val="65000"/>
                    <a:lumOff val="35000"/>
                  </a:schemeClr>
                </a:solidFill>
              </a:rPr>
              <a:t>Digital signatures or written signatures</a:t>
            </a:r>
          </a:p>
          <a:p>
            <a:pPr eaLnBrk="1" fontAlgn="auto" hangingPunct="1">
              <a:spcAft>
                <a:spcPts val="0"/>
              </a:spcAft>
              <a:defRPr/>
            </a:pPr>
            <a:r>
              <a:rPr lang="en-US" dirty="0" smtClean="0">
                <a:solidFill>
                  <a:schemeClr val="tx1">
                    <a:lumMod val="65000"/>
                    <a:lumOff val="35000"/>
                  </a:schemeClr>
                </a:solidFill>
              </a:rPr>
              <a:t>Credit limits</a:t>
            </a:r>
          </a:p>
          <a:p>
            <a:pPr eaLnBrk="1" fontAlgn="auto" hangingPunct="1">
              <a:spcAft>
                <a:spcPts val="0"/>
              </a:spcAft>
              <a:defRPr/>
            </a:pPr>
            <a:r>
              <a:rPr lang="en-US" dirty="0" smtClean="0">
                <a:solidFill>
                  <a:schemeClr val="tx1">
                    <a:lumMod val="65000"/>
                    <a:lumOff val="35000"/>
                  </a:schemeClr>
                </a:solidFill>
              </a:rPr>
              <a:t>Specific authorization to approve sales to new customers or sales that exceed a customer’s credit limit</a:t>
            </a:r>
          </a:p>
          <a:p>
            <a:pPr eaLnBrk="1" fontAlgn="auto" hangingPunct="1">
              <a:spcAft>
                <a:spcPts val="0"/>
              </a:spcAft>
              <a:defRPr/>
            </a:pPr>
            <a:r>
              <a:rPr lang="en-US" dirty="0" smtClean="0">
                <a:solidFill>
                  <a:schemeClr val="tx1">
                    <a:lumMod val="65000"/>
                    <a:lumOff val="35000"/>
                  </a:schemeClr>
                </a:solidFill>
              </a:rPr>
              <a:t>Aging of accounts receivable</a:t>
            </a:r>
          </a:p>
        </p:txBody>
      </p:sp>
      <p:sp>
        <p:nvSpPr>
          <p:cNvPr id="6" name="Content Placeholder 5"/>
          <p:cNvSpPr>
            <a:spLocks noGrp="1"/>
          </p:cNvSpPr>
          <p:nvPr>
            <p:ph sz="half" idx="2"/>
          </p:nvPr>
        </p:nvSpPr>
        <p:spPr>
          <a:xfrm>
            <a:off x="5148263" y="1674813"/>
            <a:ext cx="3565525" cy="4602162"/>
          </a:xfrm>
        </p:spPr>
        <p:txBody>
          <a:bodyPr rtlCol="0">
            <a:normAutofit fontScale="92500" lnSpcReduction="20000"/>
          </a:bodyPr>
          <a:lstStyle/>
          <a:p>
            <a:pPr eaLnBrk="1" fontAlgn="auto" hangingPunct="1">
              <a:spcAft>
                <a:spcPts val="0"/>
              </a:spcAft>
              <a:defRPr/>
            </a:pPr>
            <a:r>
              <a:rPr lang="en-US" dirty="0" smtClean="0">
                <a:solidFill>
                  <a:schemeClr val="tx1">
                    <a:lumMod val="65000"/>
                    <a:lumOff val="35000"/>
                  </a:schemeClr>
                </a:solidFill>
              </a:rPr>
              <a:t>Perpetual inventory control system</a:t>
            </a:r>
          </a:p>
          <a:p>
            <a:pPr eaLnBrk="1" fontAlgn="auto" hangingPunct="1">
              <a:spcAft>
                <a:spcPts val="0"/>
              </a:spcAft>
              <a:defRPr/>
            </a:pPr>
            <a:r>
              <a:rPr lang="en-US" dirty="0" smtClean="0">
                <a:solidFill>
                  <a:schemeClr val="tx1">
                    <a:lumMod val="65000"/>
                    <a:lumOff val="35000"/>
                  </a:schemeClr>
                </a:solidFill>
              </a:rPr>
              <a:t>Use of bar-codes or RFID</a:t>
            </a:r>
          </a:p>
          <a:p>
            <a:pPr eaLnBrk="1" fontAlgn="auto" hangingPunct="1">
              <a:spcAft>
                <a:spcPts val="0"/>
              </a:spcAft>
              <a:defRPr/>
            </a:pPr>
            <a:r>
              <a:rPr lang="en-US" dirty="0" smtClean="0">
                <a:solidFill>
                  <a:schemeClr val="tx1">
                    <a:lumMod val="65000"/>
                    <a:lumOff val="35000"/>
                  </a:schemeClr>
                </a:solidFill>
              </a:rPr>
              <a:t>Training</a:t>
            </a:r>
          </a:p>
          <a:p>
            <a:pPr eaLnBrk="1" fontAlgn="auto" hangingPunct="1">
              <a:spcAft>
                <a:spcPts val="0"/>
              </a:spcAft>
              <a:defRPr/>
            </a:pPr>
            <a:r>
              <a:rPr lang="en-US" dirty="0" smtClean="0">
                <a:solidFill>
                  <a:schemeClr val="tx1">
                    <a:lumMod val="65000"/>
                    <a:lumOff val="35000"/>
                  </a:schemeClr>
                </a:solidFill>
              </a:rPr>
              <a:t>Periodic physical counts of inventory</a:t>
            </a:r>
          </a:p>
          <a:p>
            <a:pPr eaLnBrk="1" fontAlgn="auto" hangingPunct="1">
              <a:spcAft>
                <a:spcPts val="0"/>
              </a:spcAft>
              <a:defRPr/>
            </a:pPr>
            <a:r>
              <a:rPr lang="en-US" dirty="0" smtClean="0">
                <a:solidFill>
                  <a:schemeClr val="tx1">
                    <a:lumMod val="65000"/>
                    <a:lumOff val="35000"/>
                  </a:schemeClr>
                </a:solidFill>
              </a:rPr>
              <a:t>Sales forecasts and activity reports</a:t>
            </a:r>
          </a:p>
          <a:p>
            <a:pPr eaLnBrk="1" fontAlgn="auto" hangingPunct="1">
              <a:spcAft>
                <a:spcPts val="0"/>
              </a:spcAft>
              <a:defRPr/>
            </a:pPr>
            <a:r>
              <a:rPr lang="en-US" dirty="0" smtClean="0">
                <a:solidFill>
                  <a:schemeClr val="tx1">
                    <a:lumMod val="65000"/>
                    <a:lumOff val="35000"/>
                  </a:schemeClr>
                </a:solidFill>
              </a:rPr>
              <a:t>CRM systems, self-help Web sites, and proper evaluation of customer service ratings</a:t>
            </a:r>
          </a:p>
          <a:p>
            <a:pPr eaLnBrk="1" fontAlgn="auto" hangingPunct="1">
              <a:spcAft>
                <a:spcPts val="0"/>
              </a:spcAft>
              <a:defRPr/>
            </a:pPr>
            <a:endParaRPr lang="en-US" dirty="0">
              <a:solidFill>
                <a:schemeClr val="tx1">
                  <a:lumMod val="65000"/>
                  <a:lumOff val="35000"/>
                </a:schemeClr>
              </a:solidFill>
            </a:endParaRP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70661"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7B2EDCE7-B78E-4F34-AC53-86E126D7649E}" type="slidenum">
              <a:rPr lang="ar-SA" sz="1100">
                <a:solidFill>
                  <a:srgbClr val="595959"/>
                </a:solidFill>
                <a:latin typeface="Century Gothic" pitchFamily="34" charset="0"/>
              </a:rPr>
              <a:pPr algn="ctr" rtl="0"/>
              <a:t>21</a:t>
            </a:fld>
            <a:endParaRPr lang="en-US" sz="1100">
              <a:solidFill>
                <a:srgbClr val="595959"/>
              </a:solidFill>
              <a:latin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Copyright 2012 © Pearson Education, Inc. publishing as Prentice Hall</a:t>
            </a:r>
          </a:p>
        </p:txBody>
      </p:sp>
      <p:sp>
        <p:nvSpPr>
          <p:cNvPr id="8" name="Slide Number Placeholder 5"/>
          <p:cNvSpPr>
            <a:spLocks noGrp="1"/>
          </p:cNvSpPr>
          <p:nvPr>
            <p:ph type="sldNum" sz="quarter" idx="11"/>
          </p:nvPr>
        </p:nvSpPr>
        <p:spPr/>
        <p:txBody>
          <a:bodyPr/>
          <a:lstStyle/>
          <a:p>
            <a:pPr>
              <a:defRPr/>
            </a:pPr>
            <a:r>
              <a:rPr lang="en-US"/>
              <a:t>12-</a:t>
            </a:r>
            <a:fld id="{CD6B94A0-DAB4-43B0-9B61-E151CEB0DD40}" type="slidenum">
              <a:rPr lang="ar-SA"/>
              <a:pPr>
                <a:defRPr/>
              </a:pPr>
              <a:t>22</a:t>
            </a:fld>
            <a:endParaRPr lang="en-US"/>
          </a:p>
        </p:txBody>
      </p:sp>
      <p:sp>
        <p:nvSpPr>
          <p:cNvPr id="74753" name="Title 1"/>
          <p:cNvSpPr>
            <a:spLocks noGrp="1"/>
          </p:cNvSpPr>
          <p:nvPr>
            <p:ph type="title"/>
          </p:nvPr>
        </p:nvSpPr>
        <p:spPr/>
        <p:txBody>
          <a:bodyPr/>
          <a:lstStyle/>
          <a:p>
            <a:pPr eaLnBrk="1" hangingPunct="1"/>
            <a:r>
              <a:rPr lang="en-US" smtClean="0"/>
              <a:t>Shipping</a:t>
            </a:r>
          </a:p>
        </p:txBody>
      </p:sp>
      <p:sp>
        <p:nvSpPr>
          <p:cNvPr id="74754" name="Content Placeholder 2"/>
          <p:cNvSpPr>
            <a:spLocks noGrp="1"/>
          </p:cNvSpPr>
          <p:nvPr>
            <p:ph idx="1"/>
          </p:nvPr>
        </p:nvSpPr>
        <p:spPr>
          <a:xfrm>
            <a:off x="646113" y="3017838"/>
            <a:ext cx="4433887" cy="1276350"/>
          </a:xfrm>
        </p:spPr>
        <p:txBody>
          <a:bodyPr/>
          <a:lstStyle/>
          <a:p>
            <a:pPr marL="457200" indent="-457200" eaLnBrk="1" hangingPunct="1">
              <a:buFont typeface="Century Gothic" pitchFamily="34" charset="0"/>
              <a:buAutoNum type="arabicPeriod"/>
            </a:pPr>
            <a:r>
              <a:rPr lang="en-US" smtClean="0"/>
              <a:t>Picking and packing the order</a:t>
            </a:r>
          </a:p>
          <a:p>
            <a:pPr marL="457200" indent="-457200" eaLnBrk="1" hangingPunct="1">
              <a:buFont typeface="Century Gothic" pitchFamily="34" charset="0"/>
              <a:buAutoNum type="arabicPeriod"/>
            </a:pPr>
            <a:r>
              <a:rPr lang="en-US" smtClean="0"/>
              <a:t>Shipping the order</a:t>
            </a: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74756"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15FFBB87-32D2-4D98-B0A4-7E44A4FCF68A}" type="slidenum">
              <a:rPr lang="ar-SA" sz="1100">
                <a:solidFill>
                  <a:srgbClr val="595959"/>
                </a:solidFill>
                <a:latin typeface="Century Gothic" pitchFamily="34" charset="0"/>
              </a:rPr>
              <a:pPr algn="ctr" rtl="0"/>
              <a:t>22</a:t>
            </a:fld>
            <a:endParaRPr lang="en-US" sz="1100">
              <a:solidFill>
                <a:srgbClr val="595959"/>
              </a:solidFill>
              <a:latin typeface="Century Gothic" pitchFamily="34" charset="0"/>
            </a:endParaRPr>
          </a:p>
        </p:txBody>
      </p:sp>
      <p:pic>
        <p:nvPicPr>
          <p:cNvPr id="74757" name="Picture 7"/>
          <p:cNvPicPr>
            <a:picLocks noChangeAspect="1" noChangeArrowheads="1"/>
          </p:cNvPicPr>
          <p:nvPr/>
        </p:nvPicPr>
        <p:blipFill>
          <a:blip r:embed="rId2"/>
          <a:srcRect/>
          <a:stretch>
            <a:fillRect/>
          </a:stretch>
        </p:blipFill>
        <p:spPr bwMode="auto">
          <a:xfrm>
            <a:off x="5083175" y="2125663"/>
            <a:ext cx="3832225" cy="367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8EC77789-02FC-4EFA-AA24-C129F43CA7F5}" type="slidenum">
              <a:rPr lang="ar-SA"/>
              <a:pPr>
                <a:defRPr/>
              </a:pPr>
              <a:t>23</a:t>
            </a:fld>
            <a:endParaRPr lang="en-US"/>
          </a:p>
        </p:txBody>
      </p:sp>
      <p:sp>
        <p:nvSpPr>
          <p:cNvPr id="72705" name="Rectangle 2"/>
          <p:cNvSpPr>
            <a:spLocks noGrp="1"/>
          </p:cNvSpPr>
          <p:nvPr>
            <p:ph type="title" idx="4294967295"/>
          </p:nvPr>
        </p:nvSpPr>
        <p:spPr/>
        <p:txBody>
          <a:bodyPr/>
          <a:lstStyle/>
          <a:p>
            <a:r>
              <a:rPr lang="en-US" smtClean="0"/>
              <a:t>Shipping </a:t>
            </a:r>
          </a:p>
        </p:txBody>
      </p:sp>
      <p:sp>
        <p:nvSpPr>
          <p:cNvPr id="72706" name="Rectangle 3"/>
          <p:cNvSpPr>
            <a:spLocks noGrp="1"/>
          </p:cNvSpPr>
          <p:nvPr>
            <p:ph type="body" idx="4294967295"/>
          </p:nvPr>
        </p:nvSpPr>
        <p:spPr/>
        <p:txBody>
          <a:bodyPr/>
          <a:lstStyle/>
          <a:p>
            <a:pPr>
              <a:lnSpc>
                <a:spcPct val="90000"/>
              </a:lnSpc>
            </a:pPr>
            <a:r>
              <a:rPr lang="en-US" sz="2200" smtClean="0"/>
              <a:t>The second basic activity in the revenue cycle is filling customer orders and shipping the desired merchandise.</a:t>
            </a:r>
          </a:p>
          <a:p>
            <a:pPr>
              <a:lnSpc>
                <a:spcPct val="90000"/>
              </a:lnSpc>
            </a:pPr>
            <a:r>
              <a:rPr lang="en-US" sz="2200" smtClean="0"/>
              <a:t>The process consists of two steps</a:t>
            </a:r>
          </a:p>
          <a:p>
            <a:pPr lvl="1">
              <a:lnSpc>
                <a:spcPct val="90000"/>
              </a:lnSpc>
            </a:pPr>
            <a:r>
              <a:rPr lang="en-US" sz="2000" smtClean="0"/>
              <a:t>Picking and packing the order</a:t>
            </a:r>
          </a:p>
          <a:p>
            <a:pPr lvl="1">
              <a:lnSpc>
                <a:spcPct val="90000"/>
              </a:lnSpc>
            </a:pPr>
            <a:r>
              <a:rPr lang="en-US" sz="2000" smtClean="0"/>
              <a:t>Shipping the order</a:t>
            </a:r>
          </a:p>
          <a:p>
            <a:pPr>
              <a:lnSpc>
                <a:spcPct val="90000"/>
              </a:lnSpc>
            </a:pPr>
            <a:r>
              <a:rPr lang="en-US" sz="2200" smtClean="0"/>
              <a:t>The warehouse department typically picks the order</a:t>
            </a:r>
          </a:p>
          <a:p>
            <a:pPr>
              <a:lnSpc>
                <a:spcPct val="90000"/>
              </a:lnSpc>
            </a:pPr>
            <a:r>
              <a:rPr lang="en-US" sz="2200" smtClean="0"/>
              <a:t>The shipping departments packs and ships the order</a:t>
            </a:r>
          </a:p>
          <a:p>
            <a:pPr>
              <a:lnSpc>
                <a:spcPct val="90000"/>
              </a:lnSpc>
            </a:pPr>
            <a:r>
              <a:rPr lang="en-US" sz="2200" smtClean="0"/>
              <a:t>Both functions include custody of inventory and ultimately report to the VP of Manufacturing.</a:t>
            </a: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B09A960F-4E8E-4775-A898-A8D8B83E7259}" type="slidenum">
              <a:rPr lang="ar-SA"/>
              <a:pPr>
                <a:defRPr/>
              </a:pPr>
              <a:t>24</a:t>
            </a:fld>
            <a:endParaRPr lang="en-US"/>
          </a:p>
        </p:txBody>
      </p:sp>
      <p:sp>
        <p:nvSpPr>
          <p:cNvPr id="71685" name="Rectangle 5"/>
          <p:cNvSpPr>
            <a:spLocks noGrp="1"/>
          </p:cNvSpPr>
          <p:nvPr>
            <p:ph type="title" idx="4294967295"/>
          </p:nvPr>
        </p:nvSpPr>
        <p:spPr/>
        <p:txBody>
          <a:bodyPr/>
          <a:lstStyle/>
          <a:p>
            <a:r>
              <a:rPr lang="en-US" sz="2800" smtClean="0"/>
              <a:t>PARTIAL ORGANIZATION CHART FOR UNITS INVOLVED IN REVENUE CYCLE</a:t>
            </a:r>
          </a:p>
        </p:txBody>
      </p:sp>
      <p:graphicFrame>
        <p:nvGraphicFramePr>
          <p:cNvPr id="71684" name="Object 4"/>
          <p:cNvGraphicFramePr>
            <a:graphicFrameLocks noChangeAspect="1"/>
          </p:cNvGraphicFramePr>
          <p:nvPr>
            <p:ph idx="4294967295"/>
          </p:nvPr>
        </p:nvGraphicFramePr>
        <p:xfrm>
          <a:off x="622300" y="1435100"/>
          <a:ext cx="7632700" cy="4419600"/>
        </p:xfrm>
        <a:graphic>
          <a:graphicData uri="http://schemas.openxmlformats.org/presentationml/2006/ole">
            <p:oleObj spid="_x0000_s71684" name="MS Org Chart" r:id="rId3" imgW="3358800" imgH="996840"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87473302-2D16-4111-B251-553EB60D5C44}" type="slidenum">
              <a:rPr lang="ar-SA"/>
              <a:pPr>
                <a:defRPr/>
              </a:pPr>
              <a:t>25</a:t>
            </a:fld>
            <a:endParaRPr lang="en-US"/>
          </a:p>
        </p:txBody>
      </p:sp>
      <p:sp>
        <p:nvSpPr>
          <p:cNvPr id="75777" name="Rectangle 2"/>
          <p:cNvSpPr>
            <a:spLocks noGrp="1"/>
          </p:cNvSpPr>
          <p:nvPr>
            <p:ph type="title" idx="4294967295"/>
          </p:nvPr>
        </p:nvSpPr>
        <p:spPr/>
        <p:txBody>
          <a:bodyPr/>
          <a:lstStyle/>
          <a:p>
            <a:r>
              <a:rPr lang="en-US" smtClean="0"/>
              <a:t>Shipping</a:t>
            </a:r>
          </a:p>
        </p:txBody>
      </p:sp>
      <p:sp>
        <p:nvSpPr>
          <p:cNvPr id="75778" name="Rectangle 3"/>
          <p:cNvSpPr>
            <a:spLocks noGrp="1"/>
          </p:cNvSpPr>
          <p:nvPr>
            <p:ph type="body" idx="4294967295"/>
          </p:nvPr>
        </p:nvSpPr>
        <p:spPr/>
        <p:txBody>
          <a:bodyPr/>
          <a:lstStyle/>
          <a:p>
            <a:r>
              <a:rPr lang="en-US" smtClean="0"/>
              <a:t>A picking ticket is printed by sales order entry and triggers the pick-and-pack process</a:t>
            </a:r>
          </a:p>
          <a:p>
            <a:r>
              <a:rPr lang="en-US" smtClean="0"/>
              <a:t>The picking ticket identifies:</a:t>
            </a:r>
          </a:p>
          <a:p>
            <a:pPr lvl="1"/>
            <a:r>
              <a:rPr lang="en-US" smtClean="0"/>
              <a:t>Which products to pick</a:t>
            </a:r>
          </a:p>
          <a:p>
            <a:pPr lvl="1"/>
            <a:r>
              <a:rPr lang="en-US" smtClean="0"/>
              <a:t>What quantity</a:t>
            </a:r>
          </a:p>
          <a:p>
            <a:r>
              <a:rPr lang="en-US" smtClean="0"/>
              <a:t>Warehouse workers record the quantities picked on the picking ticket, which may be a paper or electronic document.</a:t>
            </a:r>
          </a:p>
          <a:p>
            <a:r>
              <a:rPr lang="en-US" smtClean="0"/>
              <a:t>The picked inventory is then transferred to the shipping department.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396D22A3-CA9F-4CB4-A828-BB70CD86E5D7}" type="slidenum">
              <a:rPr lang="ar-SA"/>
              <a:pPr>
                <a:defRPr/>
              </a:pPr>
              <a:t>26</a:t>
            </a:fld>
            <a:endParaRPr lang="en-US"/>
          </a:p>
        </p:txBody>
      </p:sp>
      <p:sp>
        <p:nvSpPr>
          <p:cNvPr id="76801" name="Rectangle 2"/>
          <p:cNvSpPr>
            <a:spLocks noGrp="1"/>
          </p:cNvSpPr>
          <p:nvPr>
            <p:ph type="title" idx="4294967295"/>
          </p:nvPr>
        </p:nvSpPr>
        <p:spPr/>
        <p:txBody>
          <a:bodyPr/>
          <a:lstStyle/>
          <a:p>
            <a:r>
              <a:rPr lang="en-US" smtClean="0"/>
              <a:t>Shipping</a:t>
            </a:r>
          </a:p>
        </p:txBody>
      </p:sp>
      <p:sp>
        <p:nvSpPr>
          <p:cNvPr id="76802" name="Rectangle 3"/>
          <p:cNvSpPr>
            <a:spLocks noGrp="1"/>
          </p:cNvSpPr>
          <p:nvPr>
            <p:ph type="body" idx="4294967295"/>
          </p:nvPr>
        </p:nvSpPr>
        <p:spPr/>
        <p:txBody>
          <a:bodyPr/>
          <a:lstStyle/>
          <a:p>
            <a:r>
              <a:rPr lang="en-US" sz="1800" smtClean="0"/>
              <a:t>The shipping department compares the following quantities:</a:t>
            </a:r>
          </a:p>
          <a:p>
            <a:pPr lvl="1"/>
            <a:r>
              <a:rPr lang="en-US" sz="1600" smtClean="0"/>
              <a:t>Physical count of inventory.</a:t>
            </a:r>
          </a:p>
          <a:p>
            <a:pPr lvl="1"/>
            <a:r>
              <a:rPr lang="en-US" sz="1600" smtClean="0"/>
              <a:t>Quantities indicated on picking ticket.</a:t>
            </a:r>
          </a:p>
          <a:p>
            <a:pPr lvl="1"/>
            <a:r>
              <a:rPr lang="en-US" sz="1600" smtClean="0"/>
              <a:t>Quantities on sales order</a:t>
            </a:r>
          </a:p>
          <a:p>
            <a:r>
              <a:rPr lang="en-US" sz="1800" smtClean="0">
                <a:solidFill>
                  <a:srgbClr val="CC0000"/>
                </a:solidFill>
              </a:rPr>
              <a:t>The clerk then records online:</a:t>
            </a:r>
          </a:p>
          <a:p>
            <a:pPr lvl="1"/>
            <a:r>
              <a:rPr lang="en-US" sz="1600" smtClean="0">
                <a:solidFill>
                  <a:srgbClr val="CC0000"/>
                </a:solidFill>
              </a:rPr>
              <a:t>The sales order number.</a:t>
            </a:r>
          </a:p>
          <a:p>
            <a:pPr lvl="1"/>
            <a:r>
              <a:rPr lang="en-US" sz="1600" smtClean="0">
                <a:solidFill>
                  <a:srgbClr val="CC0000"/>
                </a:solidFill>
              </a:rPr>
              <a:t>The item numbers ordered.</a:t>
            </a:r>
          </a:p>
          <a:p>
            <a:pPr lvl="1"/>
            <a:r>
              <a:rPr lang="en-US" sz="1600" smtClean="0">
                <a:solidFill>
                  <a:srgbClr val="CC0000"/>
                </a:solidFill>
              </a:rPr>
              <a:t>The quantities shipped.</a:t>
            </a:r>
          </a:p>
          <a:p>
            <a:r>
              <a:rPr lang="en-US" sz="1800" smtClean="0">
                <a:solidFill>
                  <a:srgbClr val="CC0000"/>
                </a:solidFill>
              </a:rPr>
              <a:t>This process:</a:t>
            </a:r>
          </a:p>
          <a:p>
            <a:pPr lvl="1"/>
            <a:r>
              <a:rPr lang="en-US" sz="1600" smtClean="0">
                <a:solidFill>
                  <a:srgbClr val="CC0000"/>
                </a:solidFill>
              </a:rPr>
              <a:t>Updates the quantity-on-hand field in the inventory master file.</a:t>
            </a:r>
          </a:p>
          <a:p>
            <a:pPr lvl="1"/>
            <a:r>
              <a:rPr lang="en-US" sz="1600" b="1" smtClean="0">
                <a:solidFill>
                  <a:srgbClr val="CC0000"/>
                </a:solidFill>
              </a:rPr>
              <a:t>Produces a packing slip. </a:t>
            </a:r>
            <a:r>
              <a:rPr lang="en-US" sz="1600" smtClean="0">
                <a:solidFill>
                  <a:schemeClr val="tx1"/>
                </a:solidFill>
              </a:rPr>
              <a:t>The packing slip lists the quantity and description of each item in the shipment.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6214698D-35CB-4B6E-A88D-0F608FFEDC79}" type="slidenum">
              <a:rPr lang="ar-SA"/>
              <a:pPr>
                <a:defRPr/>
              </a:pPr>
              <a:t>27</a:t>
            </a:fld>
            <a:endParaRPr lang="en-US"/>
          </a:p>
        </p:txBody>
      </p:sp>
      <p:sp>
        <p:nvSpPr>
          <p:cNvPr id="77825" name="Rectangle 2"/>
          <p:cNvSpPr>
            <a:spLocks noGrp="1"/>
          </p:cNvSpPr>
          <p:nvPr>
            <p:ph type="title" idx="4294967295"/>
          </p:nvPr>
        </p:nvSpPr>
        <p:spPr/>
        <p:txBody>
          <a:bodyPr/>
          <a:lstStyle/>
          <a:p>
            <a:r>
              <a:rPr lang="en-US" smtClean="0"/>
              <a:t>Shipping</a:t>
            </a:r>
          </a:p>
        </p:txBody>
      </p:sp>
      <p:sp>
        <p:nvSpPr>
          <p:cNvPr id="77826" name="Rectangle 3"/>
          <p:cNvSpPr>
            <a:spLocks noGrp="1"/>
          </p:cNvSpPr>
          <p:nvPr>
            <p:ph type="body" idx="4294967295"/>
          </p:nvPr>
        </p:nvSpPr>
        <p:spPr>
          <a:xfrm>
            <a:off x="482600" y="1519238"/>
            <a:ext cx="8242300" cy="4868862"/>
          </a:xfrm>
        </p:spPr>
        <p:txBody>
          <a:bodyPr/>
          <a:lstStyle/>
          <a:p>
            <a:pPr>
              <a:lnSpc>
                <a:spcPct val="90000"/>
              </a:lnSpc>
            </a:pPr>
            <a:r>
              <a:rPr lang="en-US" sz="1600" smtClean="0">
                <a:solidFill>
                  <a:schemeClr val="tx1"/>
                </a:solidFill>
              </a:rPr>
              <a:t>Multiple copies of the bill of lading</a:t>
            </a:r>
          </a:p>
          <a:p>
            <a:pPr>
              <a:lnSpc>
                <a:spcPct val="90000"/>
              </a:lnSpc>
            </a:pPr>
            <a:r>
              <a:rPr lang="en-US" sz="1600" smtClean="0">
                <a:solidFill>
                  <a:schemeClr val="tx1"/>
                </a:solidFill>
              </a:rPr>
              <a:t>The bill of lading is a legal contract that defines responsibility for goods in transit</a:t>
            </a:r>
          </a:p>
          <a:p>
            <a:pPr>
              <a:lnSpc>
                <a:spcPct val="90000"/>
              </a:lnSpc>
            </a:pPr>
            <a:r>
              <a:rPr lang="en-US" sz="1600" smtClean="0">
                <a:solidFill>
                  <a:schemeClr val="tx1"/>
                </a:solidFill>
              </a:rPr>
              <a:t>It identifies:</a:t>
            </a:r>
          </a:p>
          <a:p>
            <a:pPr lvl="1">
              <a:lnSpc>
                <a:spcPct val="90000"/>
              </a:lnSpc>
            </a:pPr>
            <a:r>
              <a:rPr lang="en-US" sz="1600" smtClean="0">
                <a:solidFill>
                  <a:schemeClr val="tx1"/>
                </a:solidFill>
              </a:rPr>
              <a:t>The carrier</a:t>
            </a:r>
          </a:p>
          <a:p>
            <a:pPr lvl="1">
              <a:lnSpc>
                <a:spcPct val="90000"/>
              </a:lnSpc>
            </a:pPr>
            <a:r>
              <a:rPr lang="en-US" sz="1600" smtClean="0">
                <a:solidFill>
                  <a:schemeClr val="tx1"/>
                </a:solidFill>
              </a:rPr>
              <a:t>The source</a:t>
            </a:r>
          </a:p>
          <a:p>
            <a:pPr lvl="1">
              <a:lnSpc>
                <a:spcPct val="90000"/>
              </a:lnSpc>
            </a:pPr>
            <a:r>
              <a:rPr lang="en-US" sz="1600" smtClean="0">
                <a:solidFill>
                  <a:schemeClr val="tx1"/>
                </a:solidFill>
              </a:rPr>
              <a:t>The destination</a:t>
            </a:r>
          </a:p>
          <a:p>
            <a:pPr lvl="1">
              <a:lnSpc>
                <a:spcPct val="90000"/>
              </a:lnSpc>
            </a:pPr>
            <a:r>
              <a:rPr lang="en-US" sz="1600" smtClean="0">
                <a:solidFill>
                  <a:schemeClr val="tx1"/>
                </a:solidFill>
              </a:rPr>
              <a:t>Special shipping instructions</a:t>
            </a:r>
          </a:p>
          <a:p>
            <a:pPr lvl="1">
              <a:lnSpc>
                <a:spcPct val="90000"/>
              </a:lnSpc>
            </a:pPr>
            <a:r>
              <a:rPr lang="en-US" sz="1600" smtClean="0">
                <a:solidFill>
                  <a:schemeClr val="tx1"/>
                </a:solidFill>
              </a:rPr>
              <a:t>Who pays for the shipping</a:t>
            </a:r>
          </a:p>
          <a:p>
            <a:pPr>
              <a:lnSpc>
                <a:spcPct val="90000"/>
              </a:lnSpc>
            </a:pPr>
            <a:r>
              <a:rPr lang="en-US" sz="1600" smtClean="0">
                <a:solidFill>
                  <a:schemeClr val="tx1"/>
                </a:solidFill>
              </a:rPr>
              <a:t>The shipment is accompanied by:</a:t>
            </a:r>
          </a:p>
          <a:p>
            <a:pPr lvl="1">
              <a:lnSpc>
                <a:spcPct val="90000"/>
              </a:lnSpc>
            </a:pPr>
            <a:r>
              <a:rPr lang="en-US" sz="1600" smtClean="0">
                <a:solidFill>
                  <a:schemeClr val="tx1"/>
                </a:solidFill>
              </a:rPr>
              <a:t>The packing slip.</a:t>
            </a:r>
          </a:p>
          <a:p>
            <a:pPr lvl="1">
              <a:lnSpc>
                <a:spcPct val="90000"/>
              </a:lnSpc>
            </a:pPr>
            <a:r>
              <a:rPr lang="en-US" sz="1600" smtClean="0">
                <a:solidFill>
                  <a:schemeClr val="tx1"/>
                </a:solidFill>
              </a:rPr>
              <a:t>A copy of the bill of lading.</a:t>
            </a:r>
          </a:p>
          <a:p>
            <a:pPr lvl="1">
              <a:lnSpc>
                <a:spcPct val="90000"/>
              </a:lnSpc>
            </a:pPr>
            <a:r>
              <a:rPr lang="en-US" sz="1600" smtClean="0">
                <a:solidFill>
                  <a:schemeClr val="tx1"/>
                </a:solidFill>
              </a:rPr>
              <a:t>The freight bill.</a:t>
            </a:r>
          </a:p>
          <a:p>
            <a:pPr lvl="2">
              <a:lnSpc>
                <a:spcPct val="90000"/>
              </a:lnSpc>
            </a:pPr>
            <a:r>
              <a:rPr lang="en-US" sz="1600" smtClean="0">
                <a:solidFill>
                  <a:schemeClr val="tx1"/>
                </a:solidFill>
              </a:rPr>
              <a:t>(Sometimes bill of lading doubles as freight bill).</a:t>
            </a:r>
            <a:endParaRPr lang="en-US" sz="1600" b="1" smtClean="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2012 © Pearson Education, Inc. publishing as Prentice Hall</a:t>
            </a:r>
          </a:p>
        </p:txBody>
      </p:sp>
      <p:sp>
        <p:nvSpPr>
          <p:cNvPr id="7" name="Slide Number Placeholder 5"/>
          <p:cNvSpPr>
            <a:spLocks noGrp="1"/>
          </p:cNvSpPr>
          <p:nvPr>
            <p:ph type="sldNum" sz="quarter" idx="11"/>
          </p:nvPr>
        </p:nvSpPr>
        <p:spPr/>
        <p:txBody>
          <a:bodyPr/>
          <a:lstStyle/>
          <a:p>
            <a:pPr>
              <a:defRPr/>
            </a:pPr>
            <a:r>
              <a:rPr lang="en-US"/>
              <a:t>12-</a:t>
            </a:r>
            <a:fld id="{6A009B61-CBA1-4EA3-BB78-EC415B927285}" type="slidenum">
              <a:rPr lang="ar-SA"/>
              <a:pPr>
                <a:defRPr/>
              </a:pPr>
              <a:t>28</a:t>
            </a:fld>
            <a:endParaRPr lang="en-US"/>
          </a:p>
        </p:txBody>
      </p:sp>
      <p:sp>
        <p:nvSpPr>
          <p:cNvPr id="78849" name="Title 1"/>
          <p:cNvSpPr>
            <a:spLocks noGrp="1"/>
          </p:cNvSpPr>
          <p:nvPr>
            <p:ph type="title"/>
          </p:nvPr>
        </p:nvSpPr>
        <p:spPr/>
        <p:txBody>
          <a:bodyPr/>
          <a:lstStyle/>
          <a:p>
            <a:pPr eaLnBrk="1" hangingPunct="1"/>
            <a:r>
              <a:rPr lang="en-US" smtClean="0"/>
              <a:t>Shipping Threats</a:t>
            </a:r>
          </a:p>
        </p:txBody>
      </p:sp>
      <p:sp>
        <p:nvSpPr>
          <p:cNvPr id="78850" name="Content Placeholder 2"/>
          <p:cNvSpPr>
            <a:spLocks noGrp="1"/>
          </p:cNvSpPr>
          <p:nvPr>
            <p:ph idx="1"/>
          </p:nvPr>
        </p:nvSpPr>
        <p:spPr/>
        <p:txBody>
          <a:bodyPr/>
          <a:lstStyle/>
          <a:p>
            <a:pPr eaLnBrk="1" hangingPunct="1"/>
            <a:r>
              <a:rPr lang="en-US" smtClean="0"/>
              <a:t>Picking the wrong items or the wrong quantity</a:t>
            </a:r>
          </a:p>
          <a:p>
            <a:pPr eaLnBrk="1" hangingPunct="1"/>
            <a:r>
              <a:rPr lang="en-US" smtClean="0"/>
              <a:t>Theft of inventory</a:t>
            </a:r>
          </a:p>
          <a:p>
            <a:pPr eaLnBrk="1" hangingPunct="1"/>
            <a:r>
              <a:rPr lang="en-US" smtClean="0"/>
              <a:t>Shipping errors (delay or failure to ship, wrong quantities, wrong items, wrong addresses, duplication)</a:t>
            </a: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78852"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8DA77E6C-CD0D-40B1-9489-5CD67BB2F947}" type="slidenum">
              <a:rPr lang="ar-SA" sz="1100">
                <a:solidFill>
                  <a:srgbClr val="595959"/>
                </a:solidFill>
                <a:latin typeface="Century Gothic" pitchFamily="34" charset="0"/>
              </a:rPr>
              <a:pPr algn="ctr" rtl="0"/>
              <a:t>28</a:t>
            </a:fld>
            <a:endParaRPr lang="en-US" sz="1100">
              <a:solidFill>
                <a:srgbClr val="595959"/>
              </a:solidFill>
              <a:latin typeface="Century Gothic"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0"/>
          </p:nvPr>
        </p:nvSpPr>
        <p:spPr/>
        <p:txBody>
          <a:bodyPr/>
          <a:lstStyle/>
          <a:p>
            <a:r>
              <a:rPr lang="en-US"/>
              <a:t>Copyright 2012 Pearson Education, Inc. publishing as Prentice Hall</a:t>
            </a:r>
          </a:p>
        </p:txBody>
      </p:sp>
      <p:sp>
        <p:nvSpPr>
          <p:cNvPr id="8" name="Slide Number Placeholder 6"/>
          <p:cNvSpPr>
            <a:spLocks noGrp="1"/>
          </p:cNvSpPr>
          <p:nvPr>
            <p:ph type="sldNum" sz="quarter" idx="11"/>
          </p:nvPr>
        </p:nvSpPr>
        <p:spPr/>
        <p:txBody>
          <a:bodyPr/>
          <a:lstStyle/>
          <a:p>
            <a:pPr>
              <a:defRPr/>
            </a:pPr>
            <a:fld id="{9169DB07-F058-417B-9B9E-9EECF9375155}" type="slidenum">
              <a:rPr lang="ar-SA"/>
              <a:pPr>
                <a:defRPr/>
              </a:pPr>
              <a:t>29</a:t>
            </a:fld>
            <a:endParaRPr lang="en-US"/>
          </a:p>
        </p:txBody>
      </p:sp>
      <p:sp>
        <p:nvSpPr>
          <p:cNvPr id="83969" name="Title 1"/>
          <p:cNvSpPr>
            <a:spLocks noGrp="1"/>
          </p:cNvSpPr>
          <p:nvPr>
            <p:ph type="title"/>
          </p:nvPr>
        </p:nvSpPr>
        <p:spPr/>
        <p:txBody>
          <a:bodyPr/>
          <a:lstStyle/>
          <a:p>
            <a:pPr eaLnBrk="1" hangingPunct="1"/>
            <a:r>
              <a:rPr lang="en-US" smtClean="0"/>
              <a:t>Shipping Controls</a:t>
            </a:r>
          </a:p>
        </p:txBody>
      </p:sp>
      <p:sp>
        <p:nvSpPr>
          <p:cNvPr id="3" name="Content Placeholder 2"/>
          <p:cNvSpPr>
            <a:spLocks noGrp="1"/>
          </p:cNvSpPr>
          <p:nvPr>
            <p:ph sz="half" idx="1"/>
          </p:nvPr>
        </p:nvSpPr>
        <p:spPr>
          <a:xfrm>
            <a:off x="1117600" y="1608138"/>
            <a:ext cx="3565525" cy="4668837"/>
          </a:xfrm>
        </p:spPr>
        <p:txBody>
          <a:bodyPr rtlCol="0">
            <a:normAutofit fontScale="92500" lnSpcReduction="10000"/>
          </a:bodyPr>
          <a:lstStyle/>
          <a:p>
            <a:pPr eaLnBrk="1" fontAlgn="auto" hangingPunct="1">
              <a:spcAft>
                <a:spcPts val="0"/>
              </a:spcAft>
              <a:defRPr/>
            </a:pPr>
            <a:r>
              <a:rPr lang="en-US" dirty="0" smtClean="0">
                <a:solidFill>
                  <a:schemeClr val="tx1">
                    <a:lumMod val="65000"/>
                    <a:lumOff val="35000"/>
                  </a:schemeClr>
                </a:solidFill>
              </a:rPr>
              <a:t>Bar-code and RFID technology</a:t>
            </a:r>
          </a:p>
          <a:p>
            <a:pPr eaLnBrk="1" fontAlgn="auto" hangingPunct="1">
              <a:spcAft>
                <a:spcPts val="0"/>
              </a:spcAft>
              <a:defRPr/>
            </a:pPr>
            <a:r>
              <a:rPr lang="en-US" dirty="0" smtClean="0">
                <a:solidFill>
                  <a:schemeClr val="tx1">
                    <a:lumMod val="65000"/>
                    <a:lumOff val="35000"/>
                  </a:schemeClr>
                </a:solidFill>
              </a:rPr>
              <a:t>Reconciliation of picking lists to sales order details</a:t>
            </a:r>
          </a:p>
          <a:p>
            <a:pPr eaLnBrk="1" fontAlgn="auto" hangingPunct="1">
              <a:spcAft>
                <a:spcPts val="0"/>
              </a:spcAft>
              <a:defRPr/>
            </a:pPr>
            <a:r>
              <a:rPr lang="en-US" dirty="0" smtClean="0">
                <a:solidFill>
                  <a:schemeClr val="tx1">
                    <a:lumMod val="65000"/>
                    <a:lumOff val="35000"/>
                  </a:schemeClr>
                </a:solidFill>
              </a:rPr>
              <a:t>Restriction of physical access to inventory</a:t>
            </a:r>
          </a:p>
          <a:p>
            <a:pPr eaLnBrk="1" fontAlgn="auto" hangingPunct="1">
              <a:spcAft>
                <a:spcPts val="0"/>
              </a:spcAft>
              <a:defRPr/>
            </a:pPr>
            <a:r>
              <a:rPr lang="en-US" dirty="0" smtClean="0">
                <a:solidFill>
                  <a:schemeClr val="tx1">
                    <a:lumMod val="65000"/>
                    <a:lumOff val="35000"/>
                  </a:schemeClr>
                </a:solidFill>
              </a:rPr>
              <a:t>Documentation of all inventory transfers</a:t>
            </a:r>
          </a:p>
          <a:p>
            <a:pPr eaLnBrk="1" fontAlgn="auto" hangingPunct="1">
              <a:spcAft>
                <a:spcPts val="0"/>
              </a:spcAft>
              <a:defRPr/>
            </a:pPr>
            <a:r>
              <a:rPr lang="en-US" dirty="0" smtClean="0">
                <a:solidFill>
                  <a:schemeClr val="tx1">
                    <a:lumMod val="65000"/>
                    <a:lumOff val="35000"/>
                  </a:schemeClr>
                </a:solidFill>
              </a:rPr>
              <a:t>RFID and bar-code technology</a:t>
            </a:r>
          </a:p>
          <a:p>
            <a:pPr eaLnBrk="1" fontAlgn="auto" hangingPunct="1">
              <a:spcAft>
                <a:spcPts val="0"/>
              </a:spcAft>
              <a:defRPr/>
            </a:pPr>
            <a:r>
              <a:rPr lang="en-US" dirty="0" smtClean="0">
                <a:solidFill>
                  <a:schemeClr val="tx1">
                    <a:lumMod val="65000"/>
                    <a:lumOff val="35000"/>
                  </a:schemeClr>
                </a:solidFill>
              </a:rPr>
              <a:t>Periodic physical counts of inventory and reconciliation to recorded quantities</a:t>
            </a:r>
          </a:p>
        </p:txBody>
      </p:sp>
      <p:sp>
        <p:nvSpPr>
          <p:cNvPr id="6" name="Content Placeholder 5"/>
          <p:cNvSpPr>
            <a:spLocks noGrp="1"/>
          </p:cNvSpPr>
          <p:nvPr>
            <p:ph sz="half" idx="2"/>
          </p:nvPr>
        </p:nvSpPr>
        <p:spPr>
          <a:xfrm>
            <a:off x="5148263" y="1608138"/>
            <a:ext cx="3565525" cy="4668837"/>
          </a:xfrm>
        </p:spPr>
        <p:txBody>
          <a:bodyPr rtlCol="0">
            <a:normAutofit fontScale="92500" lnSpcReduction="10000"/>
          </a:bodyPr>
          <a:lstStyle/>
          <a:p>
            <a:pPr eaLnBrk="1" fontAlgn="auto" hangingPunct="1">
              <a:spcAft>
                <a:spcPts val="0"/>
              </a:spcAft>
              <a:defRPr/>
            </a:pPr>
            <a:r>
              <a:rPr lang="en-US" dirty="0" smtClean="0">
                <a:solidFill>
                  <a:schemeClr val="tx1">
                    <a:lumMod val="65000"/>
                    <a:lumOff val="35000"/>
                  </a:schemeClr>
                </a:solidFill>
              </a:rPr>
              <a:t>Reconciliation of shipping documents with sales orders, picking lists, and packing slips</a:t>
            </a:r>
          </a:p>
          <a:p>
            <a:pPr eaLnBrk="1" fontAlgn="auto" hangingPunct="1">
              <a:spcAft>
                <a:spcPts val="0"/>
              </a:spcAft>
              <a:defRPr/>
            </a:pPr>
            <a:r>
              <a:rPr lang="en-US" dirty="0" smtClean="0">
                <a:solidFill>
                  <a:schemeClr val="tx1">
                    <a:lumMod val="65000"/>
                    <a:lumOff val="35000"/>
                  </a:schemeClr>
                </a:solidFill>
              </a:rPr>
              <a:t>Use RFID systems to identify delays</a:t>
            </a:r>
          </a:p>
          <a:p>
            <a:pPr eaLnBrk="1" fontAlgn="auto" hangingPunct="1">
              <a:spcAft>
                <a:spcPts val="0"/>
              </a:spcAft>
              <a:defRPr/>
            </a:pPr>
            <a:r>
              <a:rPr lang="en-US" dirty="0" smtClean="0">
                <a:solidFill>
                  <a:schemeClr val="tx1">
                    <a:lumMod val="65000"/>
                    <a:lumOff val="35000"/>
                  </a:schemeClr>
                </a:solidFill>
              </a:rPr>
              <a:t>Data entry via bar-code scanners and RFID</a:t>
            </a:r>
          </a:p>
          <a:p>
            <a:pPr eaLnBrk="1" fontAlgn="auto" hangingPunct="1">
              <a:spcAft>
                <a:spcPts val="0"/>
              </a:spcAft>
              <a:defRPr/>
            </a:pPr>
            <a:r>
              <a:rPr lang="en-US" dirty="0" smtClean="0">
                <a:solidFill>
                  <a:schemeClr val="tx1">
                    <a:lumMod val="65000"/>
                    <a:lumOff val="35000"/>
                  </a:schemeClr>
                </a:solidFill>
              </a:rPr>
              <a:t>Data entry edit controls (if shipping data entered on terminals)</a:t>
            </a:r>
          </a:p>
          <a:p>
            <a:pPr eaLnBrk="1" fontAlgn="auto" hangingPunct="1">
              <a:spcAft>
                <a:spcPts val="0"/>
              </a:spcAft>
              <a:defRPr/>
            </a:pPr>
            <a:r>
              <a:rPr lang="en-US" dirty="0" smtClean="0">
                <a:solidFill>
                  <a:schemeClr val="tx1">
                    <a:lumMod val="65000"/>
                    <a:lumOff val="35000"/>
                  </a:schemeClr>
                </a:solidFill>
              </a:rPr>
              <a:t>Configuration of ERP system to prevent duplicate shipments</a:t>
            </a:r>
          </a:p>
          <a:p>
            <a:pPr eaLnBrk="1" fontAlgn="auto" hangingPunct="1">
              <a:spcAft>
                <a:spcPts val="0"/>
              </a:spcAft>
              <a:defRPr/>
            </a:pPr>
            <a:endParaRPr lang="en-US" dirty="0">
              <a:solidFill>
                <a:schemeClr val="tx1">
                  <a:lumMod val="65000"/>
                  <a:lumOff val="35000"/>
                </a:schemeClr>
              </a:solidFill>
            </a:endParaRP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83973"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DCC81EBA-9811-469A-A9AC-B7F5D9E7E794}" type="slidenum">
              <a:rPr lang="ar-SA" sz="1100">
                <a:solidFill>
                  <a:srgbClr val="595959"/>
                </a:solidFill>
                <a:latin typeface="Century Gothic" pitchFamily="34" charset="0"/>
              </a:rPr>
              <a:pPr algn="ctr" rtl="0"/>
              <a:t>29</a:t>
            </a:fld>
            <a:endParaRPr lang="en-US" sz="1100">
              <a:solidFill>
                <a:srgbClr val="595959"/>
              </a:solidFill>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Copyright 2012 Pearson Education, Inc. publishing as Prentice Hall</a:t>
            </a:r>
          </a:p>
        </p:txBody>
      </p:sp>
      <p:sp>
        <p:nvSpPr>
          <p:cNvPr id="7" name="Slide Number Placeholder 4"/>
          <p:cNvSpPr>
            <a:spLocks noGrp="1"/>
          </p:cNvSpPr>
          <p:nvPr>
            <p:ph type="sldNum" sz="quarter" idx="12"/>
          </p:nvPr>
        </p:nvSpPr>
        <p:spPr/>
        <p:txBody>
          <a:bodyPr/>
          <a:lstStyle/>
          <a:p>
            <a:pPr>
              <a:defRPr/>
            </a:pPr>
            <a:fld id="{493CF9F7-AC55-42AC-AF07-468C9D1598D4}" type="slidenum">
              <a:rPr lang="ar-SA"/>
              <a:pPr>
                <a:defRPr/>
              </a:pPr>
              <a:t>3</a:t>
            </a:fld>
            <a:endParaRPr lang="en-US"/>
          </a:p>
        </p:txBody>
      </p:sp>
      <p:sp>
        <p:nvSpPr>
          <p:cNvPr id="21505" name="Title 1"/>
          <p:cNvSpPr>
            <a:spLocks noGrp="1"/>
          </p:cNvSpPr>
          <p:nvPr>
            <p:ph type="title"/>
          </p:nvPr>
        </p:nvSpPr>
        <p:spPr/>
        <p:txBody>
          <a:bodyPr/>
          <a:lstStyle/>
          <a:p>
            <a:pPr eaLnBrk="1" hangingPunct="1"/>
            <a:r>
              <a:rPr lang="en-US" smtClean="0"/>
              <a:t>The Revenue Cycle</a:t>
            </a: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21507"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12-3</a:t>
            </a:r>
          </a:p>
        </p:txBody>
      </p:sp>
      <p:pic>
        <p:nvPicPr>
          <p:cNvPr id="21508" name="Picture 6"/>
          <p:cNvPicPr>
            <a:picLocks noChangeAspect="1" noChangeArrowheads="1"/>
          </p:cNvPicPr>
          <p:nvPr/>
        </p:nvPicPr>
        <p:blipFill>
          <a:blip r:embed="rId2"/>
          <a:srcRect/>
          <a:stretch>
            <a:fillRect/>
          </a:stretch>
        </p:blipFill>
        <p:spPr bwMode="auto">
          <a:xfrm>
            <a:off x="1222375" y="1452563"/>
            <a:ext cx="6689725" cy="4703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Copyright 2012 © Pearson Education, Inc. publishing as Prentice Hall</a:t>
            </a:r>
          </a:p>
        </p:txBody>
      </p:sp>
      <p:sp>
        <p:nvSpPr>
          <p:cNvPr id="8" name="Slide Number Placeholder 5"/>
          <p:cNvSpPr>
            <a:spLocks noGrp="1"/>
          </p:cNvSpPr>
          <p:nvPr>
            <p:ph type="sldNum" sz="quarter" idx="11"/>
          </p:nvPr>
        </p:nvSpPr>
        <p:spPr/>
        <p:txBody>
          <a:bodyPr/>
          <a:lstStyle/>
          <a:p>
            <a:pPr>
              <a:defRPr/>
            </a:pPr>
            <a:r>
              <a:rPr lang="en-US"/>
              <a:t>12-</a:t>
            </a:r>
            <a:fld id="{5DB460BE-5BAE-469E-A0AA-81DC5E77E310}" type="slidenum">
              <a:rPr lang="ar-SA"/>
              <a:pPr>
                <a:defRPr/>
              </a:pPr>
              <a:t>30</a:t>
            </a:fld>
            <a:endParaRPr lang="en-US"/>
          </a:p>
        </p:txBody>
      </p:sp>
      <p:sp>
        <p:nvSpPr>
          <p:cNvPr id="80897" name="Title 1"/>
          <p:cNvSpPr>
            <a:spLocks noGrp="1"/>
          </p:cNvSpPr>
          <p:nvPr>
            <p:ph type="title"/>
          </p:nvPr>
        </p:nvSpPr>
        <p:spPr/>
        <p:txBody>
          <a:bodyPr/>
          <a:lstStyle/>
          <a:p>
            <a:pPr eaLnBrk="1" hangingPunct="1"/>
            <a:r>
              <a:rPr lang="en-US" smtClean="0"/>
              <a:t>Billing</a:t>
            </a:r>
          </a:p>
        </p:txBody>
      </p:sp>
      <p:sp>
        <p:nvSpPr>
          <p:cNvPr id="80898" name="Content Placeholder 2"/>
          <p:cNvSpPr>
            <a:spLocks noGrp="1"/>
          </p:cNvSpPr>
          <p:nvPr>
            <p:ph idx="1"/>
          </p:nvPr>
        </p:nvSpPr>
        <p:spPr>
          <a:xfrm>
            <a:off x="495301" y="2157412"/>
            <a:ext cx="4656138" cy="2909887"/>
          </a:xfrm>
        </p:spPr>
        <p:txBody>
          <a:bodyPr/>
          <a:lstStyle/>
          <a:p>
            <a:r>
              <a:rPr lang="en-US" sz="1800" dirty="0" smtClean="0"/>
              <a:t>The third revenue cycle activity is billing customers.</a:t>
            </a:r>
          </a:p>
          <a:p>
            <a:r>
              <a:rPr lang="en-US" sz="1800" dirty="0" smtClean="0"/>
              <a:t>This activity involves two tasks</a:t>
            </a:r>
          </a:p>
          <a:p>
            <a:pPr marL="457200" indent="-457200" eaLnBrk="1" hangingPunct="1">
              <a:buFont typeface="Century Gothic" pitchFamily="34" charset="0"/>
              <a:buAutoNum type="arabicPeriod"/>
            </a:pPr>
            <a:r>
              <a:rPr lang="en-US" sz="1800" dirty="0" smtClean="0"/>
              <a:t>Invoicing</a:t>
            </a:r>
            <a:endParaRPr lang="en-US" sz="1800" dirty="0" smtClean="0"/>
          </a:p>
          <a:p>
            <a:pPr marL="457200" indent="-457200" eaLnBrk="1" hangingPunct="1">
              <a:buFont typeface="Century Gothic" pitchFamily="34" charset="0"/>
              <a:buAutoNum type="arabicPeriod"/>
            </a:pPr>
            <a:r>
              <a:rPr lang="en-US" sz="1800" dirty="0" smtClean="0"/>
              <a:t>Updating accounts receivable</a:t>
            </a: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80900"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114FFD05-EE26-4733-9EA6-5963D267D14B}" type="slidenum">
              <a:rPr lang="ar-SA" sz="1100">
                <a:solidFill>
                  <a:srgbClr val="595959"/>
                </a:solidFill>
                <a:latin typeface="Century Gothic" pitchFamily="34" charset="0"/>
              </a:rPr>
              <a:pPr algn="ctr" rtl="0"/>
              <a:t>30</a:t>
            </a:fld>
            <a:endParaRPr lang="en-US" sz="1100">
              <a:solidFill>
                <a:srgbClr val="595959"/>
              </a:solidFill>
              <a:latin typeface="Century Gothic" pitchFamily="34" charset="0"/>
            </a:endParaRPr>
          </a:p>
        </p:txBody>
      </p:sp>
      <p:pic>
        <p:nvPicPr>
          <p:cNvPr id="80901" name="Picture 7"/>
          <p:cNvPicPr>
            <a:picLocks noChangeAspect="1" noChangeArrowheads="1"/>
          </p:cNvPicPr>
          <p:nvPr/>
        </p:nvPicPr>
        <p:blipFill>
          <a:blip r:embed="rId2"/>
          <a:srcRect/>
          <a:stretch>
            <a:fillRect/>
          </a:stretch>
        </p:blipFill>
        <p:spPr bwMode="auto">
          <a:xfrm>
            <a:off x="5151438" y="2157413"/>
            <a:ext cx="3790950" cy="333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15CCA385-5511-488A-952E-CC731C10C058}" type="slidenum">
              <a:rPr lang="ar-SA"/>
              <a:pPr>
                <a:defRPr/>
              </a:pPr>
              <a:t>31</a:t>
            </a:fld>
            <a:endParaRPr lang="en-US"/>
          </a:p>
        </p:txBody>
      </p:sp>
      <p:sp>
        <p:nvSpPr>
          <p:cNvPr id="81921" name="Rectangle 2"/>
          <p:cNvSpPr>
            <a:spLocks noGrp="1"/>
          </p:cNvSpPr>
          <p:nvPr>
            <p:ph type="title" idx="4294967295"/>
          </p:nvPr>
        </p:nvSpPr>
        <p:spPr/>
        <p:txBody>
          <a:bodyPr/>
          <a:lstStyle/>
          <a:p>
            <a:r>
              <a:rPr lang="en-US" smtClean="0"/>
              <a:t>Billing</a:t>
            </a:r>
          </a:p>
        </p:txBody>
      </p:sp>
      <p:sp>
        <p:nvSpPr>
          <p:cNvPr id="81922" name="Rectangle 3"/>
          <p:cNvSpPr>
            <a:spLocks noGrp="1"/>
          </p:cNvSpPr>
          <p:nvPr>
            <p:ph type="body" idx="4294967295"/>
          </p:nvPr>
        </p:nvSpPr>
        <p:spPr/>
        <p:txBody>
          <a:bodyPr/>
          <a:lstStyle/>
          <a:p>
            <a:pPr>
              <a:lnSpc>
                <a:spcPct val="90000"/>
              </a:lnSpc>
            </a:pPr>
            <a:r>
              <a:rPr lang="en-US" sz="2100" smtClean="0"/>
              <a:t>Accurate and timely billing is crucial.</a:t>
            </a:r>
          </a:p>
          <a:p>
            <a:pPr>
              <a:lnSpc>
                <a:spcPct val="90000"/>
              </a:lnSpc>
            </a:pPr>
            <a:r>
              <a:rPr lang="en-US" sz="2100" smtClean="0"/>
              <a:t>Billing is an information processing activity that repackages and summarizes information from the sales order entry and shipping activities.</a:t>
            </a:r>
          </a:p>
          <a:p>
            <a:pPr>
              <a:lnSpc>
                <a:spcPct val="90000"/>
              </a:lnSpc>
            </a:pPr>
            <a:r>
              <a:rPr lang="en-US" sz="2100" smtClean="0"/>
              <a:t>Requires information from:</a:t>
            </a:r>
          </a:p>
          <a:p>
            <a:pPr lvl="1">
              <a:lnSpc>
                <a:spcPct val="90000"/>
              </a:lnSpc>
            </a:pPr>
            <a:r>
              <a:rPr lang="en-US" sz="1900" b="1" smtClean="0"/>
              <a:t>Shipping Department</a:t>
            </a:r>
            <a:r>
              <a:rPr lang="en-US" sz="1900" smtClean="0"/>
              <a:t> on items and quantities shipped.</a:t>
            </a:r>
          </a:p>
          <a:p>
            <a:pPr lvl="1">
              <a:lnSpc>
                <a:spcPct val="90000"/>
              </a:lnSpc>
            </a:pPr>
            <a:r>
              <a:rPr lang="en-US" sz="1900" b="1" smtClean="0"/>
              <a:t>Sales</a:t>
            </a:r>
            <a:r>
              <a:rPr lang="en-US" sz="1900" smtClean="0"/>
              <a:t> on prices and other sales terms.</a:t>
            </a:r>
          </a:p>
          <a:p>
            <a:pPr>
              <a:lnSpc>
                <a:spcPct val="90000"/>
              </a:lnSpc>
            </a:pPr>
            <a:r>
              <a:rPr lang="en-US" sz="2100" smtClean="0"/>
              <a:t>The basic document created is the sales invoice. The invoice notifies the customer of:</a:t>
            </a:r>
          </a:p>
          <a:p>
            <a:pPr lvl="1">
              <a:lnSpc>
                <a:spcPct val="90000"/>
              </a:lnSpc>
            </a:pPr>
            <a:r>
              <a:rPr lang="en-US" sz="1900" smtClean="0"/>
              <a:t>The amount to be paid.</a:t>
            </a:r>
          </a:p>
          <a:p>
            <a:pPr lvl="1">
              <a:lnSpc>
                <a:spcPct val="90000"/>
              </a:lnSpc>
            </a:pPr>
            <a:r>
              <a:rPr lang="en-US" sz="1900" smtClean="0"/>
              <a:t>Where to send payment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8C418BA8-554B-44DB-A1FD-A29E66C52ED1}" type="slidenum">
              <a:rPr lang="ar-SA"/>
              <a:pPr>
                <a:defRPr/>
              </a:pPr>
              <a:t>32</a:t>
            </a:fld>
            <a:endParaRPr lang="en-US"/>
          </a:p>
        </p:txBody>
      </p:sp>
      <p:sp>
        <p:nvSpPr>
          <p:cNvPr id="79877" name="Rectangle 5"/>
          <p:cNvSpPr>
            <a:spLocks noGrp="1"/>
          </p:cNvSpPr>
          <p:nvPr>
            <p:ph type="title" idx="4294967295"/>
          </p:nvPr>
        </p:nvSpPr>
        <p:spPr/>
        <p:txBody>
          <a:bodyPr/>
          <a:lstStyle/>
          <a:p>
            <a:r>
              <a:rPr lang="en-US" sz="2800" smtClean="0"/>
              <a:t>PARTIAL ORGANIZATION CHART FOR UNITS INVOLVED IN REVENUE CYCLE</a:t>
            </a:r>
          </a:p>
        </p:txBody>
      </p:sp>
      <p:graphicFrame>
        <p:nvGraphicFramePr>
          <p:cNvPr id="79876" name="Object 4"/>
          <p:cNvGraphicFramePr>
            <a:graphicFrameLocks noChangeAspect="1"/>
          </p:cNvGraphicFramePr>
          <p:nvPr>
            <p:ph idx="4294967295"/>
          </p:nvPr>
        </p:nvGraphicFramePr>
        <p:xfrm>
          <a:off x="749300" y="1663700"/>
          <a:ext cx="7797800" cy="4229100"/>
        </p:xfrm>
        <a:graphic>
          <a:graphicData uri="http://schemas.openxmlformats.org/presentationml/2006/ole">
            <p:oleObj spid="_x0000_s79876" name="MS Org Chart" r:id="rId3" imgW="3251160" imgH="971280" progId="">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987C5C7C-DF1E-4DCD-9AD1-7A1306D9786D}" type="slidenum">
              <a:rPr lang="ar-SA"/>
              <a:pPr>
                <a:defRPr/>
              </a:pPr>
              <a:t>33</a:t>
            </a:fld>
            <a:endParaRPr lang="en-US"/>
          </a:p>
        </p:txBody>
      </p:sp>
      <p:sp>
        <p:nvSpPr>
          <p:cNvPr id="84993" name="Rectangle 2"/>
          <p:cNvSpPr>
            <a:spLocks noGrp="1"/>
          </p:cNvSpPr>
          <p:nvPr>
            <p:ph type="title" idx="4294967295"/>
          </p:nvPr>
        </p:nvSpPr>
        <p:spPr/>
        <p:txBody>
          <a:bodyPr/>
          <a:lstStyle/>
          <a:p>
            <a:r>
              <a:rPr lang="en-US" smtClean="0"/>
              <a:t>Billing</a:t>
            </a:r>
          </a:p>
        </p:txBody>
      </p:sp>
      <p:sp>
        <p:nvSpPr>
          <p:cNvPr id="84994" name="Rectangle 3"/>
          <p:cNvSpPr>
            <a:spLocks noGrp="1"/>
          </p:cNvSpPr>
          <p:nvPr>
            <p:ph type="body" idx="4294967295"/>
          </p:nvPr>
        </p:nvSpPr>
        <p:spPr/>
        <p:txBody>
          <a:bodyPr/>
          <a:lstStyle/>
          <a:p>
            <a:r>
              <a:rPr lang="en-US" sz="2100" smtClean="0"/>
              <a:t>The accounts receivable function reports to the controller.</a:t>
            </a:r>
          </a:p>
          <a:p>
            <a:r>
              <a:rPr lang="en-US" sz="2100" smtClean="0"/>
              <a:t>This function performs two basic tasks:</a:t>
            </a:r>
          </a:p>
          <a:p>
            <a:pPr lvl="1"/>
            <a:r>
              <a:rPr lang="en-US" sz="1900" smtClean="0"/>
              <a:t>Debits customer accounts for the amount the customer is invoiced.</a:t>
            </a:r>
          </a:p>
          <a:p>
            <a:pPr lvl="1"/>
            <a:r>
              <a:rPr lang="en-US" sz="1900" smtClean="0"/>
              <a:t>Credits customer accounts for the amount of customer payments.</a:t>
            </a:r>
          </a:p>
          <a:p>
            <a:r>
              <a:rPr lang="en-US" sz="2100" smtClean="0"/>
              <a:t>Two basic ways to maintain accounts receivable:</a:t>
            </a:r>
          </a:p>
          <a:p>
            <a:pPr lvl="1"/>
            <a:r>
              <a:rPr lang="en-US" sz="1900" smtClean="0"/>
              <a:t>Open-invoice method</a:t>
            </a:r>
          </a:p>
          <a:p>
            <a:pPr lvl="1"/>
            <a:r>
              <a:rPr lang="en-US" sz="1900" smtClean="0"/>
              <a:t>Balance forward method</a:t>
            </a: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1A749E4C-753D-4B0E-9943-E2017720707E}" type="slidenum">
              <a:rPr lang="ar-SA"/>
              <a:pPr>
                <a:defRPr/>
              </a:pPr>
              <a:t>34</a:t>
            </a:fld>
            <a:endParaRPr lang="en-US"/>
          </a:p>
        </p:txBody>
      </p:sp>
      <p:sp>
        <p:nvSpPr>
          <p:cNvPr id="86017" name="Rectangle 2"/>
          <p:cNvSpPr>
            <a:spLocks noGrp="1"/>
          </p:cNvSpPr>
          <p:nvPr>
            <p:ph type="title" idx="4294967295"/>
          </p:nvPr>
        </p:nvSpPr>
        <p:spPr/>
        <p:txBody>
          <a:bodyPr/>
          <a:lstStyle/>
          <a:p>
            <a:r>
              <a:rPr lang="en-US" smtClean="0"/>
              <a:t>Billing</a:t>
            </a:r>
          </a:p>
        </p:txBody>
      </p:sp>
      <p:sp>
        <p:nvSpPr>
          <p:cNvPr id="86018" name="Rectangle 3"/>
          <p:cNvSpPr>
            <a:spLocks noGrp="1"/>
          </p:cNvSpPr>
          <p:nvPr>
            <p:ph type="body" idx="4294967295"/>
          </p:nvPr>
        </p:nvSpPr>
        <p:spPr/>
        <p:txBody>
          <a:bodyPr/>
          <a:lstStyle/>
          <a:p>
            <a:pPr>
              <a:lnSpc>
                <a:spcPct val="90000"/>
              </a:lnSpc>
            </a:pPr>
            <a:r>
              <a:rPr lang="en-US" sz="1800" dirty="0" smtClean="0"/>
              <a:t>Open-invoice method:</a:t>
            </a:r>
          </a:p>
          <a:p>
            <a:pPr lvl="1">
              <a:lnSpc>
                <a:spcPct val="90000"/>
              </a:lnSpc>
            </a:pPr>
            <a:r>
              <a:rPr lang="en-US" dirty="0" smtClean="0"/>
              <a:t>Customers pay according to each invoice.</a:t>
            </a:r>
          </a:p>
          <a:p>
            <a:pPr lvl="1">
              <a:lnSpc>
                <a:spcPct val="90000"/>
              </a:lnSpc>
            </a:pPr>
            <a:r>
              <a:rPr lang="en-US" dirty="0" smtClean="0"/>
              <a:t>Two copies of the invoice are typically sent to the customer.</a:t>
            </a:r>
          </a:p>
          <a:p>
            <a:pPr lvl="2">
              <a:lnSpc>
                <a:spcPct val="90000"/>
              </a:lnSpc>
            </a:pPr>
            <a:r>
              <a:rPr lang="en-US" dirty="0" smtClean="0"/>
              <a:t>Customer is asked to return one copy with payment.</a:t>
            </a:r>
          </a:p>
          <a:p>
            <a:pPr lvl="2">
              <a:lnSpc>
                <a:spcPct val="90000"/>
              </a:lnSpc>
            </a:pPr>
            <a:r>
              <a:rPr lang="en-US" dirty="0" smtClean="0"/>
              <a:t>This copy is a turnaround document called a </a:t>
            </a:r>
            <a:r>
              <a:rPr lang="en-US" b="1" i="1" dirty="0" smtClean="0">
                <a:solidFill>
                  <a:srgbClr val="CC0000"/>
                </a:solidFill>
              </a:rPr>
              <a:t>remittance advice.</a:t>
            </a:r>
            <a:endParaRPr lang="en-US" dirty="0" smtClean="0"/>
          </a:p>
          <a:p>
            <a:pPr lvl="1">
              <a:lnSpc>
                <a:spcPct val="90000"/>
              </a:lnSpc>
            </a:pPr>
            <a:r>
              <a:rPr lang="en-US" dirty="0" smtClean="0"/>
              <a:t>Advantages of open-invoice method:</a:t>
            </a:r>
          </a:p>
          <a:p>
            <a:pPr lvl="2">
              <a:lnSpc>
                <a:spcPct val="90000"/>
              </a:lnSpc>
            </a:pPr>
            <a:r>
              <a:rPr lang="en-US" dirty="0" smtClean="0"/>
              <a:t>Conducive to offering early-payment discounts</a:t>
            </a:r>
          </a:p>
          <a:p>
            <a:pPr lvl="2">
              <a:lnSpc>
                <a:spcPct val="90000"/>
              </a:lnSpc>
            </a:pPr>
            <a:r>
              <a:rPr lang="en-US" dirty="0" smtClean="0"/>
              <a:t>Results in more uniform flow of cash collections</a:t>
            </a:r>
          </a:p>
          <a:p>
            <a:pPr lvl="1">
              <a:lnSpc>
                <a:spcPct val="90000"/>
              </a:lnSpc>
            </a:pPr>
            <a:r>
              <a:rPr lang="en-US" dirty="0" smtClean="0"/>
              <a:t>Disadvantages of open-invoice method:</a:t>
            </a:r>
          </a:p>
          <a:p>
            <a:pPr lvl="2">
              <a:lnSpc>
                <a:spcPct val="90000"/>
              </a:lnSpc>
            </a:pPr>
            <a:r>
              <a:rPr lang="en-US" dirty="0" smtClean="0"/>
              <a:t>More complex to maintain</a:t>
            </a:r>
          </a:p>
          <a:p>
            <a:pPr>
              <a:buNone/>
            </a:pPr>
            <a:endParaRPr lang="ar-JO"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Billing </a:t>
            </a:r>
            <a:endParaRPr lang="en-GB" dirty="0"/>
          </a:p>
        </p:txBody>
      </p:sp>
      <p:sp>
        <p:nvSpPr>
          <p:cNvPr id="3" name="Content Placeholder 2"/>
          <p:cNvSpPr>
            <a:spLocks noGrp="1"/>
          </p:cNvSpPr>
          <p:nvPr>
            <p:ph idx="1"/>
          </p:nvPr>
        </p:nvSpPr>
        <p:spPr/>
        <p:txBody>
          <a:bodyPr/>
          <a:lstStyle/>
          <a:p>
            <a:r>
              <a:rPr lang="en-US" sz="1800" dirty="0" smtClean="0"/>
              <a:t>Balance forward method:</a:t>
            </a:r>
          </a:p>
          <a:p>
            <a:pPr lvl="1"/>
            <a:r>
              <a:rPr lang="en-US" dirty="0" smtClean="0"/>
              <a:t>Customers pay according to amount on their monthly statement, rather than by invoice.</a:t>
            </a:r>
          </a:p>
          <a:p>
            <a:pPr lvl="1"/>
            <a:r>
              <a:rPr lang="en-US" dirty="0" smtClean="0"/>
              <a:t>Monthly statement lists transactions since the last statement and lists the current </a:t>
            </a:r>
            <a:r>
              <a:rPr lang="en-US" dirty="0" smtClean="0"/>
              <a:t>balance</a:t>
            </a:r>
          </a:p>
          <a:p>
            <a:pPr lvl="1"/>
            <a:r>
              <a:rPr lang="en-US" dirty="0" smtClean="0"/>
              <a:t>Advantages of balance-forward method:</a:t>
            </a:r>
          </a:p>
          <a:p>
            <a:pPr lvl="2"/>
            <a:r>
              <a:rPr lang="en-US" dirty="0" smtClean="0"/>
              <a:t>It’s more efficient and reduces costs because you don’t bill for each individual sale.</a:t>
            </a:r>
          </a:p>
          <a:p>
            <a:pPr lvl="2"/>
            <a:r>
              <a:rPr lang="en-US" dirty="0" smtClean="0"/>
              <a:t>It’s more convenient for the customer to make one monthly remittance</a:t>
            </a:r>
            <a:endParaRPr lang="en-GB" dirty="0"/>
          </a:p>
        </p:txBody>
      </p:sp>
      <p:sp>
        <p:nvSpPr>
          <p:cNvPr id="4" name="Footer Placeholder 3"/>
          <p:cNvSpPr>
            <a:spLocks noGrp="1"/>
          </p:cNvSpPr>
          <p:nvPr>
            <p:ph type="ftr" sz="quarter" idx="10"/>
          </p:nvPr>
        </p:nvSpPr>
        <p:spPr/>
        <p:txBody>
          <a:bodyPr/>
          <a:lstStyle/>
          <a:p>
            <a:r>
              <a:rPr lang="en-US" smtClean="0"/>
              <a:t>Copyright 2012 © Pearson Education, Inc. publishing as Prentice Hall</a:t>
            </a:r>
            <a:endParaRPr lang="en-US"/>
          </a:p>
        </p:txBody>
      </p:sp>
      <p:sp>
        <p:nvSpPr>
          <p:cNvPr id="5" name="Slide Number Placeholder 4"/>
          <p:cNvSpPr>
            <a:spLocks noGrp="1"/>
          </p:cNvSpPr>
          <p:nvPr>
            <p:ph type="sldNum" sz="quarter" idx="11"/>
          </p:nvPr>
        </p:nvSpPr>
        <p:spPr/>
        <p:txBody>
          <a:bodyPr/>
          <a:lstStyle/>
          <a:p>
            <a:pPr>
              <a:defRPr/>
            </a:pPr>
            <a:r>
              <a:rPr lang="en-US" smtClean="0"/>
              <a:t>12-</a:t>
            </a:r>
            <a:fld id="{CDD47CC2-859B-4B66-A503-F56B0A63E412}" type="slidenum">
              <a:rPr lang="ar-SA"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Billing </a:t>
            </a:r>
            <a:endParaRPr lang="en-GB" dirty="0"/>
          </a:p>
        </p:txBody>
      </p:sp>
      <p:sp>
        <p:nvSpPr>
          <p:cNvPr id="3" name="Content Placeholder 2"/>
          <p:cNvSpPr>
            <a:spLocks noGrp="1"/>
          </p:cNvSpPr>
          <p:nvPr>
            <p:ph idx="1"/>
          </p:nvPr>
        </p:nvSpPr>
        <p:spPr/>
        <p:txBody>
          <a:bodyPr/>
          <a:lstStyle/>
          <a:p>
            <a:r>
              <a:rPr lang="en-US" sz="3000" dirty="0" smtClean="0"/>
              <a:t>Exception procedures: Account adjustments and write-offs:</a:t>
            </a:r>
          </a:p>
          <a:p>
            <a:pPr lvl="1"/>
            <a:r>
              <a:rPr lang="en-US" dirty="0" smtClean="0"/>
              <a:t>Adjustments to customer accounts may need to be made for:</a:t>
            </a:r>
          </a:p>
          <a:p>
            <a:pPr lvl="2"/>
            <a:r>
              <a:rPr lang="en-US" dirty="0" smtClean="0"/>
              <a:t>Returns</a:t>
            </a:r>
          </a:p>
          <a:p>
            <a:pPr lvl="2"/>
            <a:r>
              <a:rPr lang="en-US" dirty="0" smtClean="0"/>
              <a:t>Allowances for damaged goods</a:t>
            </a:r>
          </a:p>
          <a:p>
            <a:pPr lvl="2"/>
            <a:r>
              <a:rPr lang="en-US" dirty="0" smtClean="0"/>
              <a:t>Write-offs as uncollectible</a:t>
            </a:r>
          </a:p>
          <a:p>
            <a:pPr lvl="1"/>
            <a:r>
              <a:rPr lang="en-US" dirty="0" smtClean="0"/>
              <a:t>These adjustments are handled by the credit manager.</a:t>
            </a:r>
          </a:p>
          <a:p>
            <a:endParaRPr lang="en-GB" dirty="0"/>
          </a:p>
        </p:txBody>
      </p:sp>
      <p:sp>
        <p:nvSpPr>
          <p:cNvPr id="4" name="Footer Placeholder 3"/>
          <p:cNvSpPr>
            <a:spLocks noGrp="1"/>
          </p:cNvSpPr>
          <p:nvPr>
            <p:ph type="ftr" sz="quarter" idx="10"/>
          </p:nvPr>
        </p:nvSpPr>
        <p:spPr/>
        <p:txBody>
          <a:bodyPr/>
          <a:lstStyle/>
          <a:p>
            <a:r>
              <a:rPr lang="en-US" smtClean="0"/>
              <a:t>Copyright 2012 © Pearson Education, Inc. publishing as Prentice Hall</a:t>
            </a:r>
            <a:endParaRPr lang="en-US"/>
          </a:p>
        </p:txBody>
      </p:sp>
      <p:sp>
        <p:nvSpPr>
          <p:cNvPr id="5" name="Slide Number Placeholder 4"/>
          <p:cNvSpPr>
            <a:spLocks noGrp="1"/>
          </p:cNvSpPr>
          <p:nvPr>
            <p:ph type="sldNum" sz="quarter" idx="11"/>
          </p:nvPr>
        </p:nvSpPr>
        <p:spPr/>
        <p:txBody>
          <a:bodyPr/>
          <a:lstStyle/>
          <a:p>
            <a:pPr>
              <a:defRPr/>
            </a:pPr>
            <a:r>
              <a:rPr lang="en-US" smtClean="0"/>
              <a:t>12-</a:t>
            </a:r>
            <a:fld id="{CDD47CC2-859B-4B66-A503-F56B0A63E412}" type="slidenum">
              <a:rPr lang="ar-SA"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2012 © Pearson Education, Inc. publishing as Prentice Hall</a:t>
            </a:r>
          </a:p>
        </p:txBody>
      </p:sp>
      <p:sp>
        <p:nvSpPr>
          <p:cNvPr id="7" name="Slide Number Placeholder 5"/>
          <p:cNvSpPr>
            <a:spLocks noGrp="1"/>
          </p:cNvSpPr>
          <p:nvPr>
            <p:ph type="sldNum" sz="quarter" idx="11"/>
          </p:nvPr>
        </p:nvSpPr>
        <p:spPr/>
        <p:txBody>
          <a:bodyPr/>
          <a:lstStyle/>
          <a:p>
            <a:pPr>
              <a:defRPr/>
            </a:pPr>
            <a:r>
              <a:rPr lang="en-US"/>
              <a:t>12-</a:t>
            </a:r>
            <a:fld id="{AD5202B1-0C14-46D9-9C84-A8721A9ADE61}" type="slidenum">
              <a:rPr lang="ar-SA"/>
              <a:pPr>
                <a:defRPr/>
              </a:pPr>
              <a:t>37</a:t>
            </a:fld>
            <a:endParaRPr lang="en-US"/>
          </a:p>
        </p:txBody>
      </p:sp>
      <p:sp>
        <p:nvSpPr>
          <p:cNvPr id="87041" name="Title 1"/>
          <p:cNvSpPr>
            <a:spLocks noGrp="1"/>
          </p:cNvSpPr>
          <p:nvPr>
            <p:ph type="title"/>
          </p:nvPr>
        </p:nvSpPr>
        <p:spPr/>
        <p:txBody>
          <a:bodyPr/>
          <a:lstStyle/>
          <a:p>
            <a:pPr eaLnBrk="1" hangingPunct="1"/>
            <a:r>
              <a:rPr lang="en-US" smtClean="0"/>
              <a:t>Billing Threats</a:t>
            </a:r>
          </a:p>
        </p:txBody>
      </p:sp>
      <p:sp>
        <p:nvSpPr>
          <p:cNvPr id="87042" name="Content Placeholder 2"/>
          <p:cNvSpPr>
            <a:spLocks noGrp="1"/>
          </p:cNvSpPr>
          <p:nvPr>
            <p:ph idx="1"/>
          </p:nvPr>
        </p:nvSpPr>
        <p:spPr/>
        <p:txBody>
          <a:bodyPr/>
          <a:lstStyle/>
          <a:p>
            <a:pPr eaLnBrk="1" hangingPunct="1"/>
            <a:r>
              <a:rPr lang="en-US" smtClean="0"/>
              <a:t>Failure to bill</a:t>
            </a:r>
          </a:p>
          <a:p>
            <a:pPr eaLnBrk="1" hangingPunct="1"/>
            <a:r>
              <a:rPr lang="en-US" smtClean="0"/>
              <a:t>Billing errors</a:t>
            </a:r>
          </a:p>
          <a:p>
            <a:pPr eaLnBrk="1" hangingPunct="1"/>
            <a:r>
              <a:rPr lang="en-US" smtClean="0"/>
              <a:t>Posting errors in accounts receivable</a:t>
            </a:r>
          </a:p>
          <a:p>
            <a:pPr eaLnBrk="1" hangingPunct="1"/>
            <a:r>
              <a:rPr lang="en-US" smtClean="0"/>
              <a:t>Inaccurate or invalid credit memos</a:t>
            </a: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87044"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028285C1-F67D-4F59-9C42-DDE1C4B49097}" type="slidenum">
              <a:rPr lang="ar-SA" sz="1100">
                <a:solidFill>
                  <a:srgbClr val="595959"/>
                </a:solidFill>
                <a:latin typeface="Century Gothic" pitchFamily="34" charset="0"/>
              </a:rPr>
              <a:pPr algn="ctr" rtl="0"/>
              <a:t>37</a:t>
            </a:fld>
            <a:endParaRPr lang="en-US" sz="1100">
              <a:solidFill>
                <a:srgbClr val="595959"/>
              </a:solidFill>
              <a:latin typeface="Century Gothic"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0"/>
          </p:nvPr>
        </p:nvSpPr>
        <p:spPr/>
        <p:txBody>
          <a:bodyPr/>
          <a:lstStyle/>
          <a:p>
            <a:r>
              <a:rPr lang="en-US"/>
              <a:t>Copyright 2012 Pearson Education, Inc. publishing as Prentice Hall</a:t>
            </a:r>
          </a:p>
        </p:txBody>
      </p:sp>
      <p:sp>
        <p:nvSpPr>
          <p:cNvPr id="8" name="Slide Number Placeholder 6"/>
          <p:cNvSpPr>
            <a:spLocks noGrp="1"/>
          </p:cNvSpPr>
          <p:nvPr>
            <p:ph type="sldNum" sz="quarter" idx="11"/>
          </p:nvPr>
        </p:nvSpPr>
        <p:spPr/>
        <p:txBody>
          <a:bodyPr/>
          <a:lstStyle/>
          <a:p>
            <a:pPr>
              <a:defRPr/>
            </a:pPr>
            <a:fld id="{12B5FD18-58C0-4A85-B56D-E8E92C81F1E3}" type="slidenum">
              <a:rPr lang="ar-SA"/>
              <a:pPr>
                <a:defRPr/>
              </a:pPr>
              <a:t>38</a:t>
            </a:fld>
            <a:endParaRPr lang="en-US"/>
          </a:p>
        </p:txBody>
      </p:sp>
      <p:sp>
        <p:nvSpPr>
          <p:cNvPr id="88065" name="Title 1"/>
          <p:cNvSpPr>
            <a:spLocks noGrp="1"/>
          </p:cNvSpPr>
          <p:nvPr>
            <p:ph type="title"/>
          </p:nvPr>
        </p:nvSpPr>
        <p:spPr/>
        <p:txBody>
          <a:bodyPr/>
          <a:lstStyle/>
          <a:p>
            <a:pPr eaLnBrk="1" hangingPunct="1"/>
            <a:r>
              <a:rPr lang="en-US" smtClean="0"/>
              <a:t>Billing Controls</a:t>
            </a:r>
          </a:p>
        </p:txBody>
      </p:sp>
      <p:sp>
        <p:nvSpPr>
          <p:cNvPr id="3" name="Content Placeholder 2"/>
          <p:cNvSpPr>
            <a:spLocks noGrp="1"/>
          </p:cNvSpPr>
          <p:nvPr>
            <p:ph sz="half" idx="1"/>
          </p:nvPr>
        </p:nvSpPr>
        <p:spPr>
          <a:xfrm>
            <a:off x="1117600" y="1309688"/>
            <a:ext cx="3565525" cy="4967287"/>
          </a:xfrm>
        </p:spPr>
        <p:txBody>
          <a:bodyPr rtlCol="0">
            <a:normAutofit fontScale="85000" lnSpcReduction="10000"/>
          </a:bodyPr>
          <a:lstStyle/>
          <a:p>
            <a:pPr eaLnBrk="1" fontAlgn="auto" hangingPunct="1">
              <a:spcAft>
                <a:spcPts val="0"/>
              </a:spcAft>
              <a:defRPr/>
            </a:pPr>
            <a:r>
              <a:rPr lang="en-US" dirty="0" smtClean="0">
                <a:solidFill>
                  <a:schemeClr val="tx1">
                    <a:lumMod val="65000"/>
                    <a:lumOff val="35000"/>
                  </a:schemeClr>
                </a:solidFill>
              </a:rPr>
              <a:t>Separation of billing and shipping functions</a:t>
            </a:r>
          </a:p>
          <a:p>
            <a:pPr eaLnBrk="1" fontAlgn="auto" hangingPunct="1">
              <a:spcAft>
                <a:spcPts val="0"/>
              </a:spcAft>
              <a:defRPr/>
            </a:pPr>
            <a:r>
              <a:rPr lang="en-US" dirty="0" smtClean="0">
                <a:solidFill>
                  <a:schemeClr val="tx1">
                    <a:lumMod val="65000"/>
                    <a:lumOff val="35000"/>
                  </a:schemeClr>
                </a:solidFill>
              </a:rPr>
              <a:t>Periodic reconciliation of invoices with sales orders, picking tickets, and shipping documents</a:t>
            </a:r>
          </a:p>
          <a:p>
            <a:pPr eaLnBrk="1" fontAlgn="auto" hangingPunct="1">
              <a:spcAft>
                <a:spcPts val="0"/>
              </a:spcAft>
              <a:defRPr/>
            </a:pPr>
            <a:r>
              <a:rPr lang="en-US" dirty="0" smtClean="0">
                <a:solidFill>
                  <a:schemeClr val="tx1">
                    <a:lumMod val="65000"/>
                    <a:lumOff val="35000"/>
                  </a:schemeClr>
                </a:solidFill>
              </a:rPr>
              <a:t>Configuration of system to automatically enter pricing data</a:t>
            </a:r>
          </a:p>
          <a:p>
            <a:pPr eaLnBrk="1" fontAlgn="auto" hangingPunct="1">
              <a:spcAft>
                <a:spcPts val="0"/>
              </a:spcAft>
              <a:defRPr/>
            </a:pPr>
            <a:r>
              <a:rPr lang="en-US" dirty="0" smtClean="0">
                <a:solidFill>
                  <a:schemeClr val="tx1">
                    <a:lumMod val="65000"/>
                    <a:lumOff val="35000"/>
                  </a:schemeClr>
                </a:solidFill>
              </a:rPr>
              <a:t>Restriction of access to pricing master data</a:t>
            </a:r>
          </a:p>
          <a:p>
            <a:pPr eaLnBrk="1" fontAlgn="auto" hangingPunct="1">
              <a:spcAft>
                <a:spcPts val="0"/>
              </a:spcAft>
              <a:defRPr/>
            </a:pPr>
            <a:r>
              <a:rPr lang="en-US" dirty="0" smtClean="0">
                <a:solidFill>
                  <a:schemeClr val="tx1">
                    <a:lumMod val="65000"/>
                    <a:lumOff val="35000"/>
                  </a:schemeClr>
                </a:solidFill>
              </a:rPr>
              <a:t>Data entry edit controls</a:t>
            </a:r>
          </a:p>
          <a:p>
            <a:pPr eaLnBrk="1" fontAlgn="auto" hangingPunct="1">
              <a:spcAft>
                <a:spcPts val="0"/>
              </a:spcAft>
              <a:defRPr/>
            </a:pPr>
            <a:r>
              <a:rPr lang="en-US" dirty="0" smtClean="0">
                <a:solidFill>
                  <a:schemeClr val="tx1">
                    <a:lumMod val="65000"/>
                    <a:lumOff val="35000"/>
                  </a:schemeClr>
                </a:solidFill>
              </a:rPr>
              <a:t>Reconciliation of shipping documents (picking tickets, bills of lading, and packing list) to sales orders</a:t>
            </a:r>
          </a:p>
        </p:txBody>
      </p:sp>
      <p:sp>
        <p:nvSpPr>
          <p:cNvPr id="6" name="Content Placeholder 5"/>
          <p:cNvSpPr>
            <a:spLocks noGrp="1"/>
          </p:cNvSpPr>
          <p:nvPr>
            <p:ph sz="half" idx="2"/>
          </p:nvPr>
        </p:nvSpPr>
        <p:spPr>
          <a:xfrm>
            <a:off x="5148263" y="1309688"/>
            <a:ext cx="3565525" cy="4967287"/>
          </a:xfrm>
        </p:spPr>
        <p:txBody>
          <a:bodyPr rtlCol="0">
            <a:normAutofit fontScale="85000" lnSpcReduction="10000"/>
          </a:bodyPr>
          <a:lstStyle/>
          <a:p>
            <a:pPr eaLnBrk="1" fontAlgn="auto" hangingPunct="1">
              <a:spcAft>
                <a:spcPts val="0"/>
              </a:spcAft>
              <a:defRPr/>
            </a:pPr>
            <a:r>
              <a:rPr lang="en-US" dirty="0" smtClean="0">
                <a:solidFill>
                  <a:schemeClr val="tx1">
                    <a:lumMod val="65000"/>
                    <a:lumOff val="35000"/>
                  </a:schemeClr>
                </a:solidFill>
              </a:rPr>
              <a:t>Data entry controls</a:t>
            </a:r>
          </a:p>
          <a:p>
            <a:pPr eaLnBrk="1" fontAlgn="auto" hangingPunct="1">
              <a:spcAft>
                <a:spcPts val="0"/>
              </a:spcAft>
              <a:defRPr/>
            </a:pPr>
            <a:r>
              <a:rPr lang="en-US" dirty="0" smtClean="0">
                <a:solidFill>
                  <a:schemeClr val="tx1">
                    <a:lumMod val="65000"/>
                    <a:lumOff val="35000"/>
                  </a:schemeClr>
                </a:solidFill>
              </a:rPr>
              <a:t>Reconciliation of batch totals</a:t>
            </a:r>
          </a:p>
          <a:p>
            <a:pPr eaLnBrk="1" fontAlgn="auto" hangingPunct="1">
              <a:spcAft>
                <a:spcPts val="0"/>
              </a:spcAft>
              <a:defRPr/>
            </a:pPr>
            <a:r>
              <a:rPr lang="en-US" dirty="0" smtClean="0">
                <a:solidFill>
                  <a:schemeClr val="tx1">
                    <a:lumMod val="65000"/>
                    <a:lumOff val="35000"/>
                  </a:schemeClr>
                </a:solidFill>
              </a:rPr>
              <a:t>Mailing of monthly statements to customers</a:t>
            </a:r>
          </a:p>
          <a:p>
            <a:pPr eaLnBrk="1" fontAlgn="auto" hangingPunct="1">
              <a:spcAft>
                <a:spcPts val="0"/>
              </a:spcAft>
              <a:defRPr/>
            </a:pPr>
            <a:r>
              <a:rPr lang="en-US" dirty="0" smtClean="0">
                <a:solidFill>
                  <a:schemeClr val="tx1">
                    <a:lumMod val="65000"/>
                    <a:lumOff val="35000"/>
                  </a:schemeClr>
                </a:solidFill>
              </a:rPr>
              <a:t>Reconciliation of subsidiary accounts to general ledger</a:t>
            </a:r>
          </a:p>
          <a:p>
            <a:pPr eaLnBrk="1" fontAlgn="auto" hangingPunct="1">
              <a:spcAft>
                <a:spcPts val="0"/>
              </a:spcAft>
              <a:defRPr/>
            </a:pPr>
            <a:r>
              <a:rPr lang="en-US" dirty="0" smtClean="0">
                <a:solidFill>
                  <a:schemeClr val="tx1">
                    <a:lumMod val="65000"/>
                    <a:lumOff val="35000"/>
                  </a:schemeClr>
                </a:solidFill>
              </a:rPr>
              <a:t>Segregation of duties of credit memo authorization from both sales order entry and customer account maintenance</a:t>
            </a:r>
          </a:p>
          <a:p>
            <a:pPr eaLnBrk="1" fontAlgn="auto" hangingPunct="1">
              <a:spcAft>
                <a:spcPts val="0"/>
              </a:spcAft>
              <a:defRPr/>
            </a:pPr>
            <a:r>
              <a:rPr lang="en-US" dirty="0" smtClean="0">
                <a:solidFill>
                  <a:schemeClr val="tx1">
                    <a:lumMod val="65000"/>
                    <a:lumOff val="35000"/>
                  </a:schemeClr>
                </a:solidFill>
              </a:rPr>
              <a:t>Configuration of system to block credit memos unless there is either corresponding documentation of return of damaged goods or specific authorization by management</a:t>
            </a:r>
          </a:p>
          <a:p>
            <a:pPr eaLnBrk="1" fontAlgn="auto" hangingPunct="1">
              <a:spcAft>
                <a:spcPts val="0"/>
              </a:spcAft>
              <a:defRPr/>
            </a:pPr>
            <a:endParaRPr lang="en-US" dirty="0">
              <a:solidFill>
                <a:schemeClr val="tx1">
                  <a:lumMod val="65000"/>
                  <a:lumOff val="35000"/>
                </a:schemeClr>
              </a:solidFill>
            </a:endParaRP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88069"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44423B19-DB49-445F-B285-7392BBBFC9F4}" type="slidenum">
              <a:rPr lang="ar-SA" sz="1100">
                <a:solidFill>
                  <a:srgbClr val="595959"/>
                </a:solidFill>
                <a:latin typeface="Century Gothic" pitchFamily="34" charset="0"/>
              </a:rPr>
              <a:pPr algn="ctr" rtl="0"/>
              <a:t>38</a:t>
            </a:fld>
            <a:endParaRPr lang="en-US" sz="1100">
              <a:solidFill>
                <a:srgbClr val="595959"/>
              </a:solidFill>
              <a:latin typeface="Century Gothic"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2012 © Pearson Education, Inc. publishing as Prentice Hall</a:t>
            </a:r>
          </a:p>
        </p:txBody>
      </p:sp>
      <p:sp>
        <p:nvSpPr>
          <p:cNvPr id="7" name="Slide Number Placeholder 5"/>
          <p:cNvSpPr>
            <a:spLocks noGrp="1"/>
          </p:cNvSpPr>
          <p:nvPr>
            <p:ph type="sldNum" sz="quarter" idx="11"/>
          </p:nvPr>
        </p:nvSpPr>
        <p:spPr/>
        <p:txBody>
          <a:bodyPr/>
          <a:lstStyle/>
          <a:p>
            <a:pPr>
              <a:defRPr/>
            </a:pPr>
            <a:r>
              <a:rPr lang="en-US"/>
              <a:t>12-</a:t>
            </a:r>
            <a:fld id="{AD5202B1-0C14-46D9-9C84-A8721A9ADE61}" type="slidenum">
              <a:rPr lang="ar-SA"/>
              <a:pPr>
                <a:defRPr/>
              </a:pPr>
              <a:t>39</a:t>
            </a:fld>
            <a:endParaRPr lang="en-US"/>
          </a:p>
        </p:txBody>
      </p:sp>
      <p:sp>
        <p:nvSpPr>
          <p:cNvPr id="87041" name="Title 1"/>
          <p:cNvSpPr>
            <a:spLocks noGrp="1"/>
          </p:cNvSpPr>
          <p:nvPr>
            <p:ph type="title"/>
          </p:nvPr>
        </p:nvSpPr>
        <p:spPr/>
        <p:txBody>
          <a:bodyPr/>
          <a:lstStyle/>
          <a:p>
            <a:pPr eaLnBrk="1" hangingPunct="1"/>
            <a:r>
              <a:rPr lang="en-US" dirty="0" smtClean="0"/>
              <a:t>Cash Collections</a:t>
            </a:r>
            <a:endParaRPr lang="en-US" dirty="0" smtClean="0"/>
          </a:p>
        </p:txBody>
      </p:sp>
      <p:sp>
        <p:nvSpPr>
          <p:cNvPr id="87042" name="Content Placeholder 2"/>
          <p:cNvSpPr>
            <a:spLocks noGrp="1"/>
          </p:cNvSpPr>
          <p:nvPr>
            <p:ph idx="1"/>
          </p:nvPr>
        </p:nvSpPr>
        <p:spPr/>
        <p:txBody>
          <a:bodyPr/>
          <a:lstStyle/>
          <a:p>
            <a:pPr>
              <a:lnSpc>
                <a:spcPct val="90000"/>
              </a:lnSpc>
            </a:pPr>
            <a:r>
              <a:rPr lang="en-US" sz="1800" dirty="0" smtClean="0"/>
              <a:t>The final activity in the revenue cycle is collecting cash from customers.</a:t>
            </a:r>
          </a:p>
          <a:p>
            <a:pPr>
              <a:lnSpc>
                <a:spcPct val="90000"/>
              </a:lnSpc>
            </a:pPr>
            <a:r>
              <a:rPr lang="en-US" sz="1800" dirty="0" smtClean="0"/>
              <a:t>The cashier, who reports to the treasurer, handles customer remittances and deposits them in the bank.</a:t>
            </a:r>
          </a:p>
          <a:p>
            <a:pPr>
              <a:lnSpc>
                <a:spcPct val="90000"/>
              </a:lnSpc>
            </a:pPr>
            <a:r>
              <a:rPr lang="en-US" sz="1800" dirty="0" smtClean="0"/>
              <a:t>Because cash and checks are highly vulnerable, controls should be in place to discourage theft.</a:t>
            </a:r>
          </a:p>
          <a:p>
            <a:pPr lvl="1">
              <a:lnSpc>
                <a:spcPct val="90000"/>
              </a:lnSpc>
            </a:pPr>
            <a:r>
              <a:rPr lang="en-US" dirty="0" smtClean="0"/>
              <a:t>Accounts receivable personnel should not have access to cash (including checks).</a:t>
            </a:r>
          </a:p>
          <a:p>
            <a:pPr eaLnBrk="1" hangingPunct="1"/>
            <a:endParaRPr lang="en-US" dirty="0" smtClean="0"/>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87044"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028285C1-F67D-4F59-9C42-DDE1C4B49097}" type="slidenum">
              <a:rPr lang="ar-SA" sz="1100">
                <a:solidFill>
                  <a:srgbClr val="595959"/>
                </a:solidFill>
                <a:latin typeface="Century Gothic" pitchFamily="34" charset="0"/>
              </a:rPr>
              <a:pPr algn="ctr" rtl="0"/>
              <a:t>39</a:t>
            </a:fld>
            <a:endParaRPr lang="en-US" sz="1100">
              <a:solidFill>
                <a:srgbClr val="595959"/>
              </a:solidFill>
              <a:latin typeface="Century Gothic"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2012 © Pearson Education, Inc. publishing as Prentice Hall</a:t>
            </a:r>
          </a:p>
        </p:txBody>
      </p:sp>
      <p:sp>
        <p:nvSpPr>
          <p:cNvPr id="7" name="Slide Number Placeholder 5"/>
          <p:cNvSpPr>
            <a:spLocks noGrp="1"/>
          </p:cNvSpPr>
          <p:nvPr>
            <p:ph type="sldNum" sz="quarter" idx="11"/>
          </p:nvPr>
        </p:nvSpPr>
        <p:spPr/>
        <p:txBody>
          <a:bodyPr/>
          <a:lstStyle/>
          <a:p>
            <a:pPr>
              <a:defRPr/>
            </a:pPr>
            <a:r>
              <a:rPr lang="en-US"/>
              <a:t>12-</a:t>
            </a:r>
            <a:fld id="{01BB82ED-6FA2-4DD6-86DE-FD29D9A4614D}" type="slidenum">
              <a:rPr lang="ar-SA"/>
              <a:pPr>
                <a:defRPr/>
              </a:pPr>
              <a:t>4</a:t>
            </a:fld>
            <a:endParaRPr lang="en-US"/>
          </a:p>
        </p:txBody>
      </p:sp>
      <p:sp>
        <p:nvSpPr>
          <p:cNvPr id="22529" name="Title 1"/>
          <p:cNvSpPr>
            <a:spLocks noGrp="1"/>
          </p:cNvSpPr>
          <p:nvPr>
            <p:ph type="title"/>
          </p:nvPr>
        </p:nvSpPr>
        <p:spPr/>
        <p:txBody>
          <a:bodyPr/>
          <a:lstStyle/>
          <a:p>
            <a:pPr eaLnBrk="1" hangingPunct="1"/>
            <a:r>
              <a:rPr lang="en-US" smtClean="0"/>
              <a:t>The Revenue Cycle</a:t>
            </a:r>
          </a:p>
        </p:txBody>
      </p:sp>
      <p:sp>
        <p:nvSpPr>
          <p:cNvPr id="22530" name="Content Placeholder 2"/>
          <p:cNvSpPr>
            <a:spLocks noGrp="1"/>
          </p:cNvSpPr>
          <p:nvPr>
            <p:ph idx="1"/>
          </p:nvPr>
        </p:nvSpPr>
        <p:spPr/>
        <p:txBody>
          <a:bodyPr/>
          <a:lstStyle/>
          <a:p>
            <a:pPr eaLnBrk="1" hangingPunct="1"/>
            <a:r>
              <a:rPr lang="en-US" smtClean="0"/>
              <a:t>Provides goods and services to customers</a:t>
            </a:r>
          </a:p>
          <a:p>
            <a:pPr eaLnBrk="1" hangingPunct="1"/>
            <a:r>
              <a:rPr lang="en-US" smtClean="0"/>
              <a:t>Collects cash in payment for those sales</a:t>
            </a:r>
          </a:p>
          <a:p>
            <a:pPr eaLnBrk="1" hangingPunct="1"/>
            <a:r>
              <a:rPr lang="en-US" smtClean="0"/>
              <a:t>Primary Objective:</a:t>
            </a:r>
          </a:p>
          <a:p>
            <a:pPr lvl="1" eaLnBrk="1" hangingPunct="1"/>
            <a:r>
              <a:rPr lang="en-US" smtClean="0"/>
              <a:t>Provide the right product</a:t>
            </a:r>
          </a:p>
          <a:p>
            <a:pPr lvl="1" eaLnBrk="1" hangingPunct="1"/>
            <a:r>
              <a:rPr lang="en-US" smtClean="0"/>
              <a:t>In the right place</a:t>
            </a:r>
          </a:p>
          <a:p>
            <a:pPr lvl="1" eaLnBrk="1" hangingPunct="1"/>
            <a:r>
              <a:rPr lang="en-US" smtClean="0"/>
              <a:t>At the right time for the right price</a:t>
            </a:r>
          </a:p>
          <a:p>
            <a:r>
              <a:rPr lang="en-US" smtClean="0"/>
              <a:t>The primary external exchange of information is with customers</a:t>
            </a:r>
          </a:p>
          <a:p>
            <a:pPr eaLnBrk="1" hangingPunct="1">
              <a:buFont typeface="Wingdings 2" pitchFamily="18" charset="2"/>
              <a:buNone/>
            </a:pPr>
            <a:endParaRPr lang="en-US" smtClean="0"/>
          </a:p>
          <a:p>
            <a:pPr lvl="1" eaLnBrk="1" hangingPunct="1">
              <a:buFont typeface="Wingdings 2" pitchFamily="18" charset="2"/>
              <a:buNone/>
            </a:pPr>
            <a:endParaRPr lang="en-US" smtClean="0"/>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22532"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3813" cy="1123950"/>
          </a:xfrm>
        </p:spPr>
        <p:txBody>
          <a:bodyPr/>
          <a:lstStyle/>
          <a:p>
            <a:r>
              <a:rPr lang="en-US" sz="2400" dirty="0" smtClean="0">
                <a:solidFill>
                  <a:srgbClr val="FFFF99"/>
                </a:solidFill>
              </a:rPr>
              <a:t/>
            </a:r>
            <a:br>
              <a:rPr lang="en-US" sz="2400" dirty="0" smtClean="0">
                <a:solidFill>
                  <a:srgbClr val="FFFF99"/>
                </a:solidFill>
              </a:rPr>
            </a:br>
            <a:r>
              <a:rPr lang="en-US" sz="2400" dirty="0" smtClean="0">
                <a:solidFill>
                  <a:srgbClr val="FFFF99"/>
                </a:solidFill>
              </a:rPr>
              <a:t>PARTIAL </a:t>
            </a:r>
            <a:r>
              <a:rPr lang="en-US" sz="2400" dirty="0" smtClean="0">
                <a:solidFill>
                  <a:srgbClr val="FFFF99"/>
                </a:solidFill>
              </a:rPr>
              <a:t>ORGANIZATION CHART FOR UNITS INVOLVED IN REVENUE CYCLE</a:t>
            </a:r>
            <a:r>
              <a:rPr lang="en-US" dirty="0" smtClean="0">
                <a:solidFill>
                  <a:srgbClr val="FFFF99"/>
                </a:solidFill>
              </a:rPr>
              <a:t/>
            </a:r>
            <a:br>
              <a:rPr lang="en-US" dirty="0" smtClean="0">
                <a:solidFill>
                  <a:srgbClr val="FFFF99"/>
                </a:solidFill>
              </a:rPr>
            </a:br>
            <a:endParaRPr lang="en-GB" dirty="0"/>
          </a:p>
        </p:txBody>
      </p:sp>
      <p:sp>
        <p:nvSpPr>
          <p:cNvPr id="4" name="Footer Placeholder 3"/>
          <p:cNvSpPr>
            <a:spLocks noGrp="1"/>
          </p:cNvSpPr>
          <p:nvPr>
            <p:ph type="ftr" sz="quarter" idx="10"/>
          </p:nvPr>
        </p:nvSpPr>
        <p:spPr/>
        <p:txBody>
          <a:bodyPr/>
          <a:lstStyle/>
          <a:p>
            <a:r>
              <a:rPr lang="en-US" smtClean="0"/>
              <a:t>Copyright 2012 © Pearson Education, Inc. publishing as Prentice Hall</a:t>
            </a:r>
            <a:endParaRPr lang="en-US"/>
          </a:p>
        </p:txBody>
      </p:sp>
      <p:sp>
        <p:nvSpPr>
          <p:cNvPr id="5" name="Slide Number Placeholder 4"/>
          <p:cNvSpPr>
            <a:spLocks noGrp="1"/>
          </p:cNvSpPr>
          <p:nvPr>
            <p:ph type="sldNum" sz="quarter" idx="11"/>
          </p:nvPr>
        </p:nvSpPr>
        <p:spPr/>
        <p:txBody>
          <a:bodyPr/>
          <a:lstStyle/>
          <a:p>
            <a:pPr>
              <a:defRPr/>
            </a:pPr>
            <a:r>
              <a:rPr lang="en-US" smtClean="0"/>
              <a:t>12-</a:t>
            </a:r>
            <a:fld id="{CDD47CC2-859B-4B66-A503-F56B0A63E412}" type="slidenum">
              <a:rPr lang="ar-SA" smtClean="0"/>
              <a:pPr>
                <a:defRPr/>
              </a:pPr>
              <a:t>40</a:t>
            </a:fld>
            <a:endParaRPr lang="en-US"/>
          </a:p>
        </p:txBody>
      </p:sp>
      <p:graphicFrame>
        <p:nvGraphicFramePr>
          <p:cNvPr id="110594" name="Object 2"/>
          <p:cNvGraphicFramePr>
            <a:graphicFrameLocks noChangeAspect="1"/>
          </p:cNvGraphicFramePr>
          <p:nvPr>
            <p:ph idx="1"/>
          </p:nvPr>
        </p:nvGraphicFramePr>
        <p:xfrm>
          <a:off x="647700" y="1689099"/>
          <a:ext cx="8064500" cy="4621213"/>
        </p:xfrm>
        <a:graphic>
          <a:graphicData uri="http://schemas.openxmlformats.org/presentationml/2006/ole">
            <p:oleObj spid="_x0000_s110594" name="MS Org Chart" r:id="rId3" imgW="3244680" imgH="965160" progId="OrgPlusWOPX.4">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2012 © Pearson Education, Inc. publishing as Prentice Hall</a:t>
            </a:r>
          </a:p>
        </p:txBody>
      </p:sp>
      <p:sp>
        <p:nvSpPr>
          <p:cNvPr id="7" name="Slide Number Placeholder 5"/>
          <p:cNvSpPr>
            <a:spLocks noGrp="1"/>
          </p:cNvSpPr>
          <p:nvPr>
            <p:ph type="sldNum" sz="quarter" idx="11"/>
          </p:nvPr>
        </p:nvSpPr>
        <p:spPr/>
        <p:txBody>
          <a:bodyPr/>
          <a:lstStyle/>
          <a:p>
            <a:pPr>
              <a:defRPr/>
            </a:pPr>
            <a:r>
              <a:rPr lang="en-US"/>
              <a:t>12-</a:t>
            </a:r>
            <a:fld id="{AD5202B1-0C14-46D9-9C84-A8721A9ADE61}" type="slidenum">
              <a:rPr lang="ar-SA"/>
              <a:pPr>
                <a:defRPr/>
              </a:pPr>
              <a:t>41</a:t>
            </a:fld>
            <a:endParaRPr lang="en-US"/>
          </a:p>
        </p:txBody>
      </p:sp>
      <p:sp>
        <p:nvSpPr>
          <p:cNvPr id="87041" name="Title 1"/>
          <p:cNvSpPr>
            <a:spLocks noGrp="1"/>
          </p:cNvSpPr>
          <p:nvPr>
            <p:ph type="title"/>
          </p:nvPr>
        </p:nvSpPr>
        <p:spPr/>
        <p:txBody>
          <a:bodyPr/>
          <a:lstStyle/>
          <a:p>
            <a:pPr eaLnBrk="1" hangingPunct="1"/>
            <a:r>
              <a:rPr lang="en-US" dirty="0" smtClean="0"/>
              <a:t>Cash Collections</a:t>
            </a:r>
            <a:endParaRPr lang="en-US" dirty="0" smtClean="0"/>
          </a:p>
        </p:txBody>
      </p:sp>
      <p:sp>
        <p:nvSpPr>
          <p:cNvPr id="87042" name="Content Placeholder 2"/>
          <p:cNvSpPr>
            <a:spLocks noGrp="1"/>
          </p:cNvSpPr>
          <p:nvPr>
            <p:ph idx="1"/>
          </p:nvPr>
        </p:nvSpPr>
        <p:spPr>
          <a:xfrm>
            <a:off x="609600" y="1519238"/>
            <a:ext cx="7915275" cy="4354512"/>
          </a:xfrm>
        </p:spPr>
        <p:txBody>
          <a:bodyPr/>
          <a:lstStyle/>
          <a:p>
            <a:r>
              <a:rPr lang="en-US" sz="1800" dirty="0" smtClean="0"/>
              <a:t>Possible approaches to collecting cash</a:t>
            </a:r>
            <a:r>
              <a:rPr lang="en-US" sz="1800" dirty="0" smtClean="0"/>
              <a:t>:</a:t>
            </a:r>
            <a:endParaRPr lang="en-US" sz="1800" dirty="0" smtClean="0"/>
          </a:p>
          <a:p>
            <a:pPr lvl="1"/>
            <a:r>
              <a:rPr lang="en-US" b="1" dirty="0" smtClean="0">
                <a:solidFill>
                  <a:srgbClr val="CC0000"/>
                </a:solidFill>
              </a:rPr>
              <a:t>Turnaround documents forwarded to accounts receivable.    </a:t>
            </a:r>
            <a:r>
              <a:rPr lang="en-US" dirty="0" smtClean="0"/>
              <a:t>The mailroom opens customer envelopes and forwards to accounts receivable either:</a:t>
            </a:r>
          </a:p>
          <a:p>
            <a:pPr marL="742950" lvl="1" indent="-285750">
              <a:spcBef>
                <a:spcPct val="20000"/>
              </a:spcBef>
              <a:buFontTx/>
              <a:buChar char="–"/>
            </a:pPr>
            <a:r>
              <a:rPr lang="en-US" dirty="0" smtClean="0"/>
              <a:t>Remittance advices.</a:t>
            </a:r>
          </a:p>
          <a:p>
            <a:pPr marL="742950" lvl="1" indent="-285750">
              <a:spcBef>
                <a:spcPct val="20000"/>
              </a:spcBef>
              <a:buFontTx/>
              <a:buChar char="–"/>
            </a:pPr>
            <a:r>
              <a:rPr lang="en-US" dirty="0" smtClean="0"/>
              <a:t>Photocopies of remittance advices.</a:t>
            </a:r>
          </a:p>
          <a:p>
            <a:pPr marL="742950" lvl="1" indent="-285750">
              <a:spcBef>
                <a:spcPct val="20000"/>
              </a:spcBef>
              <a:buFontTx/>
              <a:buChar char="–"/>
            </a:pPr>
            <a:r>
              <a:rPr lang="en-US" dirty="0" smtClean="0"/>
              <a:t>A remittance list prepared in the mailroom.</a:t>
            </a:r>
          </a:p>
          <a:p>
            <a:pPr lvl="1"/>
            <a:r>
              <a:rPr lang="en-US" b="1" dirty="0" smtClean="0">
                <a:solidFill>
                  <a:srgbClr val="CC0000"/>
                </a:solidFill>
              </a:rPr>
              <a:t> </a:t>
            </a:r>
            <a:r>
              <a:rPr lang="en-US" b="1" dirty="0" smtClean="0">
                <a:solidFill>
                  <a:srgbClr val="CC0000"/>
                </a:solidFill>
              </a:rPr>
              <a:t>Lockbox </a:t>
            </a:r>
            <a:r>
              <a:rPr lang="en-US" b="1" dirty="0" smtClean="0">
                <a:solidFill>
                  <a:srgbClr val="CC0000"/>
                </a:solidFill>
              </a:rPr>
              <a:t>arrangements</a:t>
            </a:r>
          </a:p>
          <a:p>
            <a:pPr>
              <a:spcBef>
                <a:spcPct val="20000"/>
              </a:spcBef>
              <a:buNone/>
            </a:pPr>
            <a:r>
              <a:rPr lang="en-US" b="1" dirty="0" smtClean="0">
                <a:solidFill>
                  <a:srgbClr val="CC0000"/>
                </a:solidFill>
              </a:rPr>
              <a:t>          </a:t>
            </a:r>
            <a:r>
              <a:rPr lang="en-US" sz="1800" dirty="0" smtClean="0"/>
              <a:t>Customers remit payments to a bank P.O. box.</a:t>
            </a:r>
          </a:p>
          <a:p>
            <a:pPr>
              <a:spcBef>
                <a:spcPct val="20000"/>
              </a:spcBef>
              <a:buNone/>
            </a:pPr>
            <a:r>
              <a:rPr lang="en-US" sz="1800" dirty="0" smtClean="0"/>
              <a:t>          The </a:t>
            </a:r>
            <a:r>
              <a:rPr lang="en-US" sz="1800" dirty="0" smtClean="0"/>
              <a:t>bank sends the company:</a:t>
            </a:r>
          </a:p>
          <a:p>
            <a:pPr marL="742950" lvl="1" indent="-285750">
              <a:spcBef>
                <a:spcPct val="20000"/>
              </a:spcBef>
              <a:buFontTx/>
              <a:buChar char="–"/>
            </a:pPr>
            <a:r>
              <a:rPr lang="en-US" dirty="0" smtClean="0"/>
              <a:t>Remittance advices.</a:t>
            </a:r>
          </a:p>
          <a:p>
            <a:pPr marL="742950" lvl="1" indent="-285750">
              <a:spcBef>
                <a:spcPct val="20000"/>
              </a:spcBef>
              <a:buFontTx/>
              <a:buChar char="–"/>
            </a:pPr>
            <a:r>
              <a:rPr lang="en-US" dirty="0" smtClean="0"/>
              <a:t>An electronic list of the remittances.</a:t>
            </a:r>
          </a:p>
          <a:p>
            <a:pPr marL="742950" lvl="1" indent="-285750">
              <a:spcBef>
                <a:spcPct val="20000"/>
              </a:spcBef>
              <a:buFontTx/>
              <a:buChar char="–"/>
            </a:pPr>
            <a:r>
              <a:rPr lang="en-US" dirty="0" smtClean="0"/>
              <a:t>Copies of the checks.</a:t>
            </a:r>
          </a:p>
          <a:p>
            <a:pPr lvl="1">
              <a:buNone/>
            </a:pPr>
            <a:endParaRPr lang="en-US" b="1" dirty="0" smtClean="0">
              <a:solidFill>
                <a:srgbClr val="CC0000"/>
              </a:solidFill>
            </a:endParaRPr>
          </a:p>
          <a:p>
            <a:pPr lvl="1">
              <a:buNone/>
            </a:pPr>
            <a:endParaRPr lang="en-US" b="1" dirty="0" smtClean="0">
              <a:solidFill>
                <a:srgbClr val="CC0000"/>
              </a:solidFill>
            </a:endParaRPr>
          </a:p>
          <a:p>
            <a:pPr eaLnBrk="1" hangingPunct="1">
              <a:buNone/>
            </a:pPr>
            <a:endParaRPr lang="en-US" dirty="0" smtClean="0"/>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87044"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028285C1-F67D-4F59-9C42-DDE1C4B49097}" type="slidenum">
              <a:rPr lang="ar-SA" sz="1100">
                <a:solidFill>
                  <a:srgbClr val="595959"/>
                </a:solidFill>
                <a:latin typeface="Century Gothic" pitchFamily="34" charset="0"/>
              </a:rPr>
              <a:pPr algn="ctr" rtl="0"/>
              <a:t>41</a:t>
            </a:fld>
            <a:endParaRPr lang="en-US" sz="1100">
              <a:solidFill>
                <a:srgbClr val="595959"/>
              </a:solidFill>
              <a:latin typeface="Century Gothic"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Collections</a:t>
            </a:r>
            <a:endParaRPr lang="en-GB" dirty="0"/>
          </a:p>
        </p:txBody>
      </p:sp>
      <p:sp>
        <p:nvSpPr>
          <p:cNvPr id="3" name="Content Placeholder 2"/>
          <p:cNvSpPr>
            <a:spLocks noGrp="1"/>
          </p:cNvSpPr>
          <p:nvPr>
            <p:ph idx="1"/>
          </p:nvPr>
        </p:nvSpPr>
        <p:spPr>
          <a:xfrm>
            <a:off x="469900" y="1308100"/>
            <a:ext cx="8443913" cy="4800600"/>
          </a:xfrm>
        </p:spPr>
        <p:txBody>
          <a:bodyPr/>
          <a:lstStyle/>
          <a:p>
            <a:pPr marL="342900" lvl="1" indent="-342900">
              <a:spcBef>
                <a:spcPts val="2000"/>
              </a:spcBef>
              <a:buClr>
                <a:schemeClr val="accent1"/>
              </a:buClr>
            </a:pPr>
            <a:r>
              <a:rPr lang="en-US" b="1" dirty="0" smtClean="0">
                <a:solidFill>
                  <a:srgbClr val="CC0000"/>
                </a:solidFill>
              </a:rPr>
              <a:t>Electronic lockboxes</a:t>
            </a:r>
            <a:r>
              <a:rPr lang="en-US" sz="2600" b="1" dirty="0" smtClean="0">
                <a:solidFill>
                  <a:srgbClr val="CC0000"/>
                </a:solidFill>
              </a:rPr>
              <a:t>.</a:t>
            </a:r>
          </a:p>
          <a:p>
            <a:pPr>
              <a:spcBef>
                <a:spcPct val="20000"/>
              </a:spcBef>
              <a:buNone/>
            </a:pPr>
            <a:r>
              <a:rPr lang="en-US" sz="1800" b="1" dirty="0" smtClean="0">
                <a:solidFill>
                  <a:srgbClr val="CC0000"/>
                </a:solidFill>
              </a:rPr>
              <a:t>    </a:t>
            </a:r>
            <a:r>
              <a:rPr lang="en-US" sz="1800" dirty="0" smtClean="0"/>
              <a:t>Upon </a:t>
            </a:r>
            <a:r>
              <a:rPr lang="en-US" sz="1800" dirty="0" smtClean="0"/>
              <a:t>receiving and scanning the checks, the bank immediately sends electronic notification to the company, including:</a:t>
            </a:r>
          </a:p>
          <a:p>
            <a:pPr marL="742950" lvl="1" indent="-285750">
              <a:spcBef>
                <a:spcPct val="20000"/>
              </a:spcBef>
              <a:buFontTx/>
              <a:buChar char="–"/>
            </a:pPr>
            <a:r>
              <a:rPr lang="en-US" dirty="0" smtClean="0"/>
              <a:t>Customer account number</a:t>
            </a:r>
          </a:p>
          <a:p>
            <a:pPr marL="742950" lvl="1" indent="-285750">
              <a:spcBef>
                <a:spcPct val="20000"/>
              </a:spcBef>
              <a:buFontTx/>
              <a:buChar char="–"/>
            </a:pPr>
            <a:r>
              <a:rPr lang="en-US" dirty="0" smtClean="0"/>
              <a:t>Amount remitted</a:t>
            </a:r>
          </a:p>
          <a:p>
            <a:r>
              <a:rPr lang="en-US" b="1" dirty="0" smtClean="0">
                <a:solidFill>
                  <a:srgbClr val="CC0000"/>
                </a:solidFill>
              </a:rPr>
              <a:t>Electronic funds transfer and bill payment</a:t>
            </a:r>
            <a:r>
              <a:rPr lang="en-GB" dirty="0" smtClean="0"/>
              <a:t> </a:t>
            </a:r>
          </a:p>
          <a:p>
            <a:pPr>
              <a:spcBef>
                <a:spcPct val="20000"/>
              </a:spcBef>
              <a:buNone/>
            </a:pPr>
            <a:r>
              <a:rPr lang="en-GB" sz="1800" dirty="0" smtClean="0"/>
              <a:t>	</a:t>
            </a:r>
            <a:r>
              <a:rPr lang="en-US" sz="1800" dirty="0" smtClean="0"/>
              <a:t>Customers </a:t>
            </a:r>
            <a:r>
              <a:rPr lang="en-US" sz="1800" dirty="0" smtClean="0"/>
              <a:t>remit payment electronically to the company’s bank.</a:t>
            </a:r>
          </a:p>
          <a:p>
            <a:pPr>
              <a:spcBef>
                <a:spcPct val="20000"/>
              </a:spcBef>
              <a:buNone/>
            </a:pPr>
            <a:r>
              <a:rPr lang="en-US" sz="1800" dirty="0" smtClean="0"/>
              <a:t>	Eliminates </a:t>
            </a:r>
            <a:r>
              <a:rPr lang="en-US" sz="1800" dirty="0" smtClean="0"/>
              <a:t>mailing delays.</a:t>
            </a:r>
          </a:p>
          <a:p>
            <a:pPr>
              <a:spcBef>
                <a:spcPct val="20000"/>
              </a:spcBef>
              <a:buNone/>
            </a:pPr>
            <a:r>
              <a:rPr lang="en-US" sz="1800" dirty="0" smtClean="0"/>
              <a:t>	Typically </a:t>
            </a:r>
            <a:r>
              <a:rPr lang="en-US" sz="1800" dirty="0" smtClean="0"/>
              <a:t>done through banking system’s Automated Clearing House (ACH) network.</a:t>
            </a:r>
          </a:p>
          <a:p>
            <a:pPr>
              <a:spcBef>
                <a:spcPct val="20000"/>
              </a:spcBef>
              <a:buFontTx/>
              <a:buChar char="•"/>
            </a:pPr>
            <a:r>
              <a:rPr lang="en-US" sz="1800" dirty="0" smtClean="0"/>
              <a:t>PROBLEM: Some banks do not have both EDI and EFT capabilities, which complicates the task of crediting the customer’s account on a timely basis.</a:t>
            </a:r>
          </a:p>
          <a:p>
            <a:pPr>
              <a:buNone/>
            </a:pPr>
            <a:endParaRPr lang="en-GB" dirty="0" smtClean="0"/>
          </a:p>
          <a:p>
            <a:endParaRPr lang="en-GB" dirty="0"/>
          </a:p>
        </p:txBody>
      </p:sp>
      <p:sp>
        <p:nvSpPr>
          <p:cNvPr id="4" name="Footer Placeholder 3"/>
          <p:cNvSpPr>
            <a:spLocks noGrp="1"/>
          </p:cNvSpPr>
          <p:nvPr>
            <p:ph type="ftr" sz="quarter" idx="10"/>
          </p:nvPr>
        </p:nvSpPr>
        <p:spPr/>
        <p:txBody>
          <a:bodyPr/>
          <a:lstStyle/>
          <a:p>
            <a:r>
              <a:rPr lang="en-US" dirty="0" smtClean="0"/>
              <a:t>Copyright 2012 ©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r>
              <a:rPr lang="en-US" smtClean="0"/>
              <a:t>12-</a:t>
            </a:r>
            <a:fld id="{CDD47CC2-859B-4B66-A503-F56B0A63E412}" type="slidenum">
              <a:rPr lang="ar-SA"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Cash Collections</a:t>
            </a:r>
            <a:endParaRPr lang="en-GB" dirty="0"/>
          </a:p>
        </p:txBody>
      </p:sp>
      <p:sp>
        <p:nvSpPr>
          <p:cNvPr id="3" name="Content Placeholder 2"/>
          <p:cNvSpPr>
            <a:spLocks noGrp="1"/>
          </p:cNvSpPr>
          <p:nvPr>
            <p:ph idx="1"/>
          </p:nvPr>
        </p:nvSpPr>
        <p:spPr/>
        <p:txBody>
          <a:bodyPr/>
          <a:lstStyle/>
          <a:p>
            <a:pPr marL="342900" lvl="1" indent="-342900">
              <a:spcBef>
                <a:spcPts val="2000"/>
              </a:spcBef>
              <a:buClr>
                <a:schemeClr val="accent1"/>
              </a:buClr>
            </a:pPr>
            <a:r>
              <a:rPr lang="en-US" b="1" dirty="0" smtClean="0">
                <a:solidFill>
                  <a:srgbClr val="CC0000"/>
                </a:solidFill>
              </a:rPr>
              <a:t>Financial electronic data interchange (FEDI</a:t>
            </a:r>
            <a:r>
              <a:rPr lang="en-US" b="1" dirty="0" smtClean="0">
                <a:solidFill>
                  <a:srgbClr val="CC0000"/>
                </a:solidFill>
              </a:rPr>
              <a:t>).</a:t>
            </a:r>
          </a:p>
          <a:p>
            <a:pPr>
              <a:spcBef>
                <a:spcPct val="20000"/>
              </a:spcBef>
              <a:buNone/>
            </a:pPr>
            <a:r>
              <a:rPr lang="en-US" b="1" dirty="0" smtClean="0">
                <a:solidFill>
                  <a:srgbClr val="CC0000"/>
                </a:solidFill>
              </a:rPr>
              <a:t>	 </a:t>
            </a:r>
            <a:r>
              <a:rPr lang="en-US" dirty="0" smtClean="0"/>
              <a:t>Integrates EFT with EDI.</a:t>
            </a:r>
          </a:p>
          <a:p>
            <a:pPr>
              <a:spcBef>
                <a:spcPct val="20000"/>
              </a:spcBef>
              <a:buNone/>
            </a:pPr>
            <a:r>
              <a:rPr lang="en-US" dirty="0" smtClean="0"/>
              <a:t>	Remittance </a:t>
            </a:r>
            <a:r>
              <a:rPr lang="en-US" dirty="0" smtClean="0"/>
              <a:t>data and funds transfer instructions are sent simultaneously by the customer.</a:t>
            </a:r>
          </a:p>
          <a:p>
            <a:pPr>
              <a:spcBef>
                <a:spcPct val="20000"/>
              </a:spcBef>
              <a:buNone/>
            </a:pPr>
            <a:r>
              <a:rPr lang="en-US" dirty="0" smtClean="0"/>
              <a:t>	Requires </a:t>
            </a:r>
            <a:r>
              <a:rPr lang="en-US" dirty="0" smtClean="0"/>
              <a:t>that both buyer and seller use EDI-capable banks.</a:t>
            </a:r>
          </a:p>
          <a:p>
            <a:pPr marL="342900" lvl="1" indent="-342900">
              <a:spcBef>
                <a:spcPts val="2000"/>
              </a:spcBef>
              <a:buClr>
                <a:schemeClr val="accent1"/>
              </a:buClr>
            </a:pPr>
            <a:r>
              <a:rPr lang="en-US" b="1" dirty="0" smtClean="0">
                <a:solidFill>
                  <a:srgbClr val="CC0000"/>
                </a:solidFill>
              </a:rPr>
              <a:t>Accept credit cards or procurement cards from customers.</a:t>
            </a:r>
          </a:p>
          <a:p>
            <a:pPr>
              <a:spcBef>
                <a:spcPct val="20000"/>
              </a:spcBef>
              <a:buFontTx/>
              <a:buChar char="•"/>
            </a:pPr>
            <a:r>
              <a:rPr lang="en-GB" sz="1800" dirty="0" smtClean="0"/>
              <a:t> </a:t>
            </a:r>
            <a:r>
              <a:rPr lang="en-US" sz="1800" dirty="0" smtClean="0"/>
              <a:t>Speeds collection because credit card issuer usually transfers funds within two days.</a:t>
            </a:r>
          </a:p>
          <a:p>
            <a:pPr>
              <a:spcBef>
                <a:spcPct val="20000"/>
              </a:spcBef>
              <a:buFontTx/>
              <a:buChar char="•"/>
            </a:pPr>
            <a:r>
              <a:rPr lang="en-US" sz="1800" dirty="0" smtClean="0"/>
              <a:t>Typically costs 2</a:t>
            </a:r>
            <a:r>
              <a:rPr lang="en-US" sz="1800" dirty="0" smtClean="0">
                <a:cs typeface="Arial" charset="0"/>
              </a:rPr>
              <a:t>–</a:t>
            </a:r>
            <a:r>
              <a:rPr lang="en-US" sz="1800" dirty="0" smtClean="0"/>
              <a:t>4% of gross sales price.</a:t>
            </a:r>
          </a:p>
          <a:p>
            <a:pPr>
              <a:buNone/>
            </a:pPr>
            <a:endParaRPr lang="en-GB" dirty="0"/>
          </a:p>
        </p:txBody>
      </p:sp>
      <p:sp>
        <p:nvSpPr>
          <p:cNvPr id="4" name="Footer Placeholder 3"/>
          <p:cNvSpPr>
            <a:spLocks noGrp="1"/>
          </p:cNvSpPr>
          <p:nvPr>
            <p:ph type="ftr" sz="quarter" idx="10"/>
          </p:nvPr>
        </p:nvSpPr>
        <p:spPr/>
        <p:txBody>
          <a:bodyPr/>
          <a:lstStyle/>
          <a:p>
            <a:r>
              <a:rPr lang="en-US" smtClean="0"/>
              <a:t>Copyright 2012 © Pearson Education, Inc. publishing as Prentice Hall</a:t>
            </a:r>
            <a:endParaRPr lang="en-US"/>
          </a:p>
        </p:txBody>
      </p:sp>
      <p:sp>
        <p:nvSpPr>
          <p:cNvPr id="5" name="Slide Number Placeholder 4"/>
          <p:cNvSpPr>
            <a:spLocks noGrp="1"/>
          </p:cNvSpPr>
          <p:nvPr>
            <p:ph type="sldNum" sz="quarter" idx="11"/>
          </p:nvPr>
        </p:nvSpPr>
        <p:spPr/>
        <p:txBody>
          <a:bodyPr/>
          <a:lstStyle/>
          <a:p>
            <a:pPr>
              <a:defRPr/>
            </a:pPr>
            <a:r>
              <a:rPr lang="en-US" smtClean="0"/>
              <a:t>12-</a:t>
            </a:r>
            <a:fld id="{CDD47CC2-859B-4B66-A503-F56B0A63E412}" type="slidenum">
              <a:rPr lang="ar-SA"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2012 © Pearson Education, Inc. publishing as Prentice Hall</a:t>
            </a:r>
          </a:p>
        </p:txBody>
      </p:sp>
      <p:sp>
        <p:nvSpPr>
          <p:cNvPr id="7" name="Slide Number Placeholder 5"/>
          <p:cNvSpPr>
            <a:spLocks noGrp="1"/>
          </p:cNvSpPr>
          <p:nvPr>
            <p:ph type="sldNum" sz="quarter" idx="11"/>
          </p:nvPr>
        </p:nvSpPr>
        <p:spPr/>
        <p:txBody>
          <a:bodyPr/>
          <a:lstStyle/>
          <a:p>
            <a:pPr>
              <a:defRPr/>
            </a:pPr>
            <a:r>
              <a:rPr lang="en-US"/>
              <a:t>12-</a:t>
            </a:r>
            <a:fld id="{71C68288-A1DD-478F-BC6D-117EFBF46A1F}" type="slidenum">
              <a:rPr lang="ar-SA"/>
              <a:pPr>
                <a:defRPr/>
              </a:pPr>
              <a:t>44</a:t>
            </a:fld>
            <a:endParaRPr lang="en-US"/>
          </a:p>
        </p:txBody>
      </p:sp>
      <p:sp>
        <p:nvSpPr>
          <p:cNvPr id="89089" name="Title 1"/>
          <p:cNvSpPr>
            <a:spLocks noGrp="1"/>
          </p:cNvSpPr>
          <p:nvPr>
            <p:ph type="title"/>
          </p:nvPr>
        </p:nvSpPr>
        <p:spPr/>
        <p:txBody>
          <a:bodyPr/>
          <a:lstStyle/>
          <a:p>
            <a:pPr eaLnBrk="1" hangingPunct="1"/>
            <a:r>
              <a:rPr lang="en-US" smtClean="0"/>
              <a:t>Cash Collections Threats</a:t>
            </a:r>
          </a:p>
        </p:txBody>
      </p:sp>
      <p:sp>
        <p:nvSpPr>
          <p:cNvPr id="89090" name="Content Placeholder 2"/>
          <p:cNvSpPr>
            <a:spLocks noGrp="1"/>
          </p:cNvSpPr>
          <p:nvPr>
            <p:ph idx="1"/>
          </p:nvPr>
        </p:nvSpPr>
        <p:spPr/>
        <p:txBody>
          <a:bodyPr/>
          <a:lstStyle/>
          <a:p>
            <a:pPr marL="457200" indent="-457200" eaLnBrk="1" hangingPunct="1">
              <a:buFont typeface="Century Gothic" pitchFamily="34" charset="0"/>
              <a:buAutoNum type="arabicPeriod"/>
            </a:pPr>
            <a:r>
              <a:rPr lang="en-US" smtClean="0"/>
              <a:t>Theft of cash</a:t>
            </a:r>
          </a:p>
          <a:p>
            <a:pPr marL="457200" indent="-457200" eaLnBrk="1" hangingPunct="1">
              <a:buFont typeface="Century Gothic" pitchFamily="34" charset="0"/>
              <a:buAutoNum type="arabicPeriod"/>
            </a:pPr>
            <a:r>
              <a:rPr lang="en-US" smtClean="0"/>
              <a:t>Cash flow problems</a:t>
            </a: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89092"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F66AD563-A90B-48EA-A87C-D21611964ED4}" type="slidenum">
              <a:rPr lang="ar-SA" sz="1100">
                <a:solidFill>
                  <a:srgbClr val="595959"/>
                </a:solidFill>
                <a:latin typeface="Century Gothic" pitchFamily="34" charset="0"/>
              </a:rPr>
              <a:pPr algn="ctr" rtl="0"/>
              <a:t>44</a:t>
            </a:fld>
            <a:endParaRPr lang="en-US" sz="1100">
              <a:solidFill>
                <a:srgbClr val="595959"/>
              </a:solidFill>
              <a:latin typeface="Century Gothic"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2012 © Pearson Education, Inc. publishing as Prentice Hall</a:t>
            </a:r>
          </a:p>
        </p:txBody>
      </p:sp>
      <p:sp>
        <p:nvSpPr>
          <p:cNvPr id="7" name="Slide Number Placeholder 5"/>
          <p:cNvSpPr>
            <a:spLocks noGrp="1"/>
          </p:cNvSpPr>
          <p:nvPr>
            <p:ph type="sldNum" sz="quarter" idx="11"/>
          </p:nvPr>
        </p:nvSpPr>
        <p:spPr/>
        <p:txBody>
          <a:bodyPr/>
          <a:lstStyle/>
          <a:p>
            <a:pPr>
              <a:defRPr/>
            </a:pPr>
            <a:r>
              <a:rPr lang="en-US"/>
              <a:t>12-</a:t>
            </a:r>
            <a:fld id="{5D69D0C9-DD06-4C92-BD7F-4D67F9FFA5FA}" type="slidenum">
              <a:rPr lang="ar-SA"/>
              <a:pPr>
                <a:defRPr/>
              </a:pPr>
              <a:t>45</a:t>
            </a:fld>
            <a:endParaRPr lang="en-US"/>
          </a:p>
        </p:txBody>
      </p:sp>
      <p:sp>
        <p:nvSpPr>
          <p:cNvPr id="90113" name="Title 1"/>
          <p:cNvSpPr>
            <a:spLocks noGrp="1"/>
          </p:cNvSpPr>
          <p:nvPr>
            <p:ph type="title"/>
          </p:nvPr>
        </p:nvSpPr>
        <p:spPr/>
        <p:txBody>
          <a:bodyPr/>
          <a:lstStyle/>
          <a:p>
            <a:pPr eaLnBrk="1" hangingPunct="1"/>
            <a:r>
              <a:rPr lang="en-US" smtClean="0"/>
              <a:t>Cash Collection Controls</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defRPr/>
            </a:pPr>
            <a:r>
              <a:rPr lang="en-US" dirty="0" smtClean="0">
                <a:solidFill>
                  <a:schemeClr val="tx1">
                    <a:lumMod val="65000"/>
                    <a:lumOff val="35000"/>
                  </a:schemeClr>
                </a:solidFill>
              </a:rPr>
              <a:t>Separation of cash handling function from accounts receivable and credit functions</a:t>
            </a:r>
          </a:p>
          <a:p>
            <a:pPr eaLnBrk="1" fontAlgn="auto" hangingPunct="1">
              <a:spcAft>
                <a:spcPts val="0"/>
              </a:spcAft>
              <a:defRPr/>
            </a:pPr>
            <a:r>
              <a:rPr lang="en-US" dirty="0" smtClean="0">
                <a:solidFill>
                  <a:schemeClr val="tx1">
                    <a:lumMod val="65000"/>
                    <a:lumOff val="35000"/>
                  </a:schemeClr>
                </a:solidFill>
              </a:rPr>
              <a:t>Regular reconciliation of bank account with recorded amounts by someone independent of cash collections procedures</a:t>
            </a:r>
          </a:p>
          <a:p>
            <a:pPr eaLnBrk="1" fontAlgn="auto" hangingPunct="1">
              <a:spcAft>
                <a:spcPts val="0"/>
              </a:spcAft>
              <a:defRPr/>
            </a:pPr>
            <a:r>
              <a:rPr lang="en-US" dirty="0" smtClean="0">
                <a:solidFill>
                  <a:schemeClr val="tx1">
                    <a:lumMod val="65000"/>
                    <a:lumOff val="35000"/>
                  </a:schemeClr>
                </a:solidFill>
              </a:rPr>
              <a:t>Use of EFT, FEDI, and lockboxes to minimize handling of customer payments by employees</a:t>
            </a:r>
          </a:p>
          <a:p>
            <a:pPr eaLnBrk="1" fontAlgn="auto" hangingPunct="1">
              <a:spcAft>
                <a:spcPts val="0"/>
              </a:spcAft>
              <a:defRPr/>
            </a:pPr>
            <a:r>
              <a:rPr lang="en-US" dirty="0" smtClean="0">
                <a:solidFill>
                  <a:schemeClr val="tx1">
                    <a:lumMod val="65000"/>
                    <a:lumOff val="35000"/>
                  </a:schemeClr>
                </a:solidFill>
              </a:rPr>
              <a:t>Prompt, restrictive endorsement of all customer checks</a:t>
            </a:r>
          </a:p>
          <a:p>
            <a:pPr eaLnBrk="1" fontAlgn="auto" hangingPunct="1">
              <a:spcAft>
                <a:spcPts val="0"/>
              </a:spcAft>
              <a:defRPr/>
            </a:pPr>
            <a:r>
              <a:rPr lang="en-US" dirty="0" smtClean="0">
                <a:solidFill>
                  <a:schemeClr val="tx1">
                    <a:lumMod val="65000"/>
                    <a:lumOff val="35000"/>
                  </a:schemeClr>
                </a:solidFill>
              </a:rPr>
              <a:t>Having two people open all mail likely to contain customer payments</a:t>
            </a:r>
          </a:p>
          <a:p>
            <a:pPr eaLnBrk="1" fontAlgn="auto" hangingPunct="1">
              <a:spcAft>
                <a:spcPts val="0"/>
              </a:spcAft>
              <a:defRPr/>
            </a:pPr>
            <a:r>
              <a:rPr lang="en-US" dirty="0" smtClean="0">
                <a:solidFill>
                  <a:schemeClr val="tx1">
                    <a:lumMod val="65000"/>
                    <a:lumOff val="35000"/>
                  </a:schemeClr>
                </a:solidFill>
              </a:rPr>
              <a:t>Use of cash registers</a:t>
            </a:r>
          </a:p>
          <a:p>
            <a:pPr eaLnBrk="1" fontAlgn="auto" hangingPunct="1">
              <a:spcAft>
                <a:spcPts val="0"/>
              </a:spcAft>
              <a:defRPr/>
            </a:pPr>
            <a:r>
              <a:rPr lang="en-US" dirty="0" smtClean="0">
                <a:solidFill>
                  <a:schemeClr val="tx1">
                    <a:lumMod val="65000"/>
                    <a:lumOff val="35000"/>
                  </a:schemeClr>
                </a:solidFill>
              </a:rPr>
              <a:t>Daily deposit of all cash receipts</a:t>
            </a:r>
          </a:p>
          <a:p>
            <a:pPr eaLnBrk="1" fontAlgn="auto" hangingPunct="1">
              <a:spcAft>
                <a:spcPts val="0"/>
              </a:spcAft>
              <a:defRPr/>
            </a:pPr>
            <a:r>
              <a:rPr lang="en-US" dirty="0" smtClean="0">
                <a:solidFill>
                  <a:schemeClr val="tx1">
                    <a:lumMod val="65000"/>
                    <a:lumOff val="35000"/>
                  </a:schemeClr>
                </a:solidFill>
              </a:rPr>
              <a:t>Lockbox arrangements, EFT, or credit cards</a:t>
            </a:r>
          </a:p>
          <a:p>
            <a:pPr eaLnBrk="1" fontAlgn="auto" hangingPunct="1">
              <a:spcAft>
                <a:spcPts val="0"/>
              </a:spcAft>
              <a:defRPr/>
            </a:pPr>
            <a:r>
              <a:rPr lang="en-US" smtClean="0">
                <a:solidFill>
                  <a:schemeClr val="tx1">
                    <a:lumMod val="65000"/>
                    <a:lumOff val="35000"/>
                  </a:schemeClr>
                </a:solidFill>
              </a:rPr>
              <a:t>Discounts </a:t>
            </a:r>
            <a:r>
              <a:rPr lang="en-US" dirty="0" smtClean="0">
                <a:solidFill>
                  <a:schemeClr val="tx1">
                    <a:lumMod val="65000"/>
                    <a:lumOff val="35000"/>
                  </a:schemeClr>
                </a:solidFill>
              </a:rPr>
              <a:t>for prompt payment </a:t>
            </a:r>
            <a:r>
              <a:rPr lang="en-US" smtClean="0">
                <a:solidFill>
                  <a:schemeClr val="tx1">
                    <a:lumMod val="65000"/>
                    <a:lumOff val="35000"/>
                  </a:schemeClr>
                </a:solidFill>
              </a:rPr>
              <a:t>by customers</a:t>
            </a:r>
          </a:p>
          <a:p>
            <a:pPr eaLnBrk="1" fontAlgn="auto" hangingPunct="1">
              <a:spcAft>
                <a:spcPts val="0"/>
              </a:spcAft>
              <a:defRPr/>
            </a:pPr>
            <a:r>
              <a:rPr lang="en-US" smtClean="0">
                <a:solidFill>
                  <a:schemeClr val="tx1">
                    <a:lumMod val="65000"/>
                    <a:lumOff val="35000"/>
                  </a:schemeClr>
                </a:solidFill>
              </a:rPr>
              <a:t>Cash </a:t>
            </a:r>
            <a:r>
              <a:rPr lang="en-US" dirty="0" smtClean="0">
                <a:solidFill>
                  <a:schemeClr val="tx1">
                    <a:lumMod val="65000"/>
                    <a:lumOff val="35000"/>
                  </a:schemeClr>
                </a:solidFill>
              </a:rPr>
              <a:t>flow budgets</a:t>
            </a:r>
            <a:endParaRPr lang="en-US" dirty="0">
              <a:solidFill>
                <a:schemeClr val="tx1">
                  <a:lumMod val="65000"/>
                  <a:lumOff val="35000"/>
                </a:schemeClr>
              </a:solidFill>
            </a:endParaRP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90116"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6FE30E91-851C-49F2-9E62-E4D0D35A719F}" type="slidenum">
              <a:rPr lang="ar-SA" sz="1100">
                <a:solidFill>
                  <a:srgbClr val="595959"/>
                </a:solidFill>
                <a:latin typeface="Century Gothic" pitchFamily="34" charset="0"/>
              </a:rPr>
              <a:pPr algn="ctr" rtl="0"/>
              <a:t>45</a:t>
            </a:fld>
            <a:endParaRPr lang="en-US" sz="1100">
              <a:solidFill>
                <a:srgbClr val="595959"/>
              </a:solidFill>
              <a:latin typeface="Century Gothi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2012 ©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a:t>12-</a:t>
            </a:r>
            <a:fld id="{7FDEF9D0-66FE-4754-A37E-6EFCF6812662}" type="slidenum">
              <a:rPr lang="ar-SA"/>
              <a:pPr>
                <a:defRPr/>
              </a:pPr>
              <a:t>5</a:t>
            </a:fld>
            <a:endParaRPr lang="en-US"/>
          </a:p>
        </p:txBody>
      </p:sp>
      <p:sp>
        <p:nvSpPr>
          <p:cNvPr id="23553" name="Rectangle 2"/>
          <p:cNvSpPr>
            <a:spLocks noGrp="1"/>
          </p:cNvSpPr>
          <p:nvPr>
            <p:ph type="title" idx="4294967295"/>
          </p:nvPr>
        </p:nvSpPr>
        <p:spPr/>
        <p:txBody>
          <a:bodyPr/>
          <a:lstStyle/>
          <a:p>
            <a:r>
              <a:rPr lang="en-US" smtClean="0"/>
              <a:t>The Revenue Cycle</a:t>
            </a:r>
          </a:p>
        </p:txBody>
      </p:sp>
      <p:sp>
        <p:nvSpPr>
          <p:cNvPr id="23554" name="Rectangle 3"/>
          <p:cNvSpPr>
            <a:spLocks noGrp="1"/>
          </p:cNvSpPr>
          <p:nvPr>
            <p:ph type="body" idx="4294967295"/>
          </p:nvPr>
        </p:nvSpPr>
        <p:spPr/>
        <p:txBody>
          <a:bodyPr/>
          <a:lstStyle/>
          <a:p>
            <a:r>
              <a:rPr lang="en-US" smtClean="0"/>
              <a:t>Information about revenue cycle activities flows to other accounting cycles, e.g.:</a:t>
            </a:r>
          </a:p>
          <a:p>
            <a:pPr lvl="1"/>
            <a:r>
              <a:rPr lang="en-US" smtClean="0">
                <a:solidFill>
                  <a:srgbClr val="CC0000"/>
                </a:solidFill>
              </a:rPr>
              <a:t>The expenditure and production cycles</a:t>
            </a:r>
          </a:p>
          <a:p>
            <a:pPr lvl="1">
              <a:buFont typeface="Wingdings 2" pitchFamily="18" charset="2"/>
              <a:buNone/>
            </a:pPr>
            <a:r>
              <a:rPr lang="en-US" smtClean="0">
                <a:solidFill>
                  <a:srgbClr val="CC0000"/>
                </a:solidFill>
              </a:rPr>
              <a:t>      </a:t>
            </a:r>
            <a:r>
              <a:rPr lang="en-US" smtClean="0">
                <a:solidFill>
                  <a:schemeClr val="tx1"/>
                </a:solidFill>
              </a:rPr>
              <a:t>Receive information about sales transactions so they’ll know </a:t>
            </a:r>
            <a:fld id="{F63A9D08-B069-4661-BDE2-5CE778FD6A7D}" type="slidenum">
              <a:rPr lang="ar-SA" smtClean="0">
                <a:solidFill>
                  <a:schemeClr val="tx1"/>
                </a:solidFill>
                <a:cs typeface="Arial" charset="0"/>
              </a:rPr>
              <a:pPr lvl="1">
                <a:buFont typeface="Wingdings 2" pitchFamily="18" charset="2"/>
                <a:buNone/>
              </a:pPr>
              <a:t>5</a:t>
            </a:fld>
            <a:r>
              <a:rPr lang="en-US" smtClean="0">
                <a:solidFill>
                  <a:schemeClr val="tx1"/>
                </a:solidFill>
              </a:rPr>
              <a:t>when to initiate the purchase or production of more inventory.</a:t>
            </a:r>
          </a:p>
          <a:p>
            <a:pPr lvl="1"/>
            <a:r>
              <a:rPr lang="en-US" smtClean="0">
                <a:solidFill>
                  <a:srgbClr val="CC0000"/>
                </a:solidFill>
              </a:rPr>
              <a:t>The human resources/payroll cycle</a:t>
            </a:r>
          </a:p>
          <a:p>
            <a:pPr lvl="1">
              <a:buFont typeface="Wingdings 2" pitchFamily="18" charset="2"/>
              <a:buNone/>
            </a:pPr>
            <a:r>
              <a:rPr lang="en-US" smtClean="0">
                <a:solidFill>
                  <a:schemeClr val="tx1"/>
                </a:solidFill>
              </a:rPr>
              <a:t>     Uses information about sales to calculate commissions and bonuses</a:t>
            </a:r>
          </a:p>
          <a:p>
            <a:pPr lvl="1"/>
            <a:r>
              <a:rPr lang="en-US" smtClean="0">
                <a:solidFill>
                  <a:srgbClr val="CC0000"/>
                </a:solidFill>
              </a:rPr>
              <a:t>The general ledger and reporting function</a:t>
            </a:r>
          </a:p>
          <a:p>
            <a:pPr lvl="1">
              <a:buFont typeface="Wingdings 2" pitchFamily="18" charset="2"/>
              <a:buNone/>
            </a:pPr>
            <a:r>
              <a:rPr lang="en-US" smtClean="0">
                <a:solidFill>
                  <a:schemeClr val="tx1"/>
                </a:solidFill>
              </a:rPr>
              <a:t>     Uses information produced by the revenue cycle in preparing financial statements and performance reports</a:t>
            </a:r>
          </a:p>
          <a:p>
            <a:pPr>
              <a:buFont typeface="Wingdings 2" pitchFamily="18" charset="2"/>
              <a:buNone/>
            </a:pPr>
            <a:endParaRPr lang="en-US" sz="1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Copyright 2012 © Pearson Education, Inc. publishing as Prentice Hall</a:t>
            </a:r>
          </a:p>
        </p:txBody>
      </p:sp>
      <p:sp>
        <p:nvSpPr>
          <p:cNvPr id="8" name="Slide Number Placeholder 5"/>
          <p:cNvSpPr>
            <a:spLocks noGrp="1"/>
          </p:cNvSpPr>
          <p:nvPr>
            <p:ph type="sldNum" sz="quarter" idx="11"/>
          </p:nvPr>
        </p:nvSpPr>
        <p:spPr/>
        <p:txBody>
          <a:bodyPr/>
          <a:lstStyle/>
          <a:p>
            <a:pPr>
              <a:defRPr/>
            </a:pPr>
            <a:r>
              <a:rPr lang="en-US"/>
              <a:t>12-</a:t>
            </a:r>
            <a:fld id="{7AC6AF76-7614-47E8-8B81-3C23CE30DFD9}" type="slidenum">
              <a:rPr lang="ar-SA"/>
              <a:pPr>
                <a:defRPr/>
              </a:pPr>
              <a:t>6</a:t>
            </a:fld>
            <a:endParaRPr lang="en-US"/>
          </a:p>
        </p:txBody>
      </p:sp>
      <p:sp>
        <p:nvSpPr>
          <p:cNvPr id="24577" name="Title 1"/>
          <p:cNvSpPr>
            <a:spLocks noGrp="1"/>
          </p:cNvSpPr>
          <p:nvPr>
            <p:ph type="title"/>
          </p:nvPr>
        </p:nvSpPr>
        <p:spPr/>
        <p:txBody>
          <a:bodyPr/>
          <a:lstStyle/>
          <a:p>
            <a:pPr eaLnBrk="1" hangingPunct="1"/>
            <a:r>
              <a:rPr lang="en-US" smtClean="0"/>
              <a:t>Revenue Cycle Activities</a:t>
            </a:r>
          </a:p>
        </p:txBody>
      </p:sp>
      <p:sp>
        <p:nvSpPr>
          <p:cNvPr id="24578" name="Content Placeholder 2"/>
          <p:cNvSpPr>
            <a:spLocks noGrp="1"/>
          </p:cNvSpPr>
          <p:nvPr>
            <p:ph idx="1"/>
          </p:nvPr>
        </p:nvSpPr>
        <p:spPr>
          <a:xfrm>
            <a:off x="166688" y="1133475"/>
            <a:ext cx="8634412" cy="5256213"/>
          </a:xfrm>
        </p:spPr>
        <p:txBody>
          <a:bodyPr/>
          <a:lstStyle/>
          <a:p>
            <a:pPr marL="457200" indent="-457200" eaLnBrk="1" hangingPunct="1">
              <a:buFont typeface="Century Gothic" pitchFamily="34" charset="0"/>
              <a:buNone/>
            </a:pPr>
            <a:endParaRPr lang="en-US" smtClean="0"/>
          </a:p>
          <a:p>
            <a:pPr marL="457200" indent="-457200" eaLnBrk="1" hangingPunct="1">
              <a:buFont typeface="Century Gothic" pitchFamily="34" charset="0"/>
              <a:buChar char=""/>
            </a:pPr>
            <a:r>
              <a:rPr lang="en-US" smtClean="0"/>
              <a:t>Sales order entry</a:t>
            </a:r>
          </a:p>
          <a:p>
            <a:pPr marL="457200" indent="-457200" eaLnBrk="1" hangingPunct="1">
              <a:buFont typeface="Century Gothic" pitchFamily="34" charset="0"/>
              <a:buChar char=""/>
            </a:pPr>
            <a:r>
              <a:rPr lang="en-US" smtClean="0"/>
              <a:t>Shipping</a:t>
            </a:r>
          </a:p>
          <a:p>
            <a:pPr marL="457200" indent="-457200" eaLnBrk="1" hangingPunct="1">
              <a:buFont typeface="Century Gothic" pitchFamily="34" charset="0"/>
              <a:buChar char=""/>
            </a:pPr>
            <a:r>
              <a:rPr lang="en-US" smtClean="0"/>
              <a:t>Billing</a:t>
            </a:r>
          </a:p>
          <a:p>
            <a:pPr marL="457200" indent="-457200" eaLnBrk="1" hangingPunct="1">
              <a:buFont typeface="Century Gothic" pitchFamily="34" charset="0"/>
              <a:buChar char=""/>
            </a:pPr>
            <a:r>
              <a:rPr lang="en-US" smtClean="0"/>
              <a:t>Cash collections</a:t>
            </a: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24580"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BBD146B6-61C7-4F45-8596-4107B5409921}" type="slidenum">
              <a:rPr lang="ar-SA" sz="1100">
                <a:solidFill>
                  <a:srgbClr val="595959"/>
                </a:solidFill>
                <a:latin typeface="Century Gothic" pitchFamily="34" charset="0"/>
              </a:rPr>
              <a:pPr algn="ctr" rtl="0"/>
              <a:t>6</a:t>
            </a:fld>
            <a:endParaRPr lang="en-US" sz="1100">
              <a:solidFill>
                <a:srgbClr val="595959"/>
              </a:solidFill>
              <a:latin typeface="Century Gothic" pitchFamily="34" charset="0"/>
            </a:endParaRPr>
          </a:p>
        </p:txBody>
      </p:sp>
      <p:pic>
        <p:nvPicPr>
          <p:cNvPr id="24581" name="Picture 7"/>
          <p:cNvPicPr>
            <a:picLocks noChangeAspect="1" noChangeArrowheads="1"/>
          </p:cNvPicPr>
          <p:nvPr/>
        </p:nvPicPr>
        <p:blipFill>
          <a:blip r:embed="rId2"/>
          <a:srcRect/>
          <a:stretch>
            <a:fillRect/>
          </a:stretch>
        </p:blipFill>
        <p:spPr bwMode="auto">
          <a:xfrm>
            <a:off x="3149600" y="1133475"/>
            <a:ext cx="5651500" cy="525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2012 © Pearson Education, Inc. publishing as Prentice Hall</a:t>
            </a:r>
          </a:p>
        </p:txBody>
      </p:sp>
      <p:sp>
        <p:nvSpPr>
          <p:cNvPr id="7" name="Slide Number Placeholder 5"/>
          <p:cNvSpPr>
            <a:spLocks noGrp="1"/>
          </p:cNvSpPr>
          <p:nvPr>
            <p:ph type="sldNum" sz="quarter" idx="11"/>
          </p:nvPr>
        </p:nvSpPr>
        <p:spPr/>
        <p:txBody>
          <a:bodyPr/>
          <a:lstStyle/>
          <a:p>
            <a:pPr>
              <a:defRPr/>
            </a:pPr>
            <a:r>
              <a:rPr lang="en-US"/>
              <a:t>12-</a:t>
            </a:r>
            <a:fld id="{2418D472-0D8E-4C2E-A976-A4D67625FAD9}" type="slidenum">
              <a:rPr lang="ar-SA"/>
              <a:pPr>
                <a:defRPr/>
              </a:pPr>
              <a:t>7</a:t>
            </a:fld>
            <a:endParaRPr lang="en-US"/>
          </a:p>
        </p:txBody>
      </p:sp>
      <p:sp>
        <p:nvSpPr>
          <p:cNvPr id="25601" name="Title 1"/>
          <p:cNvSpPr>
            <a:spLocks noGrp="1"/>
          </p:cNvSpPr>
          <p:nvPr>
            <p:ph type="title"/>
          </p:nvPr>
        </p:nvSpPr>
        <p:spPr/>
        <p:txBody>
          <a:bodyPr/>
          <a:lstStyle/>
          <a:p>
            <a:pPr eaLnBrk="1" hangingPunct="1"/>
            <a:r>
              <a:rPr lang="en-US" smtClean="0"/>
              <a:t>General Revenue Cycle Threats</a:t>
            </a:r>
          </a:p>
        </p:txBody>
      </p:sp>
      <p:sp>
        <p:nvSpPr>
          <p:cNvPr id="25602" name="Content Placeholder 2"/>
          <p:cNvSpPr>
            <a:spLocks noGrp="1"/>
          </p:cNvSpPr>
          <p:nvPr>
            <p:ph idx="1"/>
          </p:nvPr>
        </p:nvSpPr>
        <p:spPr/>
        <p:txBody>
          <a:bodyPr/>
          <a:lstStyle/>
          <a:p>
            <a:pPr eaLnBrk="1" hangingPunct="1"/>
            <a:r>
              <a:rPr lang="en-US" smtClean="0"/>
              <a:t>Inaccurate or invalid master data</a:t>
            </a:r>
          </a:p>
          <a:p>
            <a:pPr eaLnBrk="1" hangingPunct="1"/>
            <a:r>
              <a:rPr lang="en-US" smtClean="0"/>
              <a:t>Unauthorized disclosure of sensitive information</a:t>
            </a:r>
          </a:p>
          <a:p>
            <a:pPr eaLnBrk="1" hangingPunct="1"/>
            <a:r>
              <a:rPr lang="en-US" smtClean="0"/>
              <a:t>Loss or destruction of master data</a:t>
            </a:r>
          </a:p>
          <a:p>
            <a:pPr eaLnBrk="1" hangingPunct="1"/>
            <a:r>
              <a:rPr lang="en-US" smtClean="0"/>
              <a:t>Poor performance</a:t>
            </a: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25604"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72BA5388-35B1-4F60-9285-EFCDBCA4681C}" type="slidenum">
              <a:rPr lang="ar-SA" sz="1100">
                <a:solidFill>
                  <a:srgbClr val="595959"/>
                </a:solidFill>
                <a:latin typeface="Century Gothic" pitchFamily="34" charset="0"/>
              </a:rPr>
              <a:pPr algn="ctr" rtl="0"/>
              <a:t>7</a:t>
            </a:fld>
            <a:endParaRPr lang="en-US" sz="1100">
              <a:solidFill>
                <a:srgbClr val="595959"/>
              </a:solidFill>
              <a:latin typeface="Century Gothic"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2012 © Pearson Education, Inc. publishing as Prentice Hall</a:t>
            </a:r>
          </a:p>
        </p:txBody>
      </p:sp>
      <p:sp>
        <p:nvSpPr>
          <p:cNvPr id="7" name="Slide Number Placeholder 5"/>
          <p:cNvSpPr>
            <a:spLocks noGrp="1"/>
          </p:cNvSpPr>
          <p:nvPr>
            <p:ph type="sldNum" sz="quarter" idx="11"/>
          </p:nvPr>
        </p:nvSpPr>
        <p:spPr/>
        <p:txBody>
          <a:bodyPr/>
          <a:lstStyle/>
          <a:p>
            <a:pPr>
              <a:defRPr/>
            </a:pPr>
            <a:r>
              <a:rPr lang="en-US"/>
              <a:t>12-</a:t>
            </a:r>
            <a:fld id="{EF5BB12C-12D6-49B7-80BB-9EAE9BE04D0C}" type="slidenum">
              <a:rPr lang="ar-SA"/>
              <a:pPr>
                <a:defRPr/>
              </a:pPr>
              <a:t>8</a:t>
            </a:fld>
            <a:endParaRPr lang="en-US"/>
          </a:p>
        </p:txBody>
      </p:sp>
      <p:sp>
        <p:nvSpPr>
          <p:cNvPr id="26625" name="Title 1"/>
          <p:cNvSpPr>
            <a:spLocks noGrp="1"/>
          </p:cNvSpPr>
          <p:nvPr>
            <p:ph type="title"/>
          </p:nvPr>
        </p:nvSpPr>
        <p:spPr/>
        <p:txBody>
          <a:bodyPr/>
          <a:lstStyle/>
          <a:p>
            <a:pPr eaLnBrk="1" hangingPunct="1"/>
            <a:r>
              <a:rPr lang="en-US" smtClean="0"/>
              <a:t>General Revenue Cycle Controls</a:t>
            </a:r>
          </a:p>
        </p:txBody>
      </p:sp>
      <p:sp>
        <p:nvSpPr>
          <p:cNvPr id="26626" name="Content Placeholder 2"/>
          <p:cNvSpPr>
            <a:spLocks noGrp="1"/>
          </p:cNvSpPr>
          <p:nvPr>
            <p:ph idx="1"/>
          </p:nvPr>
        </p:nvSpPr>
        <p:spPr/>
        <p:txBody>
          <a:bodyPr/>
          <a:lstStyle/>
          <a:p>
            <a:pPr eaLnBrk="1" hangingPunct="1"/>
            <a:r>
              <a:rPr lang="en-US" smtClean="0"/>
              <a:t>Data processing integrity controls</a:t>
            </a:r>
          </a:p>
          <a:p>
            <a:pPr eaLnBrk="1" hangingPunct="1"/>
            <a:r>
              <a:rPr lang="en-US" smtClean="0"/>
              <a:t>Restriction of access to master data</a:t>
            </a:r>
          </a:p>
          <a:p>
            <a:pPr eaLnBrk="1" hangingPunct="1"/>
            <a:r>
              <a:rPr lang="en-US" smtClean="0"/>
              <a:t>Review of all changes to master data</a:t>
            </a:r>
          </a:p>
          <a:p>
            <a:pPr eaLnBrk="1" hangingPunct="1"/>
            <a:r>
              <a:rPr lang="en-US" smtClean="0"/>
              <a:t>Access controls</a:t>
            </a:r>
          </a:p>
          <a:p>
            <a:pPr eaLnBrk="1" hangingPunct="1"/>
            <a:r>
              <a:rPr lang="en-US" smtClean="0"/>
              <a:t>Encryption</a:t>
            </a:r>
          </a:p>
          <a:p>
            <a:pPr eaLnBrk="1" hangingPunct="1"/>
            <a:r>
              <a:rPr lang="en-US" smtClean="0"/>
              <a:t>Backup and disaster recovery procedures</a:t>
            </a:r>
          </a:p>
          <a:p>
            <a:pPr eaLnBrk="1" hangingPunct="1"/>
            <a:r>
              <a:rPr lang="en-US" smtClean="0"/>
              <a:t>Managerial reports</a:t>
            </a:r>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26628"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D8CC3348-C99C-4A35-B8AD-5C97133F2085}" type="slidenum">
              <a:rPr lang="ar-SA" sz="1100">
                <a:solidFill>
                  <a:srgbClr val="595959"/>
                </a:solidFill>
                <a:latin typeface="Century Gothic" pitchFamily="34" charset="0"/>
              </a:rPr>
              <a:pPr algn="ctr" rtl="0"/>
              <a:t>8</a:t>
            </a:fld>
            <a:endParaRPr lang="en-US" sz="1100">
              <a:solidFill>
                <a:srgbClr val="595959"/>
              </a:solidFill>
              <a:latin typeface="Century Gothic"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2012 © Pearson Education, Inc. publishing as Prentice Hall</a:t>
            </a:r>
          </a:p>
        </p:txBody>
      </p:sp>
      <p:sp>
        <p:nvSpPr>
          <p:cNvPr id="7" name="Slide Number Placeholder 5"/>
          <p:cNvSpPr>
            <a:spLocks noGrp="1"/>
          </p:cNvSpPr>
          <p:nvPr>
            <p:ph type="sldNum" sz="quarter" idx="11"/>
          </p:nvPr>
        </p:nvSpPr>
        <p:spPr/>
        <p:txBody>
          <a:bodyPr/>
          <a:lstStyle/>
          <a:p>
            <a:pPr>
              <a:defRPr/>
            </a:pPr>
            <a:r>
              <a:rPr lang="en-US"/>
              <a:t>12-</a:t>
            </a:r>
            <a:fld id="{571E28BB-9DE4-4956-B596-5958CC605622}" type="slidenum">
              <a:rPr lang="ar-SA"/>
              <a:pPr>
                <a:defRPr/>
              </a:pPr>
              <a:t>9</a:t>
            </a:fld>
            <a:endParaRPr lang="en-US"/>
          </a:p>
        </p:txBody>
      </p:sp>
      <p:sp>
        <p:nvSpPr>
          <p:cNvPr id="27649" name="Title 1"/>
          <p:cNvSpPr>
            <a:spLocks noGrp="1"/>
          </p:cNvSpPr>
          <p:nvPr>
            <p:ph type="title" idx="4294967295"/>
          </p:nvPr>
        </p:nvSpPr>
        <p:spPr/>
        <p:txBody>
          <a:bodyPr/>
          <a:lstStyle/>
          <a:p>
            <a:pPr eaLnBrk="1" hangingPunct="1"/>
            <a:r>
              <a:rPr lang="en-US" smtClean="0"/>
              <a:t>SALES ORDER ENTRY</a:t>
            </a:r>
          </a:p>
        </p:txBody>
      </p:sp>
      <p:sp>
        <p:nvSpPr>
          <p:cNvPr id="27650" name="Content Placeholder 2"/>
          <p:cNvSpPr>
            <a:spLocks noGrp="1"/>
          </p:cNvSpPr>
          <p:nvPr>
            <p:ph idx="4294967295"/>
          </p:nvPr>
        </p:nvSpPr>
        <p:spPr/>
        <p:txBody>
          <a:bodyPr/>
          <a:lstStyle/>
          <a:p>
            <a:r>
              <a:rPr lang="en-US" smtClean="0"/>
              <a:t>Sales order entry is performed by the sales order department.</a:t>
            </a:r>
          </a:p>
          <a:p>
            <a:r>
              <a:rPr lang="en-US" smtClean="0"/>
              <a:t>The sales order department typically reports to the VP of Marketing.</a:t>
            </a:r>
          </a:p>
          <a:p>
            <a:r>
              <a:rPr lang="en-US" smtClean="0"/>
              <a:t>Steps in the sales order entry process include:</a:t>
            </a:r>
          </a:p>
          <a:p>
            <a:pPr marL="742950" lvl="1" indent="-285750"/>
            <a:r>
              <a:rPr lang="en-US" smtClean="0"/>
              <a:t>Take the customer’s order.</a:t>
            </a:r>
          </a:p>
          <a:p>
            <a:pPr marL="742950" lvl="1" indent="-285750"/>
            <a:r>
              <a:rPr lang="en-US" smtClean="0"/>
              <a:t>Check the customer’s credit.</a:t>
            </a:r>
          </a:p>
          <a:p>
            <a:pPr marL="742950" lvl="1" indent="-285750"/>
            <a:r>
              <a:rPr lang="en-US" smtClean="0"/>
              <a:t>Check inventory availability.</a:t>
            </a:r>
          </a:p>
          <a:p>
            <a:pPr marL="742950" lvl="1" indent="-285750"/>
            <a:r>
              <a:rPr lang="en-US" smtClean="0"/>
              <a:t>Respond to customer inquiries (may be done by customer service or sales order entry).</a:t>
            </a:r>
          </a:p>
          <a:p>
            <a:pPr eaLnBrk="1" hangingPunct="1">
              <a:buFont typeface="Wingdings 2" pitchFamily="18" charset="2"/>
              <a:buNone/>
            </a:pPr>
            <a:endParaRPr lang="en-US" smtClean="0"/>
          </a:p>
        </p:txBody>
      </p:sp>
      <p:sp>
        <p:nvSpPr>
          <p:cNvPr id="4" name="Footer Placeholder 3"/>
          <p:cNvSpPr txBox="1">
            <a:spLocks noGrp="1"/>
          </p:cNvSpPr>
          <p:nvPr/>
        </p:nvSpPr>
        <p:spPr>
          <a:xfrm>
            <a:off x="166688" y="6310313"/>
            <a:ext cx="5503862" cy="365125"/>
          </a:xfrm>
          <a:prstGeom prst="rect">
            <a:avLst/>
          </a:prstGeom>
          <a:noFill/>
        </p:spPr>
        <p:txBody>
          <a:bodyPr anchor="ctr"/>
          <a:lstStyle/>
          <a:p>
            <a:pPr algn="l" rtl="0">
              <a:defRPr/>
            </a:pPr>
            <a:r>
              <a:rPr lang="en-US" sz="1000">
                <a:solidFill>
                  <a:srgbClr val="595959"/>
                </a:solidFill>
                <a:latin typeface="+mn-lt"/>
              </a:rPr>
              <a:t>Copyright © 2012 Pearson Education, Inc. publishing as Prentice Hall</a:t>
            </a:r>
          </a:p>
        </p:txBody>
      </p:sp>
      <p:sp>
        <p:nvSpPr>
          <p:cNvPr id="27652" name="Slide Number Placeholder 4"/>
          <p:cNvSpPr txBox="1">
            <a:spLocks noGrp="1"/>
          </p:cNvSpPr>
          <p:nvPr/>
        </p:nvSpPr>
        <p:spPr bwMode="auto">
          <a:xfrm>
            <a:off x="8240713" y="6310313"/>
            <a:ext cx="673100" cy="365125"/>
          </a:xfrm>
          <a:prstGeom prst="rect">
            <a:avLst/>
          </a:prstGeom>
          <a:noFill/>
          <a:ln w="9525">
            <a:noFill/>
            <a:miter lim="800000"/>
            <a:headEnd/>
            <a:tailEnd/>
          </a:ln>
        </p:spPr>
        <p:txBody>
          <a:bodyPr anchor="ctr"/>
          <a:lstStyle/>
          <a:p>
            <a:pPr algn="ctr" rtl="0"/>
            <a:r>
              <a:rPr lang="en-US" sz="1100">
                <a:solidFill>
                  <a:srgbClr val="595959"/>
                </a:solidFill>
                <a:latin typeface="Century Gothic" pitchFamily="34" charset="0"/>
              </a:rPr>
              <a:t>12-</a:t>
            </a:r>
            <a:fld id="{12A35861-57F1-44B6-BE82-4C19B2008658}" type="slidenum">
              <a:rPr lang="ar-SA" sz="1100">
                <a:solidFill>
                  <a:srgbClr val="595959"/>
                </a:solidFill>
                <a:latin typeface="Century Gothic" pitchFamily="34" charset="0"/>
              </a:rPr>
              <a:pPr algn="ctr" rtl="0"/>
              <a:t>9</a:t>
            </a:fld>
            <a:endParaRPr lang="en-US" sz="1100">
              <a:solidFill>
                <a:srgbClr val="595959"/>
              </a:solidFill>
              <a:latin typeface="Century Gothic"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rspectiv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1595</TotalTime>
  <Words>3013</Words>
  <Application>Microsoft Macintosh PowerPoint</Application>
  <PresentationFormat>On-screen Show (4:3)</PresentationFormat>
  <Paragraphs>447</Paragraphs>
  <Slides>45</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Perspective</vt:lpstr>
      <vt:lpstr>MS Org Chart</vt:lpstr>
      <vt:lpstr>MS Organization Chart 2.0</vt:lpstr>
      <vt:lpstr>Chapter 12</vt:lpstr>
      <vt:lpstr>Learning Objectives</vt:lpstr>
      <vt:lpstr>The Revenue Cycle</vt:lpstr>
      <vt:lpstr>The Revenue Cycle</vt:lpstr>
      <vt:lpstr>The Revenue Cycle</vt:lpstr>
      <vt:lpstr>Revenue Cycle Activities</vt:lpstr>
      <vt:lpstr>General Revenue Cycle Threats</vt:lpstr>
      <vt:lpstr>General Revenue Cycle Controls</vt:lpstr>
      <vt:lpstr>SALES ORDER ENTRY</vt:lpstr>
      <vt:lpstr>PARTIAL ORGANIZATION CHART FOR UNITS INVOLVED IN REVENUE CYCLE</vt:lpstr>
      <vt:lpstr>Sales Order Entry</vt:lpstr>
      <vt:lpstr>SALES ORDER ENTRY</vt:lpstr>
      <vt:lpstr>SALES ORDER ENTRY</vt:lpstr>
      <vt:lpstr>Sales Order Entry</vt:lpstr>
      <vt:lpstr>Sales order Entry</vt:lpstr>
      <vt:lpstr>Sales Order Entry</vt:lpstr>
      <vt:lpstr>Sales Order Entry</vt:lpstr>
      <vt:lpstr>Sales Order Entry</vt:lpstr>
      <vt:lpstr>Sales Order Entry</vt:lpstr>
      <vt:lpstr>Sales Order Threats</vt:lpstr>
      <vt:lpstr>Sales Order Entry Controls</vt:lpstr>
      <vt:lpstr>Shipping</vt:lpstr>
      <vt:lpstr>Shipping </vt:lpstr>
      <vt:lpstr>PARTIAL ORGANIZATION CHART FOR UNITS INVOLVED IN REVENUE CYCLE</vt:lpstr>
      <vt:lpstr>Shipping</vt:lpstr>
      <vt:lpstr>Shipping</vt:lpstr>
      <vt:lpstr>Shipping</vt:lpstr>
      <vt:lpstr>Shipping Threats</vt:lpstr>
      <vt:lpstr>Shipping Controls</vt:lpstr>
      <vt:lpstr>Billing</vt:lpstr>
      <vt:lpstr>Billing</vt:lpstr>
      <vt:lpstr>PARTIAL ORGANIZATION CHART FOR UNITS INVOLVED IN REVENUE CYCLE</vt:lpstr>
      <vt:lpstr>Billing</vt:lpstr>
      <vt:lpstr>Billing</vt:lpstr>
      <vt:lpstr>Billing </vt:lpstr>
      <vt:lpstr>Billing </vt:lpstr>
      <vt:lpstr>Billing Threats</vt:lpstr>
      <vt:lpstr>Billing Controls</vt:lpstr>
      <vt:lpstr>Cash Collections</vt:lpstr>
      <vt:lpstr> PARTIAL ORGANIZATION CHART FOR UNITS INVOLVED IN REVENUE CYCLE </vt:lpstr>
      <vt:lpstr>Cash Collections</vt:lpstr>
      <vt:lpstr>Cash Collections</vt:lpstr>
      <vt:lpstr>Cash Collections</vt:lpstr>
      <vt:lpstr>Cash Collections Threats</vt:lpstr>
      <vt:lpstr>Cash Collection Controls</vt:lpstr>
    </vt:vector>
  </TitlesOfParts>
  <Company>University of Central Florida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Hornik</dc:creator>
  <cp:lastModifiedBy>USER</cp:lastModifiedBy>
  <cp:revision>208</cp:revision>
  <dcterms:created xsi:type="dcterms:W3CDTF">2010-11-13T18:08:43Z</dcterms:created>
  <dcterms:modified xsi:type="dcterms:W3CDTF">2012-02-07T02:42:20Z</dcterms:modified>
</cp:coreProperties>
</file>