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980" r:id="rId1"/>
  </p:sldMasterIdLst>
  <p:notesMasterIdLst>
    <p:notesMasterId r:id="rId47"/>
  </p:notesMasterIdLst>
  <p:handoutMasterIdLst>
    <p:handoutMasterId r:id="rId48"/>
  </p:handoutMasterIdLst>
  <p:sldIdLst>
    <p:sldId id="259" r:id="rId2"/>
    <p:sldId id="257" r:id="rId3"/>
    <p:sldId id="260" r:id="rId4"/>
    <p:sldId id="261" r:id="rId5"/>
    <p:sldId id="274" r:id="rId6"/>
    <p:sldId id="275" r:id="rId7"/>
    <p:sldId id="276" r:id="rId8"/>
    <p:sldId id="262" r:id="rId9"/>
    <p:sldId id="263" r:id="rId10"/>
    <p:sldId id="264" r:id="rId11"/>
    <p:sldId id="277" r:id="rId12"/>
    <p:sldId id="278" r:id="rId13"/>
    <p:sldId id="265" r:id="rId14"/>
    <p:sldId id="267" r:id="rId15"/>
    <p:sldId id="283" r:id="rId16"/>
    <p:sldId id="284" r:id="rId17"/>
    <p:sldId id="285" r:id="rId18"/>
    <p:sldId id="286" r:id="rId19"/>
    <p:sldId id="287" r:id="rId20"/>
    <p:sldId id="282" r:id="rId21"/>
    <p:sldId id="269" r:id="rId22"/>
    <p:sldId id="289" r:id="rId23"/>
    <p:sldId id="290" r:id="rId24"/>
    <p:sldId id="291" r:id="rId25"/>
    <p:sldId id="288" r:id="rId26"/>
    <p:sldId id="270" r:id="rId27"/>
    <p:sldId id="271" r:id="rId28"/>
    <p:sldId id="293" r:id="rId29"/>
    <p:sldId id="294" r:id="rId30"/>
    <p:sldId id="304" r:id="rId31"/>
    <p:sldId id="295" r:id="rId32"/>
    <p:sldId id="296" r:id="rId33"/>
    <p:sldId id="297" r:id="rId34"/>
    <p:sldId id="298" r:id="rId35"/>
    <p:sldId id="299" r:id="rId36"/>
    <p:sldId id="300" r:id="rId37"/>
    <p:sldId id="301" r:id="rId38"/>
    <p:sldId id="302" r:id="rId39"/>
    <p:sldId id="305" r:id="rId40"/>
    <p:sldId id="306" r:id="rId41"/>
    <p:sldId id="307" r:id="rId42"/>
    <p:sldId id="308" r:id="rId43"/>
    <p:sldId id="309" r:id="rId44"/>
    <p:sldId id="310" r:id="rId45"/>
    <p:sldId id="311" r:id="rId46"/>
  </p:sldIdLst>
  <p:sldSz cx="9144000" cy="6858000" type="screen4x3"/>
  <p:notesSz cx="6858000" cy="9144000"/>
  <p:defaultTextStyle>
    <a:defPPr>
      <a:defRPr lang="en-US"/>
    </a:defPPr>
    <a:lvl1pPr algn="r" defTabSz="457200" rtl="1" fontAlgn="base">
      <a:spcBef>
        <a:spcPct val="0"/>
      </a:spcBef>
      <a:spcAft>
        <a:spcPct val="0"/>
      </a:spcAft>
      <a:defRPr sz="1600" kern="1200">
        <a:solidFill>
          <a:schemeClr val="tx1"/>
        </a:solidFill>
        <a:latin typeface="Century Gothic" pitchFamily="34" charset="0"/>
        <a:ea typeface="+mn-ea"/>
        <a:cs typeface="Arial" charset="0"/>
      </a:defRPr>
    </a:lvl1pPr>
    <a:lvl2pPr marL="457200" algn="r" defTabSz="457200" rtl="1" fontAlgn="base">
      <a:spcBef>
        <a:spcPct val="0"/>
      </a:spcBef>
      <a:spcAft>
        <a:spcPct val="0"/>
      </a:spcAft>
      <a:defRPr sz="1600" kern="1200">
        <a:solidFill>
          <a:schemeClr val="tx1"/>
        </a:solidFill>
        <a:latin typeface="Century Gothic" pitchFamily="34" charset="0"/>
        <a:ea typeface="+mn-ea"/>
        <a:cs typeface="Arial" charset="0"/>
      </a:defRPr>
    </a:lvl2pPr>
    <a:lvl3pPr marL="914400" algn="r" defTabSz="457200" rtl="1" fontAlgn="base">
      <a:spcBef>
        <a:spcPct val="0"/>
      </a:spcBef>
      <a:spcAft>
        <a:spcPct val="0"/>
      </a:spcAft>
      <a:defRPr sz="1600" kern="1200">
        <a:solidFill>
          <a:schemeClr val="tx1"/>
        </a:solidFill>
        <a:latin typeface="Century Gothic" pitchFamily="34" charset="0"/>
        <a:ea typeface="+mn-ea"/>
        <a:cs typeface="Arial" charset="0"/>
      </a:defRPr>
    </a:lvl3pPr>
    <a:lvl4pPr marL="1371600" algn="r" defTabSz="457200" rtl="1" fontAlgn="base">
      <a:spcBef>
        <a:spcPct val="0"/>
      </a:spcBef>
      <a:spcAft>
        <a:spcPct val="0"/>
      </a:spcAft>
      <a:defRPr sz="1600" kern="1200">
        <a:solidFill>
          <a:schemeClr val="tx1"/>
        </a:solidFill>
        <a:latin typeface="Century Gothic" pitchFamily="34" charset="0"/>
        <a:ea typeface="+mn-ea"/>
        <a:cs typeface="Arial" charset="0"/>
      </a:defRPr>
    </a:lvl4pPr>
    <a:lvl5pPr marL="1828800" algn="r" defTabSz="457200" rtl="1" fontAlgn="base">
      <a:spcBef>
        <a:spcPct val="0"/>
      </a:spcBef>
      <a:spcAft>
        <a:spcPct val="0"/>
      </a:spcAft>
      <a:defRPr sz="1600" kern="1200">
        <a:solidFill>
          <a:schemeClr val="tx1"/>
        </a:solidFill>
        <a:latin typeface="Century Gothic" pitchFamily="34" charset="0"/>
        <a:ea typeface="+mn-ea"/>
        <a:cs typeface="Arial" charset="0"/>
      </a:defRPr>
    </a:lvl5pPr>
    <a:lvl6pPr marL="2286000" algn="r" defTabSz="914400" rtl="1" eaLnBrk="1" latinLnBrk="0" hangingPunct="1">
      <a:defRPr sz="1600" kern="1200">
        <a:solidFill>
          <a:schemeClr val="tx1"/>
        </a:solidFill>
        <a:latin typeface="Century Gothic" pitchFamily="34" charset="0"/>
        <a:ea typeface="+mn-ea"/>
        <a:cs typeface="Arial" charset="0"/>
      </a:defRPr>
    </a:lvl6pPr>
    <a:lvl7pPr marL="2743200" algn="r" defTabSz="914400" rtl="1" eaLnBrk="1" latinLnBrk="0" hangingPunct="1">
      <a:defRPr sz="1600" kern="1200">
        <a:solidFill>
          <a:schemeClr val="tx1"/>
        </a:solidFill>
        <a:latin typeface="Century Gothic" pitchFamily="34" charset="0"/>
        <a:ea typeface="+mn-ea"/>
        <a:cs typeface="Arial" charset="0"/>
      </a:defRPr>
    </a:lvl7pPr>
    <a:lvl8pPr marL="3200400" algn="r" defTabSz="914400" rtl="1" eaLnBrk="1" latinLnBrk="0" hangingPunct="1">
      <a:defRPr sz="1600" kern="1200">
        <a:solidFill>
          <a:schemeClr val="tx1"/>
        </a:solidFill>
        <a:latin typeface="Century Gothic" pitchFamily="34" charset="0"/>
        <a:ea typeface="+mn-ea"/>
        <a:cs typeface="Arial" charset="0"/>
      </a:defRPr>
    </a:lvl8pPr>
    <a:lvl9pPr marL="3657600" algn="r" defTabSz="914400" rtl="1" eaLnBrk="1" latinLnBrk="0" hangingPunct="1">
      <a:defRPr sz="1600" kern="1200">
        <a:solidFill>
          <a:schemeClr val="tx1"/>
        </a:solidFill>
        <a:latin typeface="Century Gothic" pitchFamily="34"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ven Hornik"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2" autoAdjust="0"/>
    <p:restoredTop sz="94606" autoAdjust="0"/>
  </p:normalViewPr>
  <p:slideViewPr>
    <p:cSldViewPr snapToGrid="0" snapToObjects="1">
      <p:cViewPr varScale="1">
        <p:scale>
          <a:sx n="84" d="100"/>
          <a:sy n="84" d="100"/>
        </p:scale>
        <p:origin x="-74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3" d="100"/>
          <a:sy n="83" d="100"/>
        </p:scale>
        <p:origin x="-3008" y="-12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eaLnBrk="1" fontAlgn="auto" hangingPunct="1">
              <a:spcBef>
                <a:spcPts val="0"/>
              </a:spcBef>
              <a:spcAft>
                <a:spcPts val="0"/>
              </a:spcAft>
              <a:buClrTx/>
              <a:buFontTx/>
              <a:buNone/>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rtl="0" eaLnBrk="1" fontAlgn="auto" hangingPunct="1">
              <a:spcBef>
                <a:spcPts val="0"/>
              </a:spcBef>
              <a:spcAft>
                <a:spcPts val="0"/>
              </a:spcAft>
              <a:buClrTx/>
              <a:buFontTx/>
              <a:buNone/>
              <a:defRPr sz="1200">
                <a:latin typeface="+mn-lt"/>
                <a:cs typeface="+mn-cs"/>
              </a:defRPr>
            </a:lvl1pPr>
          </a:lstStyle>
          <a:p>
            <a:pPr>
              <a:defRPr/>
            </a:pPr>
            <a:fld id="{F4D95654-5E09-4B32-BE45-2B2B1A896774}" type="datetimeFigureOut">
              <a:rPr lang="en-US"/>
              <a:pPr>
                <a:defRPr/>
              </a:pPr>
              <a:t>3/17/2012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rtl="0" eaLnBrk="1" fontAlgn="auto" hangingPunct="1">
              <a:spcBef>
                <a:spcPts val="0"/>
              </a:spcBef>
              <a:spcAft>
                <a:spcPts val="0"/>
              </a:spcAft>
              <a:buClrTx/>
              <a:buFontTx/>
              <a:buNone/>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rtl="0" eaLnBrk="1" hangingPunct="1">
              <a:spcBef>
                <a:spcPct val="0"/>
              </a:spcBef>
              <a:buClrTx/>
              <a:buFontTx/>
              <a:buNone/>
              <a:defRPr sz="1200">
                <a:latin typeface="Calibri" pitchFamily="34" charset="0"/>
              </a:defRPr>
            </a:lvl1pPr>
          </a:lstStyle>
          <a:p>
            <a:pPr>
              <a:defRPr/>
            </a:pPr>
            <a:fld id="{A1A646ED-BEAE-445C-BBF2-E08FD19994BA}" type="slidenum">
              <a:rPr lang="ar-SA"/>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eaLnBrk="1" fontAlgn="auto" hangingPunct="1">
              <a:spcBef>
                <a:spcPts val="0"/>
              </a:spcBef>
              <a:spcAft>
                <a:spcPts val="0"/>
              </a:spcAft>
              <a:buClrTx/>
              <a:buFontTx/>
              <a:buNone/>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eaLnBrk="1" fontAlgn="auto" hangingPunct="1">
              <a:spcBef>
                <a:spcPts val="0"/>
              </a:spcBef>
              <a:spcAft>
                <a:spcPts val="0"/>
              </a:spcAft>
              <a:buClrTx/>
              <a:buFontTx/>
              <a:buNone/>
              <a:defRPr sz="1200">
                <a:latin typeface="+mn-lt"/>
                <a:cs typeface="+mn-cs"/>
              </a:defRPr>
            </a:lvl1pPr>
          </a:lstStyle>
          <a:p>
            <a:pPr>
              <a:defRPr/>
            </a:pPr>
            <a:fld id="{DE3A170D-120B-4C9C-A184-88A7E1CD9DF7}" type="datetimeFigureOut">
              <a:rPr lang="en-US"/>
              <a:pPr>
                <a:defRPr/>
              </a:pPr>
              <a:t>3/17/2012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eaLnBrk="1" fontAlgn="auto" hangingPunct="1">
              <a:spcBef>
                <a:spcPts val="0"/>
              </a:spcBef>
              <a:spcAft>
                <a:spcPts val="0"/>
              </a:spcAft>
              <a:buClrTx/>
              <a:buFontTx/>
              <a:buNone/>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rtl="0" eaLnBrk="1" hangingPunct="1">
              <a:spcBef>
                <a:spcPct val="0"/>
              </a:spcBef>
              <a:buClrTx/>
              <a:buFontTx/>
              <a:buNone/>
              <a:defRPr sz="1200">
                <a:latin typeface="Calibri" pitchFamily="34" charset="0"/>
              </a:defRPr>
            </a:lvl1pPr>
          </a:lstStyle>
          <a:p>
            <a:pPr>
              <a:defRPr/>
            </a:pPr>
            <a:fld id="{ECEE6071-CD2A-4D4E-95C0-8F98CA8EA617}" type="slidenum">
              <a:rPr lang="ar-SA"/>
              <a:pPr>
                <a:defRPr/>
              </a:pPr>
              <a:t>‹#›</a:t>
            </a:fld>
            <a:endParaRPr 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US" smtClean="0"/>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580188" y="188913"/>
            <a:ext cx="2133600" cy="365125"/>
          </a:xfrm>
          <a:prstGeom prst="rect">
            <a:avLst/>
          </a:prstGeom>
        </p:spPr>
        <p:txBody>
          <a:bodyPr/>
          <a:lstStyle>
            <a:lvl1pPr algn="l" rtl="0" eaLnBrk="1" fontAlgn="auto" hangingPunct="1">
              <a:spcBef>
                <a:spcPts val="0"/>
              </a:spcBef>
              <a:spcAft>
                <a:spcPts val="0"/>
              </a:spcAft>
              <a:buClrTx/>
              <a:buFontTx/>
              <a:buNone/>
              <a:defRPr sz="1800">
                <a:latin typeface="+mn-lt"/>
                <a:cs typeface="+mn-cs"/>
              </a:defRPr>
            </a:lvl1pPr>
          </a:lstStyle>
          <a:p>
            <a:pPr>
              <a:defRPr/>
            </a:pPr>
            <a:fld id="{20459D5E-B1B7-4273-93A2-A59E58E90994}" type="datetime1">
              <a:rPr lang="en-US"/>
              <a:pPr>
                <a:defRPr/>
              </a:pPr>
              <a:t>3/17/2012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8ED599D-2C7F-4042-8992-18AB459DD115}"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rtlCol="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274320" rIns="274320" bIns="274320" rtlCol="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80188" y="188913"/>
            <a:ext cx="2133600" cy="365125"/>
          </a:xfrm>
          <a:prstGeom prst="rect">
            <a:avLst/>
          </a:prstGeom>
        </p:spPr>
        <p:txBody>
          <a:bodyPr/>
          <a:lstStyle>
            <a:lvl1pPr algn="l" rtl="0" eaLnBrk="1" fontAlgn="auto" hangingPunct="1">
              <a:spcBef>
                <a:spcPts val="0"/>
              </a:spcBef>
              <a:spcAft>
                <a:spcPts val="0"/>
              </a:spcAft>
              <a:buClrTx/>
              <a:buFontTx/>
              <a:buNone/>
              <a:defRPr sz="1800">
                <a:latin typeface="+mn-lt"/>
                <a:cs typeface="+mn-cs"/>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r>
              <a:rPr lang="en-US"/>
              <a:t>Copyright 2012 Pearson Education, Inc. publishing as Prentice Hall</a:t>
            </a:r>
          </a:p>
        </p:txBody>
      </p:sp>
      <p:sp>
        <p:nvSpPr>
          <p:cNvPr id="7" name="Slide Number Placeholder 6"/>
          <p:cNvSpPr>
            <a:spLocks noGrp="1"/>
          </p:cNvSpPr>
          <p:nvPr>
            <p:ph type="sldNum" sz="quarter" idx="12"/>
          </p:nvPr>
        </p:nvSpPr>
        <p:spPr/>
        <p:txBody>
          <a:bodyPr/>
          <a:lstStyle>
            <a:lvl1pPr>
              <a:defRPr/>
            </a:lvl1pPr>
          </a:lstStyle>
          <a:p>
            <a:pPr>
              <a:defRPr/>
            </a:pPr>
            <a:fld id="{042BA9E6-FEA3-4381-9851-F08C9B4A3649}"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ormAutofit/>
          </a:bodyPr>
          <a:lstStyle>
            <a:lvl1pPr marL="0" indent="0" algn="l" defTabSz="914400" rtl="0" eaLnBrk="1" latinLnBrk="0" hangingPunct="1">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9" name="Picture Placeholder 8"/>
          <p:cNvSpPr>
            <a:spLocks noGrp="1"/>
          </p:cNvSpPr>
          <p:nvPr>
            <p:ph type="pic" sz="quarter" idx="13"/>
          </p:nvPr>
        </p:nvSpPr>
        <p:spPr>
          <a:xfrm>
            <a:off x="927100" y="1129553"/>
            <a:ext cx="7988300" cy="2980944"/>
          </a:xfrm>
        </p:spPr>
        <p:txBody>
          <a:bodyPr rtlCol="0">
            <a:normAutofit/>
          </a:bodyPr>
          <a:lstStyle>
            <a:lvl1pPr marL="0" indent="0">
              <a:buNone/>
              <a:defRPr sz="1800"/>
            </a:lvl1pPr>
          </a:lstStyle>
          <a:p>
            <a:pPr lvl="0"/>
            <a:r>
              <a:rPr lang="en-US" noProof="0" smtClean="0"/>
              <a:t>Click icon to add picture</a:t>
            </a:r>
            <a:endParaRPr noProof="0"/>
          </a:p>
        </p:txBody>
      </p:sp>
      <p:sp>
        <p:nvSpPr>
          <p:cNvPr id="5" name="Date Placeholder 3"/>
          <p:cNvSpPr>
            <a:spLocks noGrp="1"/>
          </p:cNvSpPr>
          <p:nvPr>
            <p:ph type="dt" sz="half" idx="14"/>
          </p:nvPr>
        </p:nvSpPr>
        <p:spPr>
          <a:xfrm>
            <a:off x="6580188" y="188913"/>
            <a:ext cx="2133600" cy="365125"/>
          </a:xfrm>
          <a:prstGeom prst="rect">
            <a:avLst/>
          </a:prstGeom>
        </p:spPr>
        <p:txBody>
          <a:bodyPr/>
          <a:lstStyle>
            <a:lvl1pPr algn="l" rtl="0" eaLnBrk="1" fontAlgn="auto" hangingPunct="1">
              <a:spcBef>
                <a:spcPts val="0"/>
              </a:spcBef>
              <a:spcAft>
                <a:spcPts val="0"/>
              </a:spcAft>
              <a:buClrTx/>
              <a:buFontTx/>
              <a:buNone/>
              <a:defRPr sz="1800">
                <a:latin typeface="+mn-lt"/>
                <a:cs typeface="+mn-cs"/>
              </a:defRPr>
            </a:lvl1pPr>
          </a:lstStyle>
          <a:p>
            <a:pPr>
              <a:defRPr/>
            </a:pPr>
            <a:fld id="{196F663E-5ED1-47B2-8DFB-BADDA486BF96}" type="datetimeFigureOut">
              <a:rPr lang="en-US"/>
              <a:pPr>
                <a:defRPr/>
              </a:pPr>
              <a:t>3/17/2012</a:t>
            </a:fld>
            <a:endParaRPr lang="en-US"/>
          </a:p>
        </p:txBody>
      </p:sp>
      <p:sp>
        <p:nvSpPr>
          <p:cNvPr id="6" name="Footer Placeholder 4"/>
          <p:cNvSpPr>
            <a:spLocks noGrp="1"/>
          </p:cNvSpPr>
          <p:nvPr>
            <p:ph type="ftr" sz="quarter" idx="15"/>
          </p:nvPr>
        </p:nvSpPr>
        <p:spPr/>
        <p:txBody>
          <a:bodyPr/>
          <a:lstStyle>
            <a:lvl1pPr>
              <a:defRPr/>
            </a:lvl1pPr>
          </a:lstStyle>
          <a:p>
            <a:pPr>
              <a:defRPr/>
            </a:pPr>
            <a:r>
              <a:rPr lang="en-US"/>
              <a:t>Copyright © 2012 Pearson Education, Inc. publishing as Prentice Hall</a:t>
            </a:r>
          </a:p>
        </p:txBody>
      </p:sp>
    </p:spTree>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ormAutofit/>
          </a:bodyPr>
          <a:lstStyle>
            <a:lvl1pPr marL="0" indent="0" algn="l" defTabSz="914400" rtl="0" eaLnBrk="1" latinLnBrk="0" hangingPunct="1">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9" name="Picture Placeholder 8"/>
          <p:cNvSpPr>
            <a:spLocks noGrp="1"/>
          </p:cNvSpPr>
          <p:nvPr>
            <p:ph type="pic" sz="quarter" idx="13"/>
          </p:nvPr>
        </p:nvSpPr>
        <p:spPr>
          <a:xfrm>
            <a:off x="927100" y="1129553"/>
            <a:ext cx="3986784" cy="2980944"/>
          </a:xfrm>
        </p:spPr>
        <p:txBody>
          <a:bodyPr rtlCol="0">
            <a:normAutofit/>
          </a:bodyPr>
          <a:lstStyle>
            <a:lvl1pPr marL="0" indent="0">
              <a:buNone/>
              <a:defRPr sz="1800"/>
            </a:lvl1pPr>
          </a:lstStyle>
          <a:p>
            <a:pPr lvl="0"/>
            <a:r>
              <a:rPr lang="en-US" noProof="0" smtClean="0"/>
              <a:t>Click icon to add picture</a:t>
            </a:r>
            <a:endParaRPr noProof="0"/>
          </a:p>
        </p:txBody>
      </p:sp>
      <p:sp>
        <p:nvSpPr>
          <p:cNvPr id="7" name="Picture Placeholder 8"/>
          <p:cNvSpPr>
            <a:spLocks noGrp="1"/>
          </p:cNvSpPr>
          <p:nvPr>
            <p:ph type="pic" sz="quarter" idx="14"/>
          </p:nvPr>
        </p:nvSpPr>
        <p:spPr>
          <a:xfrm>
            <a:off x="4928616" y="1129553"/>
            <a:ext cx="3986784" cy="2980944"/>
          </a:xfrm>
        </p:spPr>
        <p:txBody>
          <a:bodyPr rtlCol="0">
            <a:normAutofit/>
          </a:bodyPr>
          <a:lstStyle>
            <a:lvl1pPr marL="0" indent="0">
              <a:buNone/>
              <a:defRPr sz="1800"/>
            </a:lvl1pPr>
          </a:lstStyle>
          <a:p>
            <a:pPr lvl="0"/>
            <a:r>
              <a:rPr lang="en-US" noProof="0" smtClean="0"/>
              <a:t>Click icon to add picture</a:t>
            </a:r>
            <a:endParaRPr noProof="0"/>
          </a:p>
        </p:txBody>
      </p:sp>
      <p:sp>
        <p:nvSpPr>
          <p:cNvPr id="6" name="Date Placeholder 3"/>
          <p:cNvSpPr>
            <a:spLocks noGrp="1"/>
          </p:cNvSpPr>
          <p:nvPr>
            <p:ph type="dt" sz="half" idx="15"/>
          </p:nvPr>
        </p:nvSpPr>
        <p:spPr>
          <a:xfrm>
            <a:off x="6580188" y="188913"/>
            <a:ext cx="2133600" cy="365125"/>
          </a:xfrm>
          <a:prstGeom prst="rect">
            <a:avLst/>
          </a:prstGeom>
        </p:spPr>
        <p:txBody>
          <a:bodyPr/>
          <a:lstStyle>
            <a:lvl1pPr algn="l" rtl="0" eaLnBrk="1" fontAlgn="auto" hangingPunct="1">
              <a:spcBef>
                <a:spcPts val="0"/>
              </a:spcBef>
              <a:spcAft>
                <a:spcPts val="0"/>
              </a:spcAft>
              <a:buClrTx/>
              <a:buFontTx/>
              <a:buNone/>
              <a:defRPr sz="1800">
                <a:latin typeface="+mn-lt"/>
                <a:cs typeface="+mn-cs"/>
              </a:defRPr>
            </a:lvl1pPr>
          </a:lstStyle>
          <a:p>
            <a:pPr>
              <a:defRPr/>
            </a:pPr>
            <a:fld id="{196F663E-5ED1-47B2-8DFB-BADDA486BF96}" type="datetimeFigureOut">
              <a:rPr lang="en-US"/>
              <a:pPr>
                <a:defRPr/>
              </a:pPr>
              <a:t>3/17/2012</a:t>
            </a:fld>
            <a:endParaRPr lang="en-US"/>
          </a:p>
        </p:txBody>
      </p:sp>
      <p:sp>
        <p:nvSpPr>
          <p:cNvPr id="8" name="Footer Placeholder 4"/>
          <p:cNvSpPr>
            <a:spLocks noGrp="1"/>
          </p:cNvSpPr>
          <p:nvPr>
            <p:ph type="ftr" sz="quarter" idx="16"/>
          </p:nvPr>
        </p:nvSpPr>
        <p:spPr/>
        <p:txBody>
          <a:bodyPr/>
          <a:lstStyle>
            <a:lvl1pPr>
              <a:defRPr/>
            </a:lvl1pPr>
          </a:lstStyle>
          <a:p>
            <a:pPr>
              <a:defRPr/>
            </a:pPr>
            <a:r>
              <a:rPr lang="en-US"/>
              <a:t>Copyright © 2012 Pearson Education, Inc. publishing as Prentice Hall</a:t>
            </a:r>
          </a:p>
        </p:txBody>
      </p:sp>
    </p:spTree>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ormAutofit/>
          </a:bodyPr>
          <a:lstStyle>
            <a:lvl1pPr marL="0" indent="0" algn="l" defTabSz="914400" rtl="0" eaLnBrk="1" latinLnBrk="0" hangingPunct="1">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9" name="Picture Placeholder 8"/>
          <p:cNvSpPr>
            <a:spLocks noGrp="1"/>
          </p:cNvSpPr>
          <p:nvPr>
            <p:ph type="pic" sz="quarter" idx="13"/>
          </p:nvPr>
        </p:nvSpPr>
        <p:spPr>
          <a:xfrm>
            <a:off x="927100" y="1129553"/>
            <a:ext cx="6601968" cy="2980944"/>
          </a:xfrm>
        </p:spPr>
        <p:txBody>
          <a:bodyPr rtlCol="0">
            <a:normAutofit/>
          </a:bodyPr>
          <a:lstStyle>
            <a:lvl1pPr marL="0" indent="0">
              <a:buNone/>
              <a:defRPr sz="1800"/>
            </a:lvl1pPr>
          </a:lstStyle>
          <a:p>
            <a:pPr lvl="0"/>
            <a:r>
              <a:rPr lang="en-US" noProof="0" smtClean="0"/>
              <a:t>Click icon to add picture</a:t>
            </a:r>
            <a:endParaRPr noProof="0"/>
          </a:p>
        </p:txBody>
      </p:sp>
      <p:sp>
        <p:nvSpPr>
          <p:cNvPr id="7" name="Picture Placeholder 8"/>
          <p:cNvSpPr>
            <a:spLocks noGrp="1"/>
          </p:cNvSpPr>
          <p:nvPr>
            <p:ph type="pic" sz="quarter" idx="14"/>
          </p:nvPr>
        </p:nvSpPr>
        <p:spPr>
          <a:xfrm>
            <a:off x="7543800" y="1129553"/>
            <a:ext cx="1371600" cy="1481328"/>
          </a:xfrm>
        </p:spPr>
        <p:txBody>
          <a:bodyPr rtlCol="0">
            <a:normAutofit/>
          </a:bodyPr>
          <a:lstStyle>
            <a:lvl1pPr marL="0" indent="0">
              <a:buNone/>
              <a:defRPr sz="1800"/>
            </a:lvl1pPr>
          </a:lstStyle>
          <a:p>
            <a:pPr lvl="0"/>
            <a:r>
              <a:rPr lang="en-US" noProof="0" smtClean="0"/>
              <a:t>Click icon to add picture</a:t>
            </a:r>
            <a:endParaRPr noProof="0"/>
          </a:p>
        </p:txBody>
      </p:sp>
      <p:sp>
        <p:nvSpPr>
          <p:cNvPr id="8" name="Picture Placeholder 8"/>
          <p:cNvSpPr>
            <a:spLocks noGrp="1"/>
          </p:cNvSpPr>
          <p:nvPr>
            <p:ph type="pic" sz="quarter" idx="15"/>
          </p:nvPr>
        </p:nvSpPr>
        <p:spPr>
          <a:xfrm>
            <a:off x="7543800" y="2629169"/>
            <a:ext cx="1371600" cy="1481328"/>
          </a:xfrm>
        </p:spPr>
        <p:txBody>
          <a:bodyPr rtlCol="0">
            <a:normAutofit/>
          </a:bodyPr>
          <a:lstStyle>
            <a:lvl1pPr marL="0" indent="0">
              <a:buNone/>
              <a:defRPr sz="1800"/>
            </a:lvl1pPr>
          </a:lstStyle>
          <a:p>
            <a:pPr lvl="0"/>
            <a:r>
              <a:rPr lang="en-US" noProof="0" smtClean="0"/>
              <a:t>Click icon to add picture</a:t>
            </a:r>
            <a:endParaRPr noProof="0"/>
          </a:p>
        </p:txBody>
      </p:sp>
      <p:sp>
        <p:nvSpPr>
          <p:cNvPr id="10" name="Date Placeholder 3"/>
          <p:cNvSpPr>
            <a:spLocks noGrp="1"/>
          </p:cNvSpPr>
          <p:nvPr>
            <p:ph type="dt" sz="half" idx="16"/>
          </p:nvPr>
        </p:nvSpPr>
        <p:spPr>
          <a:xfrm>
            <a:off x="6580188" y="188913"/>
            <a:ext cx="2133600" cy="365125"/>
          </a:xfrm>
          <a:prstGeom prst="rect">
            <a:avLst/>
          </a:prstGeom>
        </p:spPr>
        <p:txBody>
          <a:bodyPr/>
          <a:lstStyle>
            <a:lvl1pPr algn="l" rtl="0" eaLnBrk="1" fontAlgn="auto" hangingPunct="1">
              <a:spcBef>
                <a:spcPts val="0"/>
              </a:spcBef>
              <a:spcAft>
                <a:spcPts val="0"/>
              </a:spcAft>
              <a:buClrTx/>
              <a:buFontTx/>
              <a:buNone/>
              <a:defRPr sz="1800">
                <a:latin typeface="+mn-lt"/>
                <a:cs typeface="+mn-cs"/>
              </a:defRPr>
            </a:lvl1pPr>
          </a:lstStyle>
          <a:p>
            <a:pPr>
              <a:defRPr/>
            </a:pPr>
            <a:fld id="{196F663E-5ED1-47B2-8DFB-BADDA486BF96}" type="datetimeFigureOut">
              <a:rPr lang="en-US"/>
              <a:pPr>
                <a:defRPr/>
              </a:pPr>
              <a:t>3/17/2012</a:t>
            </a:fld>
            <a:endParaRPr lang="en-US"/>
          </a:p>
        </p:txBody>
      </p:sp>
      <p:sp>
        <p:nvSpPr>
          <p:cNvPr id="11" name="Footer Placeholder 4"/>
          <p:cNvSpPr>
            <a:spLocks noGrp="1"/>
          </p:cNvSpPr>
          <p:nvPr>
            <p:ph type="ftr" sz="quarter" idx="17"/>
          </p:nvPr>
        </p:nvSpPr>
        <p:spPr/>
        <p:txBody>
          <a:bodyPr/>
          <a:lstStyle>
            <a:lvl1pPr>
              <a:defRPr/>
            </a:lvl1pPr>
          </a:lstStyle>
          <a:p>
            <a:pPr>
              <a:defRPr/>
            </a:pPr>
            <a:r>
              <a:rPr lang="en-US"/>
              <a:t>Copyright © 2012 Pearson Education, Inc. publishing as Prentice Hall</a:t>
            </a:r>
          </a:p>
        </p:txBody>
      </p:sp>
    </p:spTree>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6580188" y="188913"/>
            <a:ext cx="2133600" cy="365125"/>
          </a:xfrm>
          <a:prstGeom prst="rect">
            <a:avLst/>
          </a:prstGeom>
        </p:spPr>
        <p:txBody>
          <a:bodyPr/>
          <a:lstStyle>
            <a:lvl1pPr algn="l" rtl="0" eaLnBrk="1" fontAlgn="auto" hangingPunct="1">
              <a:spcBef>
                <a:spcPts val="0"/>
              </a:spcBef>
              <a:spcAft>
                <a:spcPts val="0"/>
              </a:spcAft>
              <a:buClrTx/>
              <a:buFontTx/>
              <a:buNone/>
              <a:defRPr sz="1800">
                <a:latin typeface="+mn-lt"/>
                <a:cs typeface="+mn-cs"/>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2012 Pearson Education, Inc. publishing as Prentice Hall</a:t>
            </a:r>
          </a:p>
        </p:txBody>
      </p:sp>
      <p:sp>
        <p:nvSpPr>
          <p:cNvPr id="6" name="Slide Number Placeholder 5"/>
          <p:cNvSpPr>
            <a:spLocks noGrp="1"/>
          </p:cNvSpPr>
          <p:nvPr>
            <p:ph type="sldNum" sz="quarter" idx="12"/>
          </p:nvPr>
        </p:nvSpPr>
        <p:spPr/>
        <p:txBody>
          <a:bodyPr/>
          <a:lstStyle>
            <a:lvl1pPr>
              <a:defRPr/>
            </a:lvl1pPr>
          </a:lstStyle>
          <a:p>
            <a:pPr>
              <a:defRPr/>
            </a:pPr>
            <a:fld id="{6D56727F-6915-488E-9F09-DA3CDB1C178F}" type="slidenum">
              <a:rPr lang="ar-SA"/>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US"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6580188" y="188913"/>
            <a:ext cx="2133600" cy="365125"/>
          </a:xfrm>
          <a:prstGeom prst="rect">
            <a:avLst/>
          </a:prstGeom>
        </p:spPr>
        <p:txBody>
          <a:bodyPr/>
          <a:lstStyle>
            <a:lvl1pPr algn="l" rtl="0" eaLnBrk="1" fontAlgn="auto" hangingPunct="1">
              <a:spcBef>
                <a:spcPts val="0"/>
              </a:spcBef>
              <a:spcAft>
                <a:spcPts val="0"/>
              </a:spcAft>
              <a:buClrTx/>
              <a:buFontTx/>
              <a:buNone/>
              <a:defRPr sz="1800">
                <a:latin typeface="+mn-lt"/>
                <a:cs typeface="+mn-cs"/>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2012 Pearson Education, Inc. publishing as Prentice Hall</a:t>
            </a:r>
          </a:p>
        </p:txBody>
      </p:sp>
      <p:sp>
        <p:nvSpPr>
          <p:cNvPr id="6" name="Slide Number Placeholder 5"/>
          <p:cNvSpPr>
            <a:spLocks noGrp="1"/>
          </p:cNvSpPr>
          <p:nvPr>
            <p:ph type="sldNum" sz="quarter" idx="12"/>
          </p:nvPr>
        </p:nvSpPr>
        <p:spPr/>
        <p:txBody>
          <a:bodyPr/>
          <a:lstStyle>
            <a:lvl1pPr>
              <a:defRPr/>
            </a:lvl1pPr>
          </a:lstStyle>
          <a:p>
            <a:pPr>
              <a:defRPr/>
            </a:pPr>
            <a:fld id="{04B10CD3-AAA6-4B5B-A0B2-7C0F40B3B599}"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Footer Placeholder 4"/>
          <p:cNvSpPr>
            <a:spLocks noGrp="1"/>
          </p:cNvSpPr>
          <p:nvPr>
            <p:ph type="ftr" sz="quarter" idx="10"/>
          </p:nvPr>
        </p:nvSpPr>
        <p:spPr/>
        <p:txBody>
          <a:bodyPr/>
          <a:lstStyle>
            <a:lvl1pPr>
              <a:defRPr/>
            </a:lvl1pPr>
          </a:lstStyle>
          <a:p>
            <a:pPr>
              <a:defRPr/>
            </a:pPr>
            <a:r>
              <a:rPr lang="en-US"/>
              <a:t>Copyright 2012 © Pearson Education, Inc. publishing as Prentice Hall</a:t>
            </a:r>
          </a:p>
        </p:txBody>
      </p:sp>
      <p:sp>
        <p:nvSpPr>
          <p:cNvPr id="5" name="Slide Number Placeholder 5"/>
          <p:cNvSpPr>
            <a:spLocks noGrp="1"/>
          </p:cNvSpPr>
          <p:nvPr>
            <p:ph type="sldNum" sz="quarter" idx="11"/>
          </p:nvPr>
        </p:nvSpPr>
        <p:spPr/>
        <p:txBody>
          <a:bodyPr/>
          <a:lstStyle>
            <a:lvl1pPr>
              <a:defRPr/>
            </a:lvl1pPr>
          </a:lstStyle>
          <a:p>
            <a:pPr>
              <a:defRPr/>
            </a:pPr>
            <a:r>
              <a:rPr lang="en-US"/>
              <a:t>14-</a:t>
            </a:r>
            <a:fld id="{4946B90E-73E8-4230-A9AE-F12B72035059}"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US" smtClean="0"/>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9" name="Picture Placeholder 8"/>
          <p:cNvSpPr>
            <a:spLocks noGrp="1"/>
          </p:cNvSpPr>
          <p:nvPr>
            <p:ph type="pic" sz="quarter" idx="13"/>
          </p:nvPr>
        </p:nvSpPr>
        <p:spPr>
          <a:xfrm>
            <a:off x="927100" y="1129553"/>
            <a:ext cx="7988300" cy="3886200"/>
          </a:xfrm>
        </p:spPr>
        <p:txBody>
          <a:bodyPr rtlCol="0">
            <a:normAutofit/>
          </a:bodyPr>
          <a:lstStyle>
            <a:lvl1pPr marL="0" indent="0">
              <a:buNone/>
              <a:defRPr sz="1800"/>
            </a:lvl1pPr>
          </a:lstStyle>
          <a:p>
            <a:pPr lvl="0"/>
            <a:r>
              <a:rPr lang="en-US" noProof="0" smtClean="0"/>
              <a:t>Click icon to add picture</a:t>
            </a:r>
            <a:endParaRPr noProof="0"/>
          </a:p>
        </p:txBody>
      </p:sp>
      <p:sp>
        <p:nvSpPr>
          <p:cNvPr id="5" name="Footer Placeholder 4"/>
          <p:cNvSpPr>
            <a:spLocks noGrp="1"/>
          </p:cNvSpPr>
          <p:nvPr>
            <p:ph type="ftr" sz="quarter" idx="14"/>
          </p:nvPr>
        </p:nvSpPr>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rtlCol="0" anchor="b">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ctr">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80188" y="188913"/>
            <a:ext cx="2133600" cy="365125"/>
          </a:xfrm>
          <a:prstGeom prst="rect">
            <a:avLst/>
          </a:prstGeom>
        </p:spPr>
        <p:txBody>
          <a:bodyPr/>
          <a:lstStyle>
            <a:lvl1pPr algn="l" rtl="0" eaLnBrk="1" fontAlgn="auto" hangingPunct="1">
              <a:spcBef>
                <a:spcPts val="0"/>
              </a:spcBef>
              <a:spcAft>
                <a:spcPts val="0"/>
              </a:spcAft>
              <a:buClrTx/>
              <a:buFontTx/>
              <a:buNone/>
              <a:defRPr sz="1800">
                <a:latin typeface="+mn-lt"/>
                <a:cs typeface="+mn-cs"/>
              </a:defRPr>
            </a:lvl1pPr>
          </a:lstStyle>
          <a:p>
            <a:pPr>
              <a:defRPr/>
            </a:pPr>
            <a:fld id="{C170F1A4-06DB-4000-88B4-6724C9F342E5}" type="datetime1">
              <a:rPr lang="en-US"/>
              <a:pPr>
                <a:defRPr/>
              </a:pPr>
              <a:t>3/17/2012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1E604FC-0C77-47CD-9C37-D055349D4B74}"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5"/>
          <p:cNvSpPr>
            <a:spLocks noGrp="1"/>
          </p:cNvSpPr>
          <p:nvPr>
            <p:ph type="ftr" sz="quarter" idx="10"/>
          </p:nvPr>
        </p:nvSpPr>
        <p:spPr/>
        <p:txBody>
          <a:bodyPr/>
          <a:lstStyle>
            <a:lvl1pPr>
              <a:defRPr/>
            </a:lvl1pPr>
          </a:lstStyle>
          <a:p>
            <a:pPr>
              <a:defRPr/>
            </a:pPr>
            <a:r>
              <a:rPr lang="en-US"/>
              <a:t>Copyright 2012 Pearson Education, Inc. publishing as Prentice Hall</a:t>
            </a:r>
          </a:p>
        </p:txBody>
      </p:sp>
      <p:sp>
        <p:nvSpPr>
          <p:cNvPr id="6" name="Slide Number Placeholder 6"/>
          <p:cNvSpPr>
            <a:spLocks noGrp="1"/>
          </p:cNvSpPr>
          <p:nvPr>
            <p:ph type="sldNum" sz="quarter" idx="11"/>
          </p:nvPr>
        </p:nvSpPr>
        <p:spPr/>
        <p:txBody>
          <a:bodyPr/>
          <a:lstStyle>
            <a:lvl1pPr>
              <a:defRPr/>
            </a:lvl1pPr>
          </a:lstStyle>
          <a:p>
            <a:pPr>
              <a:defRPr/>
            </a:pPr>
            <a:fld id="{187AB33D-9167-4298-86FB-DB1F9866BE09}"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10"/>
          <p:cNvCxnSpPr/>
          <p:nvPr/>
        </p:nvCxnSpPr>
        <p:spPr>
          <a:xfrm>
            <a:off x="1211263" y="2905125"/>
            <a:ext cx="338455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11"/>
          <p:cNvCxnSpPr/>
          <p:nvPr/>
        </p:nvCxnSpPr>
        <p:spPr>
          <a:xfrm>
            <a:off x="5238750" y="2905125"/>
            <a:ext cx="3382963"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12"/>
          <p:cNvCxnSpPr/>
          <p:nvPr/>
        </p:nvCxnSpPr>
        <p:spPr>
          <a:xfrm>
            <a:off x="1211263" y="2905125"/>
            <a:ext cx="338455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13"/>
          <p:cNvCxnSpPr/>
          <p:nvPr/>
        </p:nvCxnSpPr>
        <p:spPr>
          <a:xfrm>
            <a:off x="5238750" y="2905125"/>
            <a:ext cx="3382963"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4"/>
          <p:cNvCxnSpPr/>
          <p:nvPr/>
        </p:nvCxnSpPr>
        <p:spPr>
          <a:xfrm>
            <a:off x="1211263" y="2905125"/>
            <a:ext cx="338455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5"/>
          <p:cNvCxnSpPr/>
          <p:nvPr/>
        </p:nvCxnSpPr>
        <p:spPr>
          <a:xfrm>
            <a:off x="5238750" y="2905125"/>
            <a:ext cx="3382963"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Date Placeholder 6"/>
          <p:cNvSpPr>
            <a:spLocks noGrp="1"/>
          </p:cNvSpPr>
          <p:nvPr>
            <p:ph type="dt" sz="half" idx="10"/>
          </p:nvPr>
        </p:nvSpPr>
        <p:spPr>
          <a:xfrm>
            <a:off x="6580188" y="188913"/>
            <a:ext cx="2133600" cy="365125"/>
          </a:xfrm>
          <a:prstGeom prst="rect">
            <a:avLst/>
          </a:prstGeom>
        </p:spPr>
        <p:txBody>
          <a:bodyPr/>
          <a:lstStyle>
            <a:lvl1pPr algn="l" rtl="0" eaLnBrk="1" fontAlgn="auto" hangingPunct="1">
              <a:spcBef>
                <a:spcPts val="0"/>
              </a:spcBef>
              <a:spcAft>
                <a:spcPts val="0"/>
              </a:spcAft>
              <a:buClrTx/>
              <a:buFontTx/>
              <a:buNone/>
              <a:defRPr sz="1800">
                <a:latin typeface="+mn-lt"/>
                <a:cs typeface="+mn-cs"/>
              </a:defRPr>
            </a:lvl1pPr>
          </a:lstStyle>
          <a:p>
            <a:pPr>
              <a:defRPr/>
            </a:pPr>
            <a:endParaRPr lang="en-US"/>
          </a:p>
        </p:txBody>
      </p:sp>
      <p:sp>
        <p:nvSpPr>
          <p:cNvPr id="14" name="Footer Placeholder 7"/>
          <p:cNvSpPr>
            <a:spLocks noGrp="1"/>
          </p:cNvSpPr>
          <p:nvPr>
            <p:ph type="ftr" sz="quarter" idx="11"/>
          </p:nvPr>
        </p:nvSpPr>
        <p:spPr>
          <a:xfrm>
            <a:off x="1120775" y="188913"/>
            <a:ext cx="2895600" cy="365125"/>
          </a:xfrm>
        </p:spPr>
        <p:txBody>
          <a:bodyPr/>
          <a:lstStyle>
            <a:lvl1pPr>
              <a:defRPr/>
            </a:lvl1pPr>
          </a:lstStyle>
          <a:p>
            <a:pPr>
              <a:defRPr/>
            </a:pPr>
            <a:r>
              <a:rPr lang="en-US"/>
              <a:t>Copyright 2012 Pearson Education, Inc. publishing as Prentice Hall</a:t>
            </a:r>
          </a:p>
        </p:txBody>
      </p:sp>
      <p:sp>
        <p:nvSpPr>
          <p:cNvPr id="15" name="Slide Number Placeholder 8"/>
          <p:cNvSpPr>
            <a:spLocks noGrp="1"/>
          </p:cNvSpPr>
          <p:nvPr>
            <p:ph type="sldNum" sz="quarter" idx="12"/>
          </p:nvPr>
        </p:nvSpPr>
        <p:spPr/>
        <p:txBody>
          <a:bodyPr/>
          <a:lstStyle>
            <a:lvl1pPr>
              <a:defRPr/>
            </a:lvl1pPr>
          </a:lstStyle>
          <a:p>
            <a:pPr>
              <a:defRPr/>
            </a:pPr>
            <a:fld id="{7C2B26AF-C876-4F61-ABE2-FF5674C78E8A}"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a:xfrm>
            <a:off x="6580188" y="188913"/>
            <a:ext cx="2133600" cy="365125"/>
          </a:xfrm>
          <a:prstGeom prst="rect">
            <a:avLst/>
          </a:prstGeom>
        </p:spPr>
        <p:txBody>
          <a:bodyPr/>
          <a:lstStyle>
            <a:lvl1pPr algn="l" rtl="0" eaLnBrk="1" fontAlgn="auto" hangingPunct="1">
              <a:spcBef>
                <a:spcPts val="0"/>
              </a:spcBef>
              <a:spcAft>
                <a:spcPts val="0"/>
              </a:spcAft>
              <a:buClrTx/>
              <a:buFontTx/>
              <a:buNone/>
              <a:defRPr sz="1800">
                <a:latin typeface="+mn-lt"/>
                <a:cs typeface="+mn-cs"/>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r>
              <a:rPr lang="en-US"/>
              <a:t>Copyright 2012 Pearson Education, Inc. publishing as Prentice Hall</a:t>
            </a:r>
          </a:p>
        </p:txBody>
      </p:sp>
      <p:sp>
        <p:nvSpPr>
          <p:cNvPr id="5" name="Slide Number Placeholder 4"/>
          <p:cNvSpPr>
            <a:spLocks noGrp="1"/>
          </p:cNvSpPr>
          <p:nvPr>
            <p:ph type="sldNum" sz="quarter" idx="12"/>
          </p:nvPr>
        </p:nvSpPr>
        <p:spPr/>
        <p:txBody>
          <a:bodyPr/>
          <a:lstStyle>
            <a:lvl1pPr>
              <a:defRPr/>
            </a:lvl1pPr>
          </a:lstStyle>
          <a:p>
            <a:pPr>
              <a:defRPr/>
            </a:pPr>
            <a:fld id="{AD03D45B-DB9C-44B0-AAB3-3A43712225AC}"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580188" y="188913"/>
            <a:ext cx="2133600" cy="365125"/>
          </a:xfrm>
          <a:prstGeom prst="rect">
            <a:avLst/>
          </a:prstGeom>
        </p:spPr>
        <p:txBody>
          <a:bodyPr/>
          <a:lstStyle>
            <a:lvl1pPr algn="l" rtl="0" eaLnBrk="1" fontAlgn="auto" hangingPunct="1">
              <a:spcBef>
                <a:spcPts val="0"/>
              </a:spcBef>
              <a:spcAft>
                <a:spcPts val="0"/>
              </a:spcAft>
              <a:buClrTx/>
              <a:buFontTx/>
              <a:buNone/>
              <a:defRPr sz="1800">
                <a:latin typeface="+mn-lt"/>
                <a:cs typeface="+mn-cs"/>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r>
              <a:rPr lang="en-US"/>
              <a:t>Copyright 2012 Pearson Education, Inc. publishing as Prentice Hall</a:t>
            </a:r>
          </a:p>
        </p:txBody>
      </p:sp>
      <p:sp>
        <p:nvSpPr>
          <p:cNvPr id="4" name="Slide Number Placeholder 3"/>
          <p:cNvSpPr>
            <a:spLocks noGrp="1"/>
          </p:cNvSpPr>
          <p:nvPr>
            <p:ph type="sldNum" sz="quarter" idx="12"/>
          </p:nvPr>
        </p:nvSpPr>
        <p:spPr/>
        <p:txBody>
          <a:bodyPr/>
          <a:lstStyle>
            <a:lvl1pPr>
              <a:defRPr/>
            </a:lvl1pPr>
          </a:lstStyle>
          <a:p>
            <a:pPr>
              <a:defRPr/>
            </a:pPr>
            <a:fld id="{5107E454-B3FA-4063-981E-3DA28D9B6FE5}"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rtlCol="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274320" rIns="274320" bIns="274320" rtlCol="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80188" y="188913"/>
            <a:ext cx="2133600" cy="365125"/>
          </a:xfrm>
          <a:prstGeom prst="rect">
            <a:avLst/>
          </a:prstGeom>
        </p:spPr>
        <p:txBody>
          <a:bodyPr/>
          <a:lstStyle>
            <a:lvl1pPr algn="l" rtl="0" eaLnBrk="1" fontAlgn="auto" hangingPunct="1">
              <a:spcBef>
                <a:spcPts val="0"/>
              </a:spcBef>
              <a:spcAft>
                <a:spcPts val="0"/>
              </a:spcAft>
              <a:buClrTx/>
              <a:buFontTx/>
              <a:buNone/>
              <a:defRPr sz="1800">
                <a:latin typeface="+mn-lt"/>
                <a:cs typeface="+mn-cs"/>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r>
              <a:rPr lang="en-US"/>
              <a:t>Copyright 2012 Pearson Education, Inc. publishing as Prentice Hall</a:t>
            </a:r>
          </a:p>
        </p:txBody>
      </p:sp>
      <p:sp>
        <p:nvSpPr>
          <p:cNvPr id="7" name="Slide Number Placeholder 6"/>
          <p:cNvSpPr>
            <a:spLocks noGrp="1"/>
          </p:cNvSpPr>
          <p:nvPr>
            <p:ph type="sldNum" sz="quarter" idx="12"/>
          </p:nvPr>
        </p:nvSpPr>
        <p:spPr/>
        <p:txBody>
          <a:bodyPr/>
          <a:lstStyle>
            <a:lvl1pPr>
              <a:defRPr/>
            </a:lvl1pPr>
          </a:lstStyle>
          <a:p>
            <a:pPr>
              <a:defRPr/>
            </a:pPr>
            <a:fld id="{8C531A9E-05F2-4E4B-A352-C5870505722C}"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09550"/>
            <a:ext cx="8913813" cy="914400"/>
          </a:xfrm>
          <a:prstGeom prst="rect">
            <a:avLst/>
          </a:prstGeom>
          <a:solidFill>
            <a:schemeClr val="tx2"/>
          </a:solidFill>
          <a:ln w="9525">
            <a:noFill/>
            <a:miter lim="800000"/>
            <a:headEnd/>
            <a:tailEnd/>
          </a:ln>
        </p:spPr>
        <p:txBody>
          <a:bodyPr vert="horz" wrap="square" lIns="1188720" tIns="45720" rIns="27432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914400" y="1519238"/>
            <a:ext cx="7610475" cy="43545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166688" y="6310313"/>
            <a:ext cx="5503862" cy="365125"/>
          </a:xfrm>
          <a:prstGeom prst="rect">
            <a:avLst/>
          </a:prstGeom>
        </p:spPr>
        <p:txBody>
          <a:bodyPr vert="horz" lIns="91440" tIns="45720" rIns="91440" bIns="45720" rtlCol="0" anchor="ctr"/>
          <a:lstStyle>
            <a:lvl1pPr algn="l" rtl="0" eaLnBrk="1" fontAlgn="auto" hangingPunct="1">
              <a:spcBef>
                <a:spcPts val="0"/>
              </a:spcBef>
              <a:spcAft>
                <a:spcPts val="0"/>
              </a:spcAft>
              <a:buClrTx/>
              <a:buFontTx/>
              <a:buNone/>
              <a:defRPr sz="1000">
                <a:solidFill>
                  <a:schemeClr val="tx1">
                    <a:lumMod val="65000"/>
                    <a:lumOff val="35000"/>
                  </a:schemeClr>
                </a:solidFill>
                <a:latin typeface="+mn-lt"/>
                <a:cs typeface="+mn-cs"/>
              </a:defRPr>
            </a:lvl1pPr>
          </a:lstStyle>
          <a:p>
            <a:pPr>
              <a:defRPr/>
            </a:pPr>
            <a:r>
              <a:rPr lang="en-US"/>
              <a:t>Copyright © 2012 Pearson Education, Inc. publishing as Prentice Hall</a:t>
            </a:r>
          </a:p>
        </p:txBody>
      </p:sp>
      <p:sp>
        <p:nvSpPr>
          <p:cNvPr id="6" name="Slide Number Placeholder 5"/>
          <p:cNvSpPr>
            <a:spLocks noGrp="1"/>
          </p:cNvSpPr>
          <p:nvPr>
            <p:ph type="sldNum" sz="quarter" idx="4"/>
          </p:nvPr>
        </p:nvSpPr>
        <p:spPr>
          <a:xfrm>
            <a:off x="8240713" y="6310313"/>
            <a:ext cx="673100" cy="365125"/>
          </a:xfrm>
          <a:prstGeom prst="rect">
            <a:avLst/>
          </a:prstGeom>
        </p:spPr>
        <p:txBody>
          <a:bodyPr vert="horz" wrap="square" lIns="91440" tIns="45720" rIns="91440" bIns="45720" numCol="1" anchor="ctr" anchorCtr="0" compatLnSpc="1">
            <a:prstTxWarp prst="textNoShape">
              <a:avLst/>
            </a:prstTxWarp>
          </a:bodyPr>
          <a:lstStyle>
            <a:lvl1pPr algn="ctr" rtl="0" eaLnBrk="1" hangingPunct="1">
              <a:spcBef>
                <a:spcPct val="0"/>
              </a:spcBef>
              <a:buClrTx/>
              <a:buFontTx/>
              <a:buNone/>
              <a:defRPr sz="1100">
                <a:solidFill>
                  <a:srgbClr val="595959"/>
                </a:solidFill>
                <a:latin typeface="Century Gothic" pitchFamily="34" charset="0"/>
              </a:defRPr>
            </a:lvl1pPr>
          </a:lstStyle>
          <a:p>
            <a:pPr>
              <a:defRPr/>
            </a:pPr>
            <a:r>
              <a:rPr lang="en-US"/>
              <a:t>14-</a:t>
            </a:r>
            <a:fld id="{B69DC9C8-FF8B-4AF7-8D7B-B4E8C04AEDA7}" type="slidenum">
              <a:rPr lang="ar-SA"/>
              <a:pPr>
                <a:defRPr/>
              </a:pPr>
              <a:t>‹#›</a:t>
            </a:fld>
            <a:endParaRPr lang="en-US"/>
          </a:p>
        </p:txBody>
      </p:sp>
      <p:sp>
        <p:nvSpPr>
          <p:cNvPr id="7" name="Rectangle 6"/>
          <p:cNvSpPr/>
          <p:nvPr/>
        </p:nvSpPr>
        <p:spPr>
          <a:xfrm>
            <a:off x="914400" y="0"/>
            <a:ext cx="7999413" cy="182563"/>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sz="1800"/>
          </a:p>
        </p:txBody>
      </p:sp>
      <p:sp>
        <p:nvSpPr>
          <p:cNvPr id="8" name="Rectangle 7"/>
          <p:cNvSpPr/>
          <p:nvPr/>
        </p:nvSpPr>
        <p:spPr>
          <a:xfrm>
            <a:off x="914400" y="6675438"/>
            <a:ext cx="7999413" cy="182562"/>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sz="1800"/>
          </a:p>
        </p:txBody>
      </p:sp>
    </p:spTree>
  </p:cSld>
  <p:clrMap bg1="lt1" tx1="dk1" bg2="lt2" tx2="dk2" accent1="accent1" accent2="accent2" accent3="accent3" accent4="accent4" accent5="accent5" accent6="accent6" hlink="hlink" folHlink="folHlink"/>
  <p:sldLayoutIdLst>
    <p:sldLayoutId id="2147483996"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 id="2147484007" r:id="rId12"/>
    <p:sldLayoutId id="2147484008" r:id="rId13"/>
    <p:sldLayoutId id="2147484009" r:id="rId14"/>
    <p:sldLayoutId id="2147484010" r:id="rId15"/>
  </p:sldLayoutIdLst>
  <p:hf hdr="0" dt="0"/>
  <p:txStyles>
    <p:titleStyle>
      <a:lvl1pPr algn="l" rtl="0" eaLnBrk="0" fontAlgn="base" hangingPunct="0">
        <a:spcBef>
          <a:spcPct val="0"/>
        </a:spcBef>
        <a:spcAft>
          <a:spcPct val="0"/>
        </a:spcAft>
        <a:defRPr sz="3600" kern="1200">
          <a:solidFill>
            <a:schemeClr val="bg1"/>
          </a:solidFill>
          <a:latin typeface="+mj-lt"/>
          <a:ea typeface="+mj-ea"/>
          <a:cs typeface="+mj-cs"/>
        </a:defRPr>
      </a:lvl1pPr>
      <a:lvl2pPr algn="l" rtl="0" eaLnBrk="0" fontAlgn="base" hangingPunct="0">
        <a:spcBef>
          <a:spcPct val="0"/>
        </a:spcBef>
        <a:spcAft>
          <a:spcPct val="0"/>
        </a:spcAft>
        <a:defRPr sz="3600">
          <a:solidFill>
            <a:schemeClr val="bg1"/>
          </a:solidFill>
          <a:latin typeface="Century Gothic" pitchFamily="34" charset="0"/>
        </a:defRPr>
      </a:lvl2pPr>
      <a:lvl3pPr algn="l" rtl="0" eaLnBrk="0" fontAlgn="base" hangingPunct="0">
        <a:spcBef>
          <a:spcPct val="0"/>
        </a:spcBef>
        <a:spcAft>
          <a:spcPct val="0"/>
        </a:spcAft>
        <a:defRPr sz="3600">
          <a:solidFill>
            <a:schemeClr val="bg1"/>
          </a:solidFill>
          <a:latin typeface="Century Gothic" pitchFamily="34" charset="0"/>
        </a:defRPr>
      </a:lvl3pPr>
      <a:lvl4pPr algn="l" rtl="0" eaLnBrk="0" fontAlgn="base" hangingPunct="0">
        <a:spcBef>
          <a:spcPct val="0"/>
        </a:spcBef>
        <a:spcAft>
          <a:spcPct val="0"/>
        </a:spcAft>
        <a:defRPr sz="3600">
          <a:solidFill>
            <a:schemeClr val="bg1"/>
          </a:solidFill>
          <a:latin typeface="Century Gothic" pitchFamily="34" charset="0"/>
        </a:defRPr>
      </a:lvl4pPr>
      <a:lvl5pPr algn="l" rtl="0" eaLnBrk="0" fontAlgn="base" hangingPunct="0">
        <a:spcBef>
          <a:spcPct val="0"/>
        </a:spcBef>
        <a:spcAft>
          <a:spcPct val="0"/>
        </a:spcAft>
        <a:defRPr sz="3600">
          <a:solidFill>
            <a:schemeClr val="bg1"/>
          </a:solidFill>
          <a:latin typeface="Century Gothic" pitchFamily="34" charset="0"/>
        </a:defRPr>
      </a:lvl5pPr>
      <a:lvl6pPr marL="457200" algn="l" rtl="0" fontAlgn="base">
        <a:spcBef>
          <a:spcPct val="0"/>
        </a:spcBef>
        <a:spcAft>
          <a:spcPct val="0"/>
        </a:spcAft>
        <a:defRPr sz="3600">
          <a:solidFill>
            <a:schemeClr val="bg1"/>
          </a:solidFill>
          <a:latin typeface="Century Gothic" pitchFamily="34" charset="0"/>
        </a:defRPr>
      </a:lvl6pPr>
      <a:lvl7pPr marL="914400" algn="l" rtl="0" fontAlgn="base">
        <a:spcBef>
          <a:spcPct val="0"/>
        </a:spcBef>
        <a:spcAft>
          <a:spcPct val="0"/>
        </a:spcAft>
        <a:defRPr sz="3600">
          <a:solidFill>
            <a:schemeClr val="bg1"/>
          </a:solidFill>
          <a:latin typeface="Century Gothic" pitchFamily="34" charset="0"/>
        </a:defRPr>
      </a:lvl7pPr>
      <a:lvl8pPr marL="1371600" algn="l" rtl="0" fontAlgn="base">
        <a:spcBef>
          <a:spcPct val="0"/>
        </a:spcBef>
        <a:spcAft>
          <a:spcPct val="0"/>
        </a:spcAft>
        <a:defRPr sz="3600">
          <a:solidFill>
            <a:schemeClr val="bg1"/>
          </a:solidFill>
          <a:latin typeface="Century Gothic" pitchFamily="34" charset="0"/>
        </a:defRPr>
      </a:lvl8pPr>
      <a:lvl9pPr marL="1828800" algn="l" rtl="0" fontAlgn="base">
        <a:spcBef>
          <a:spcPct val="0"/>
        </a:spcBef>
        <a:spcAft>
          <a:spcPct val="0"/>
        </a:spcAft>
        <a:defRPr sz="3600">
          <a:solidFill>
            <a:schemeClr val="bg1"/>
          </a:solidFill>
          <a:latin typeface="Century Gothic" pitchFamily="34" charset="0"/>
        </a:defRPr>
      </a:lvl9pPr>
    </p:titleStyle>
    <p:bodyStyle>
      <a:lvl1pPr marL="342900" indent="-342900" algn="l" rtl="0" eaLnBrk="0" fontAlgn="base" hangingPunct="0">
        <a:spcBef>
          <a:spcPts val="2000"/>
        </a:spcBef>
        <a:spcAft>
          <a:spcPct val="0"/>
        </a:spcAft>
        <a:buClr>
          <a:schemeClr val="accent1"/>
        </a:buClr>
        <a:buFont typeface="Wingdings 2" pitchFamily="18" charset="2"/>
        <a:buChar char=""/>
        <a:defRPr sz="2000" kern="1200">
          <a:solidFill>
            <a:srgbClr val="595959"/>
          </a:solidFill>
          <a:latin typeface="+mn-lt"/>
          <a:ea typeface="+mn-ea"/>
          <a:cs typeface="+mn-cs"/>
        </a:defRPr>
      </a:lvl1pPr>
      <a:lvl2pPr marL="685800" indent="-336550" algn="l" rtl="0" eaLnBrk="0" fontAlgn="base" hangingPunct="0">
        <a:spcBef>
          <a:spcPts val="600"/>
        </a:spcBef>
        <a:spcAft>
          <a:spcPct val="0"/>
        </a:spcAft>
        <a:buClr>
          <a:srgbClr val="163E50"/>
        </a:buClr>
        <a:buFont typeface="Wingdings 2" pitchFamily="18" charset="2"/>
        <a:buChar char=""/>
        <a:defRPr kern="1200">
          <a:solidFill>
            <a:srgbClr val="595959"/>
          </a:solidFill>
          <a:latin typeface="+mn-lt"/>
          <a:ea typeface="+mn-ea"/>
          <a:cs typeface="+mn-cs"/>
        </a:defRPr>
      </a:lvl2pPr>
      <a:lvl3pPr marL="1035050" indent="-349250" algn="l" rtl="0" eaLnBrk="0" fontAlgn="base" hangingPunct="0">
        <a:spcBef>
          <a:spcPts val="600"/>
        </a:spcBef>
        <a:spcAft>
          <a:spcPct val="0"/>
        </a:spcAft>
        <a:buClr>
          <a:schemeClr val="accent1"/>
        </a:buClr>
        <a:buFont typeface="Wingdings 2" pitchFamily="18" charset="2"/>
        <a:buChar char=""/>
        <a:defRPr kern="1200">
          <a:solidFill>
            <a:srgbClr val="595959"/>
          </a:solidFill>
          <a:latin typeface="+mn-lt"/>
          <a:ea typeface="+mn-ea"/>
          <a:cs typeface="+mn-cs"/>
        </a:defRPr>
      </a:lvl3pPr>
      <a:lvl4pPr marL="1371600" indent="-336550" algn="l" rtl="0" eaLnBrk="0" fontAlgn="base" hangingPunct="0">
        <a:spcBef>
          <a:spcPts val="600"/>
        </a:spcBef>
        <a:spcAft>
          <a:spcPct val="0"/>
        </a:spcAft>
        <a:buClr>
          <a:srgbClr val="163E50"/>
        </a:buClr>
        <a:buFont typeface="Wingdings 2" pitchFamily="18" charset="2"/>
        <a:buChar char=""/>
        <a:defRPr kern="1200">
          <a:solidFill>
            <a:srgbClr val="595959"/>
          </a:solidFill>
          <a:latin typeface="+mn-lt"/>
          <a:ea typeface="+mn-ea"/>
          <a:cs typeface="+mn-cs"/>
        </a:defRPr>
      </a:lvl4pPr>
      <a:lvl5pPr marL="1720850" indent="-349250" algn="l" rtl="0" eaLnBrk="0" fontAlgn="base" hangingPunct="0">
        <a:spcBef>
          <a:spcPts val="600"/>
        </a:spcBef>
        <a:spcAft>
          <a:spcPct val="0"/>
        </a:spcAft>
        <a:buClr>
          <a:schemeClr val="accent1"/>
        </a:buClr>
        <a:buFont typeface="Wingdings 2" pitchFamily="18" charset="2"/>
        <a:buChar char=""/>
        <a:defRPr kern="1200">
          <a:solidFill>
            <a:srgbClr val="59595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5"/>
          <p:cNvSpPr>
            <a:spLocks noGrp="1"/>
          </p:cNvSpPr>
          <p:nvPr>
            <p:ph type="ctrTitle"/>
          </p:nvPr>
        </p:nvSpPr>
        <p:spPr>
          <a:xfrm>
            <a:off x="11113" y="5026025"/>
            <a:ext cx="8915400" cy="914400"/>
          </a:xfrm>
        </p:spPr>
        <p:txBody>
          <a:bodyPr/>
          <a:lstStyle/>
          <a:p>
            <a:pPr eaLnBrk="1" hangingPunct="1"/>
            <a:r>
              <a:rPr lang="en-US" smtClean="0"/>
              <a:t>Chapter 14</a:t>
            </a:r>
          </a:p>
        </p:txBody>
      </p:sp>
      <p:sp>
        <p:nvSpPr>
          <p:cNvPr id="7" name="Subtitle 6"/>
          <p:cNvSpPr>
            <a:spLocks noGrp="1"/>
          </p:cNvSpPr>
          <p:nvPr>
            <p:ph type="subTitle" idx="1"/>
          </p:nvPr>
        </p:nvSpPr>
        <p:spPr/>
        <p:txBody>
          <a:bodyPr>
            <a:normAutofit/>
          </a:bodyPr>
          <a:lstStyle/>
          <a:p>
            <a:pPr fontAlgn="auto">
              <a:spcAft>
                <a:spcPts val="0"/>
              </a:spcAft>
              <a:defRPr/>
            </a:pPr>
            <a:r>
              <a:rPr lang="en-US" dirty="0" smtClean="0"/>
              <a:t>The Production Cycle</a:t>
            </a:r>
            <a:endParaRPr lang="en-US" dirty="0"/>
          </a:p>
        </p:txBody>
      </p:sp>
      <p:sp>
        <p:nvSpPr>
          <p:cNvPr id="4" name="Footer Placeholder 3"/>
          <p:cNvSpPr>
            <a:spLocks noGrp="1"/>
          </p:cNvSpPr>
          <p:nvPr>
            <p:ph type="ftr" sz="quarter" idx="14"/>
          </p:nvPr>
        </p:nvSpPr>
        <p:spPr>
          <a:xfrm>
            <a:off x="0" y="6356350"/>
            <a:ext cx="4719638" cy="365125"/>
          </a:xfrm>
        </p:spPr>
        <p:txBody>
          <a:bodyPr/>
          <a:lstStyle/>
          <a:p>
            <a:pPr>
              <a:defRPr/>
            </a:pPr>
            <a:r>
              <a:rPr lang="en-US" dirty="0" smtClean="0"/>
              <a:t>Copyright © 2012 Pearson Education, Inc. publishing as Prentice Hall</a:t>
            </a:r>
            <a:endParaRPr lang="en-US" dirty="0"/>
          </a:p>
        </p:txBody>
      </p:sp>
      <p:sp>
        <p:nvSpPr>
          <p:cNvPr id="19460" name="Slide Number Placeholder 4"/>
          <p:cNvSpPr>
            <a:spLocks noGrp="1"/>
          </p:cNvSpPr>
          <p:nvPr>
            <p:ph type="sldNum" sz="quarter" idx="4294967295"/>
          </p:nvPr>
        </p:nvSpPr>
        <p:spPr bwMode="auto">
          <a:xfrm>
            <a:off x="7010400" y="6211888"/>
            <a:ext cx="2133600" cy="301625"/>
          </a:xfrm>
          <a:noFill/>
          <a:ln>
            <a:miter lim="800000"/>
            <a:headEnd/>
            <a:tailEnd/>
          </a:ln>
        </p:spPr>
        <p:txBody>
          <a:bodyPr/>
          <a:lstStyle/>
          <a:p>
            <a:r>
              <a:rPr lang="en-US" smtClean="0"/>
              <a:t>14-</a:t>
            </a:r>
            <a:fld id="{122DD1BD-AEB1-443D-8A5D-08A058A904C6}" type="slidenum">
              <a:rPr lang="ar-SA" smtClean="0"/>
              <a:pPr/>
              <a:t>1</a:t>
            </a:fld>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Production Cycle General Controls</a:t>
            </a:r>
            <a:endParaRPr lang="en-US" dirty="0"/>
          </a:p>
        </p:txBody>
      </p:sp>
      <p:sp>
        <p:nvSpPr>
          <p:cNvPr id="28674" name="Content Placeholder 2"/>
          <p:cNvSpPr>
            <a:spLocks noGrp="1"/>
          </p:cNvSpPr>
          <p:nvPr>
            <p:ph idx="1"/>
          </p:nvPr>
        </p:nvSpPr>
        <p:spPr/>
        <p:txBody>
          <a:bodyPr/>
          <a:lstStyle/>
          <a:p>
            <a:pPr eaLnBrk="1" hangingPunct="1"/>
            <a:r>
              <a:rPr lang="en-US" smtClean="0"/>
              <a:t>Data processing integrity controls</a:t>
            </a:r>
          </a:p>
          <a:p>
            <a:pPr eaLnBrk="1" hangingPunct="1"/>
            <a:r>
              <a:rPr lang="en-US" smtClean="0"/>
              <a:t>Restriction of access to master data</a:t>
            </a:r>
          </a:p>
          <a:p>
            <a:pPr eaLnBrk="1" hangingPunct="1"/>
            <a:r>
              <a:rPr lang="en-US" smtClean="0"/>
              <a:t>Review of all changes to master data</a:t>
            </a:r>
          </a:p>
          <a:p>
            <a:pPr eaLnBrk="1" hangingPunct="1"/>
            <a:r>
              <a:rPr lang="en-US" smtClean="0"/>
              <a:t>Access controls</a:t>
            </a:r>
          </a:p>
          <a:p>
            <a:pPr eaLnBrk="1" hangingPunct="1"/>
            <a:r>
              <a:rPr lang="en-US" smtClean="0"/>
              <a:t>Encryption</a:t>
            </a:r>
          </a:p>
          <a:p>
            <a:pPr eaLnBrk="1" hangingPunct="1"/>
            <a:r>
              <a:rPr lang="en-US" smtClean="0"/>
              <a:t>Backup and disaster recovery procedures</a:t>
            </a:r>
          </a:p>
        </p:txBody>
      </p:sp>
      <p:sp>
        <p:nvSpPr>
          <p:cNvPr id="4" name="Footer Placeholder 3"/>
          <p:cNvSpPr>
            <a:spLocks noGrp="1"/>
          </p:cNvSpPr>
          <p:nvPr>
            <p:ph type="ftr" sz="quarter" idx="10"/>
          </p:nvPr>
        </p:nvSpPr>
        <p:spPr/>
        <p:txBody>
          <a:bodyPr wrap="square" numCol="1" anchorCtr="0" compatLnSpc="1">
            <a:prstTxWarp prst="textNoShape">
              <a:avLst/>
            </a:prstTxWarp>
          </a:bodyPr>
          <a:lstStyle/>
          <a:p>
            <a:pPr fontAlgn="base">
              <a:spcBef>
                <a:spcPct val="0"/>
              </a:spcBef>
              <a:spcAft>
                <a:spcPct val="0"/>
              </a:spcAft>
              <a:defRPr/>
            </a:pPr>
            <a:r>
              <a:rPr lang="en-US">
                <a:solidFill>
                  <a:srgbClr val="595959"/>
                </a:solidFill>
                <a:cs typeface="Arial" charset="0"/>
              </a:rPr>
              <a:t>Copyright © 2012 Pearson Education, Inc. publishing as Prentice Hall</a:t>
            </a:r>
          </a:p>
        </p:txBody>
      </p:sp>
      <p:sp>
        <p:nvSpPr>
          <p:cNvPr id="28676" name="Slide Number Placeholder 4"/>
          <p:cNvSpPr>
            <a:spLocks noGrp="1"/>
          </p:cNvSpPr>
          <p:nvPr>
            <p:ph type="sldNum" sz="quarter" idx="11"/>
          </p:nvPr>
        </p:nvSpPr>
        <p:spPr bwMode="auto">
          <a:noFill/>
          <a:ln>
            <a:miter lim="800000"/>
            <a:headEnd/>
            <a:tailEnd/>
          </a:ln>
        </p:spPr>
        <p:txBody>
          <a:bodyPr/>
          <a:lstStyle/>
          <a:p>
            <a:r>
              <a:rPr lang="en-US" smtClean="0"/>
              <a:t>14-</a:t>
            </a:r>
            <a:fld id="{EFDAB877-2995-487D-AA4B-98BD6CE97CE2}" type="slidenum">
              <a:rPr lang="ar-SA" smtClean="0"/>
              <a:pPr/>
              <a:t>10</a:t>
            </a:fld>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idx="4294967295"/>
          </p:nvPr>
        </p:nvSpPr>
        <p:spPr/>
        <p:txBody>
          <a:bodyPr/>
          <a:lstStyle/>
          <a:p>
            <a:pPr eaLnBrk="1" hangingPunct="1"/>
            <a:r>
              <a:rPr lang="en-US" smtClean="0"/>
              <a:t>Product Design </a:t>
            </a:r>
          </a:p>
        </p:txBody>
      </p:sp>
      <p:sp>
        <p:nvSpPr>
          <p:cNvPr id="29698" name="Content Placeholder 2"/>
          <p:cNvSpPr>
            <a:spLocks noGrp="1"/>
          </p:cNvSpPr>
          <p:nvPr>
            <p:ph idx="4294967295"/>
          </p:nvPr>
        </p:nvSpPr>
        <p:spPr/>
        <p:txBody>
          <a:bodyPr/>
          <a:lstStyle/>
          <a:p>
            <a:r>
              <a:rPr lang="en-US" sz="1800" smtClean="0">
                <a:solidFill>
                  <a:schemeClr val="tx1"/>
                </a:solidFill>
              </a:rPr>
              <a:t>The objective of product design is to design a product that strikes the optimal balance of:</a:t>
            </a:r>
          </a:p>
          <a:p>
            <a:pPr marL="742950" lvl="1" indent="-285750"/>
            <a:r>
              <a:rPr lang="en-US" smtClean="0">
                <a:solidFill>
                  <a:schemeClr val="tx1"/>
                </a:solidFill>
              </a:rPr>
              <a:t>Meeting customer requirements for quality, durability, and functionality; and</a:t>
            </a:r>
          </a:p>
          <a:p>
            <a:pPr marL="742950" lvl="1" indent="-285750"/>
            <a:r>
              <a:rPr lang="en-US" smtClean="0">
                <a:solidFill>
                  <a:schemeClr val="tx1"/>
                </a:solidFill>
              </a:rPr>
              <a:t>Minimizing production costs.</a:t>
            </a:r>
          </a:p>
          <a:p>
            <a:r>
              <a:rPr lang="en-US" sz="1800" smtClean="0">
                <a:solidFill>
                  <a:schemeClr val="tx1"/>
                </a:solidFill>
              </a:rPr>
              <a:t>Simulation software can improve the efficiency and effectiveness of product design.</a:t>
            </a:r>
          </a:p>
          <a:p>
            <a:r>
              <a:rPr lang="en-US" sz="1800" smtClean="0">
                <a:solidFill>
                  <a:schemeClr val="tx1"/>
                </a:solidFill>
              </a:rPr>
              <a:t>Key documents and forms in product design:</a:t>
            </a:r>
          </a:p>
          <a:p>
            <a:pPr marL="742950" lvl="1" indent="-285750"/>
            <a:r>
              <a:rPr lang="en-US" b="1" i="1" smtClean="0">
                <a:solidFill>
                  <a:schemeClr val="tx1"/>
                </a:solidFill>
              </a:rPr>
              <a:t>Bill of Materials:</a:t>
            </a:r>
            <a:r>
              <a:rPr lang="en-US" smtClean="0">
                <a:solidFill>
                  <a:schemeClr val="tx1"/>
                </a:solidFill>
              </a:rPr>
              <a:t> Lists the components that are required to build each product, including part numbers, descriptions, and quantity.</a:t>
            </a:r>
          </a:p>
          <a:p>
            <a:pPr marL="742950" lvl="1" indent="-285750"/>
            <a:r>
              <a:rPr lang="en-US" b="1" i="1" smtClean="0">
                <a:solidFill>
                  <a:schemeClr val="tx1"/>
                </a:solidFill>
              </a:rPr>
              <a:t>Operations List</a:t>
            </a:r>
            <a:r>
              <a:rPr lang="en-US" smtClean="0">
                <a:solidFill>
                  <a:schemeClr val="tx1"/>
                </a:solidFill>
              </a:rPr>
              <a:t>: Lists the sequence of steps required to produce each product, including the equipment needed and the amount of time required</a:t>
            </a:r>
            <a:r>
              <a:rPr lang="en-US" smtClean="0"/>
              <a:t>.</a:t>
            </a: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29700"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F44F5C71-DC82-44D3-A733-03C3C14474CD}" type="slidenum">
              <a:rPr lang="ar-SA" sz="1100">
                <a:solidFill>
                  <a:srgbClr val="595959"/>
                </a:solidFill>
              </a:rPr>
              <a:pPr algn="ctr" rtl="0"/>
              <a:t>11</a:t>
            </a:fld>
            <a:endParaRPr lang="en-US" sz="1100">
              <a:solidFill>
                <a:srgbClr val="59595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idx="4294967295"/>
          </p:nvPr>
        </p:nvSpPr>
        <p:spPr/>
        <p:txBody>
          <a:bodyPr/>
          <a:lstStyle/>
          <a:p>
            <a:pPr eaLnBrk="1" hangingPunct="1"/>
            <a:r>
              <a:rPr lang="en-US" smtClean="0"/>
              <a:t>Product Design </a:t>
            </a:r>
          </a:p>
        </p:txBody>
      </p:sp>
      <p:sp>
        <p:nvSpPr>
          <p:cNvPr id="30722" name="Content Placeholder 2"/>
          <p:cNvSpPr>
            <a:spLocks noGrp="1"/>
          </p:cNvSpPr>
          <p:nvPr>
            <p:ph idx="4294967295"/>
          </p:nvPr>
        </p:nvSpPr>
        <p:spPr>
          <a:xfrm>
            <a:off x="166688" y="1293813"/>
            <a:ext cx="8747125" cy="4845050"/>
          </a:xfrm>
        </p:spPr>
        <p:txBody>
          <a:bodyPr/>
          <a:lstStyle/>
          <a:p>
            <a:r>
              <a:rPr lang="en-US" smtClean="0">
                <a:solidFill>
                  <a:srgbClr val="CC0000"/>
                </a:solidFill>
              </a:rPr>
              <a:t>Role of the accountant in product design:</a:t>
            </a:r>
          </a:p>
          <a:p>
            <a:pPr marL="742950" lvl="1" indent="-285750"/>
            <a:r>
              <a:rPr lang="en-US" smtClean="0">
                <a:solidFill>
                  <a:srgbClr val="CC0000"/>
                </a:solidFill>
              </a:rPr>
              <a:t>Participate in the design, because 65</a:t>
            </a:r>
            <a:r>
              <a:rPr lang="en-US" smtClean="0">
                <a:solidFill>
                  <a:srgbClr val="CC0000"/>
                </a:solidFill>
                <a:cs typeface="Arial" charset="0"/>
              </a:rPr>
              <a:t>−</a:t>
            </a:r>
            <a:r>
              <a:rPr lang="en-US" smtClean="0">
                <a:solidFill>
                  <a:srgbClr val="CC0000"/>
                </a:solidFill>
              </a:rPr>
              <a:t>80% of product cost is determined at this stage.</a:t>
            </a:r>
          </a:p>
          <a:p>
            <a:pPr marL="742950" lvl="1" indent="-285750"/>
            <a:r>
              <a:rPr lang="en-US" smtClean="0">
                <a:solidFill>
                  <a:srgbClr val="CC0000"/>
                </a:solidFill>
              </a:rPr>
              <a:t>Add value by:</a:t>
            </a:r>
          </a:p>
          <a:p>
            <a:pPr marL="1143000" lvl="2" indent="-228600">
              <a:buFont typeface="Wingdings 2" pitchFamily="18" charset="2"/>
              <a:buNone/>
            </a:pPr>
            <a:r>
              <a:rPr lang="en-US" b="1" smtClean="0">
                <a:solidFill>
                  <a:srgbClr val="CC0000"/>
                </a:solidFill>
              </a:rPr>
              <a:t>(1)</a:t>
            </a:r>
            <a:r>
              <a:rPr lang="en-US" smtClean="0">
                <a:solidFill>
                  <a:srgbClr val="CC0000"/>
                </a:solidFill>
              </a:rPr>
              <a:t> Designing an AIS that measures and collects the needed data. </a:t>
            </a:r>
          </a:p>
          <a:p>
            <a:pPr marL="1143000" lvl="2" indent="-228600"/>
            <a:r>
              <a:rPr lang="en-US" smtClean="0">
                <a:solidFill>
                  <a:srgbClr val="CC0000"/>
                </a:solidFill>
              </a:rPr>
              <a:t> </a:t>
            </a:r>
            <a:r>
              <a:rPr lang="en-US" sz="1600" b="1" smtClean="0">
                <a:solidFill>
                  <a:schemeClr val="tx1"/>
                </a:solidFill>
              </a:rPr>
              <a:t>Information about current component usage.</a:t>
            </a:r>
          </a:p>
          <a:p>
            <a:pPr marL="1143000" lvl="2" indent="-228600"/>
            <a:r>
              <a:rPr lang="en-US" sz="1600" smtClean="0">
                <a:solidFill>
                  <a:srgbClr val="CC0000"/>
                </a:solidFill>
              </a:rPr>
              <a:t> </a:t>
            </a:r>
            <a:r>
              <a:rPr lang="en-US" sz="1600" b="1" smtClean="0">
                <a:solidFill>
                  <a:schemeClr val="tx1"/>
                </a:solidFill>
              </a:rPr>
              <a:t>Information about machine set-up and materials-handling costs</a:t>
            </a:r>
            <a:endParaRPr lang="en-US" sz="1600" smtClean="0">
              <a:solidFill>
                <a:srgbClr val="CC0000"/>
              </a:solidFill>
            </a:endParaRPr>
          </a:p>
          <a:p>
            <a:pPr marL="1143000" lvl="2" indent="-228600"/>
            <a:r>
              <a:rPr lang="en-US" sz="1600" smtClean="0">
                <a:solidFill>
                  <a:srgbClr val="CC0000"/>
                </a:solidFill>
              </a:rPr>
              <a:t> </a:t>
            </a:r>
            <a:r>
              <a:rPr lang="en-US" sz="1600" b="1" smtClean="0">
                <a:solidFill>
                  <a:schemeClr val="tx1"/>
                </a:solidFill>
              </a:rPr>
              <a:t>Data on repair and warranty costs to aid in future modification and design.</a:t>
            </a:r>
            <a:endParaRPr lang="en-US" sz="1600" smtClean="0">
              <a:solidFill>
                <a:srgbClr val="CC0000"/>
              </a:solidFill>
            </a:endParaRPr>
          </a:p>
          <a:p>
            <a:pPr>
              <a:buFont typeface="Wingdings 2" pitchFamily="18" charset="2"/>
              <a:buNone/>
            </a:pPr>
            <a:r>
              <a:rPr lang="en-US" smtClean="0">
                <a:solidFill>
                  <a:srgbClr val="CC0000"/>
                </a:solidFill>
              </a:rPr>
              <a:t>           </a:t>
            </a:r>
            <a:r>
              <a:rPr lang="en-US" b="1" smtClean="0">
                <a:solidFill>
                  <a:srgbClr val="CC0000"/>
                </a:solidFill>
              </a:rPr>
              <a:t>(</a:t>
            </a:r>
            <a:r>
              <a:rPr lang="en-US" sz="1800" b="1" smtClean="0">
                <a:solidFill>
                  <a:srgbClr val="CC0000"/>
                </a:solidFill>
              </a:rPr>
              <a:t>2)</a:t>
            </a:r>
            <a:r>
              <a:rPr lang="en-US" sz="1800" smtClean="0">
                <a:solidFill>
                  <a:srgbClr val="CC0000"/>
                </a:solidFill>
              </a:rPr>
              <a:t>Helping the design team use that data to improve profitability.</a:t>
            </a:r>
          </a:p>
          <a:p>
            <a:pPr>
              <a:buFont typeface="Wingdings 2" pitchFamily="18" charset="2"/>
              <a:buNone/>
            </a:pPr>
            <a:r>
              <a:rPr lang="en-US" sz="1800" smtClean="0">
                <a:solidFill>
                  <a:srgbClr val="CC0000"/>
                </a:solidFill>
              </a:rPr>
              <a:t>                </a:t>
            </a:r>
            <a:r>
              <a:rPr lang="en-US" sz="1400" b="1" smtClean="0">
                <a:solidFill>
                  <a:schemeClr val="tx1"/>
                </a:solidFill>
              </a:rPr>
              <a:t>Compare current component usage with projected usage in alternate designs.    </a:t>
            </a:r>
          </a:p>
          <a:p>
            <a:pPr>
              <a:buFont typeface="Wingdings 2" pitchFamily="18" charset="2"/>
              <a:buNone/>
            </a:pPr>
            <a:r>
              <a:rPr lang="en-US" sz="1400" b="1" smtClean="0">
                <a:solidFill>
                  <a:schemeClr val="tx1"/>
                </a:solidFill>
              </a:rPr>
              <a:t>                     Compare current set-up and handling costs to projected costs in alternate designs.</a:t>
            </a:r>
          </a:p>
          <a:p>
            <a:pPr>
              <a:buFont typeface="Wingdings 2" pitchFamily="18" charset="2"/>
              <a:buNone/>
            </a:pPr>
            <a:r>
              <a:rPr lang="en-US" sz="1400" b="1" smtClean="0">
                <a:solidFill>
                  <a:schemeClr val="tx1"/>
                </a:solidFill>
              </a:rPr>
              <a:t>                      Provide info on how design trade-offs affect total production cost and profitability</a:t>
            </a:r>
            <a:endParaRPr lang="en-US" sz="1800" smtClean="0"/>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30724"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82D94FC1-5C07-40AD-AC14-23118FC1F877}" type="slidenum">
              <a:rPr lang="ar-SA" sz="1100">
                <a:solidFill>
                  <a:srgbClr val="595959"/>
                </a:solidFill>
              </a:rPr>
              <a:pPr algn="ctr" rtl="0"/>
              <a:t>12</a:t>
            </a:fld>
            <a:endParaRPr lang="en-US" sz="1100">
              <a:solidFill>
                <a:srgbClr val="59595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3200" smtClean="0"/>
              <a:t>Product Design Threats and control</a:t>
            </a:r>
          </a:p>
        </p:txBody>
      </p:sp>
      <p:sp>
        <p:nvSpPr>
          <p:cNvPr id="31746" name="Content Placeholder 2"/>
          <p:cNvSpPr>
            <a:spLocks noGrp="1"/>
          </p:cNvSpPr>
          <p:nvPr>
            <p:ph idx="1"/>
          </p:nvPr>
        </p:nvSpPr>
        <p:spPr/>
        <p:txBody>
          <a:bodyPr/>
          <a:lstStyle/>
          <a:p>
            <a:pPr eaLnBrk="1" hangingPunct="1"/>
            <a:r>
              <a:rPr lang="en-US" smtClean="0">
                <a:solidFill>
                  <a:schemeClr val="tx1"/>
                </a:solidFill>
              </a:rPr>
              <a:t>Poor product design resulting in excess costs</a:t>
            </a:r>
          </a:p>
          <a:p>
            <a:r>
              <a:rPr lang="en-US" sz="1900" b="1" smtClean="0">
                <a:solidFill>
                  <a:schemeClr val="tx1"/>
                </a:solidFill>
              </a:rPr>
              <a:t>THREAT NO. 1—Poor product design</a:t>
            </a:r>
          </a:p>
          <a:p>
            <a:pPr marL="742950" lvl="1" indent="-285750"/>
            <a:r>
              <a:rPr lang="en-US" sz="1700" smtClean="0">
                <a:solidFill>
                  <a:schemeClr val="tx1"/>
                </a:solidFill>
              </a:rPr>
              <a:t>Why is this a problem?</a:t>
            </a:r>
          </a:p>
          <a:p>
            <a:pPr marL="1143000" lvl="2" indent="-228600"/>
            <a:r>
              <a:rPr lang="en-US" smtClean="0">
                <a:solidFill>
                  <a:schemeClr val="tx1"/>
                </a:solidFill>
              </a:rPr>
              <a:t>Higher materials purchasing and carrying costs.</a:t>
            </a:r>
          </a:p>
          <a:p>
            <a:pPr marL="1143000" lvl="2" indent="-228600"/>
            <a:r>
              <a:rPr lang="en-US" smtClean="0">
                <a:solidFill>
                  <a:schemeClr val="tx1"/>
                </a:solidFill>
              </a:rPr>
              <a:t>Costs for inefficient production.</a:t>
            </a:r>
          </a:p>
          <a:p>
            <a:pPr marL="1143000" lvl="2" indent="-228600"/>
            <a:r>
              <a:rPr lang="en-US" smtClean="0">
                <a:solidFill>
                  <a:schemeClr val="tx1"/>
                </a:solidFill>
              </a:rPr>
              <a:t>Higher repair and warranty costs.</a:t>
            </a:r>
          </a:p>
          <a:p>
            <a:pPr marL="742950" lvl="1" indent="-285750"/>
            <a:r>
              <a:rPr lang="en-US" b="1" smtClean="0">
                <a:solidFill>
                  <a:schemeClr val="tx1"/>
                </a:solidFill>
              </a:rPr>
              <a:t>Product Design Controls</a:t>
            </a:r>
            <a:r>
              <a:rPr lang="en-US" sz="1700" smtClean="0">
                <a:solidFill>
                  <a:schemeClr val="tx1"/>
                </a:solidFill>
              </a:rPr>
              <a:t> :</a:t>
            </a:r>
          </a:p>
          <a:p>
            <a:pPr marL="1143000" lvl="2" indent="-228600"/>
            <a:r>
              <a:rPr lang="en-US" smtClean="0">
                <a:solidFill>
                  <a:schemeClr val="tx1"/>
                </a:solidFill>
              </a:rPr>
              <a:t>Accurate data about the relationship between components and finished goods.</a:t>
            </a:r>
          </a:p>
          <a:p>
            <a:pPr marL="1143000" lvl="2" indent="-228600"/>
            <a:r>
              <a:rPr lang="en-US" smtClean="0">
                <a:solidFill>
                  <a:schemeClr val="tx1"/>
                </a:solidFill>
              </a:rPr>
              <a:t>Analysis of warranty and repair costs to identify primary causes of product failure to be used in re-designing product.</a:t>
            </a:r>
          </a:p>
        </p:txBody>
      </p:sp>
      <p:sp>
        <p:nvSpPr>
          <p:cNvPr id="4" name="Footer Placeholder 3"/>
          <p:cNvSpPr>
            <a:spLocks noGrp="1"/>
          </p:cNvSpPr>
          <p:nvPr>
            <p:ph type="ftr" sz="quarter" idx="10"/>
          </p:nvPr>
        </p:nvSpPr>
        <p:spPr/>
        <p:txBody>
          <a:bodyPr wrap="square" numCol="1" anchorCtr="0" compatLnSpc="1">
            <a:prstTxWarp prst="textNoShape">
              <a:avLst/>
            </a:prstTxWarp>
          </a:bodyPr>
          <a:lstStyle/>
          <a:p>
            <a:pPr fontAlgn="base">
              <a:spcBef>
                <a:spcPct val="0"/>
              </a:spcBef>
              <a:spcAft>
                <a:spcPct val="0"/>
              </a:spcAft>
              <a:defRPr/>
            </a:pPr>
            <a:r>
              <a:rPr lang="en-US">
                <a:solidFill>
                  <a:srgbClr val="595959"/>
                </a:solidFill>
                <a:cs typeface="Arial" charset="0"/>
              </a:rPr>
              <a:t>Copyright © 2012 Pearson Education, Inc. publishing as Prentice Hall</a:t>
            </a:r>
          </a:p>
        </p:txBody>
      </p:sp>
      <p:sp>
        <p:nvSpPr>
          <p:cNvPr id="31748" name="Slide Number Placeholder 4"/>
          <p:cNvSpPr>
            <a:spLocks noGrp="1"/>
          </p:cNvSpPr>
          <p:nvPr>
            <p:ph type="sldNum" sz="quarter" idx="11"/>
          </p:nvPr>
        </p:nvSpPr>
        <p:spPr bwMode="auto">
          <a:noFill/>
          <a:ln>
            <a:miter lim="800000"/>
            <a:headEnd/>
            <a:tailEnd/>
          </a:ln>
        </p:spPr>
        <p:txBody>
          <a:bodyPr/>
          <a:lstStyle/>
          <a:p>
            <a:r>
              <a:rPr lang="en-US" smtClean="0"/>
              <a:t>14-</a:t>
            </a:r>
            <a:fld id="{55AA7D1E-D49A-4589-BD4C-71420996DFE7}" type="slidenum">
              <a:rPr lang="ar-SA" smtClean="0"/>
              <a:pPr/>
              <a:t>13</a:t>
            </a:fld>
            <a:endParaRPr 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mtClean="0"/>
              <a:t>Planning and Scheduling</a:t>
            </a:r>
          </a:p>
        </p:txBody>
      </p:sp>
      <p:sp>
        <p:nvSpPr>
          <p:cNvPr id="32770" name="Content Placeholder 2"/>
          <p:cNvSpPr>
            <a:spLocks noGrp="1"/>
          </p:cNvSpPr>
          <p:nvPr>
            <p:ph idx="1"/>
          </p:nvPr>
        </p:nvSpPr>
        <p:spPr/>
        <p:txBody>
          <a:bodyPr/>
          <a:lstStyle/>
          <a:p>
            <a:r>
              <a:rPr lang="en-US" smtClean="0"/>
              <a:t> </a:t>
            </a:r>
            <a:r>
              <a:rPr lang="en-US" sz="1800" smtClean="0">
                <a:solidFill>
                  <a:schemeClr val="tx1"/>
                </a:solidFill>
              </a:rPr>
              <a:t>The second activity in production cycle is planning and scheduling the production </a:t>
            </a:r>
          </a:p>
          <a:p>
            <a:r>
              <a:rPr lang="en-US" sz="1800" smtClean="0">
                <a:solidFill>
                  <a:schemeClr val="tx1"/>
                </a:solidFill>
              </a:rPr>
              <a:t>The objective of the planning and scheduling activity is to develop a production plan that is efficient enough to meet existing orders and anticipated shorter-term demand while minimizing inventories of both raw materials and finished goods.</a:t>
            </a:r>
          </a:p>
          <a:p>
            <a:r>
              <a:rPr lang="en-US" smtClean="0">
                <a:solidFill>
                  <a:schemeClr val="tx1"/>
                </a:solidFill>
              </a:rPr>
              <a:t>There are two common approaches to production planning:</a:t>
            </a:r>
          </a:p>
          <a:p>
            <a:pPr marL="742950" lvl="1" indent="-285750"/>
            <a:r>
              <a:rPr lang="en-US" smtClean="0">
                <a:solidFill>
                  <a:schemeClr val="tx1"/>
                </a:solidFill>
              </a:rPr>
              <a:t>Manufacturing Resource Planning (MRP-II)</a:t>
            </a:r>
          </a:p>
          <a:p>
            <a:pPr marL="742950" lvl="1" indent="-285750"/>
            <a:r>
              <a:rPr lang="en-US" smtClean="0">
                <a:solidFill>
                  <a:schemeClr val="tx1"/>
                </a:solidFill>
              </a:rPr>
              <a:t>Lean Manufacturing</a:t>
            </a:r>
            <a:endParaRPr lang="en-US" sz="1600" smtClean="0">
              <a:solidFill>
                <a:schemeClr val="tx1"/>
              </a:solidFill>
            </a:endParaRPr>
          </a:p>
        </p:txBody>
      </p:sp>
      <p:sp>
        <p:nvSpPr>
          <p:cNvPr id="4" name="Footer Placeholder 3"/>
          <p:cNvSpPr>
            <a:spLocks noGrp="1"/>
          </p:cNvSpPr>
          <p:nvPr>
            <p:ph type="ftr" sz="quarter" idx="10"/>
          </p:nvPr>
        </p:nvSpPr>
        <p:spPr/>
        <p:txBody>
          <a:bodyPr wrap="square" numCol="1" anchorCtr="0" compatLnSpc="1">
            <a:prstTxWarp prst="textNoShape">
              <a:avLst/>
            </a:prstTxWarp>
          </a:bodyPr>
          <a:lstStyle/>
          <a:p>
            <a:pPr fontAlgn="base">
              <a:spcBef>
                <a:spcPct val="0"/>
              </a:spcBef>
              <a:spcAft>
                <a:spcPct val="0"/>
              </a:spcAft>
              <a:defRPr/>
            </a:pPr>
            <a:r>
              <a:rPr lang="en-US">
                <a:solidFill>
                  <a:srgbClr val="595959"/>
                </a:solidFill>
                <a:cs typeface="Arial" charset="0"/>
              </a:rPr>
              <a:t>Copyright © 2012 Pearson Education, Inc. publishing as Prentice Hall</a:t>
            </a:r>
          </a:p>
        </p:txBody>
      </p:sp>
      <p:sp>
        <p:nvSpPr>
          <p:cNvPr id="32772" name="Slide Number Placeholder 4"/>
          <p:cNvSpPr>
            <a:spLocks noGrp="1"/>
          </p:cNvSpPr>
          <p:nvPr>
            <p:ph type="sldNum" sz="quarter" idx="11"/>
          </p:nvPr>
        </p:nvSpPr>
        <p:spPr bwMode="auto">
          <a:noFill/>
          <a:ln>
            <a:miter lim="800000"/>
            <a:headEnd/>
            <a:tailEnd/>
          </a:ln>
        </p:spPr>
        <p:txBody>
          <a:bodyPr/>
          <a:lstStyle/>
          <a:p>
            <a:r>
              <a:rPr lang="en-US" smtClean="0"/>
              <a:t>14-</a:t>
            </a:r>
            <a:fld id="{313379CC-B547-4346-9657-9F5BC4A74139}" type="slidenum">
              <a:rPr lang="ar-SA" smtClean="0"/>
              <a:pPr/>
              <a:t>14</a:t>
            </a:fld>
            <a:endParaRPr 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idx="4294967295"/>
          </p:nvPr>
        </p:nvSpPr>
        <p:spPr/>
        <p:txBody>
          <a:bodyPr/>
          <a:lstStyle/>
          <a:p>
            <a:pPr eaLnBrk="1" hangingPunct="1"/>
            <a:r>
              <a:rPr lang="en-US" smtClean="0"/>
              <a:t>Planning and Scheduling</a:t>
            </a:r>
          </a:p>
        </p:txBody>
      </p:sp>
      <p:sp>
        <p:nvSpPr>
          <p:cNvPr id="33794" name="Content Placeholder 2"/>
          <p:cNvSpPr>
            <a:spLocks noGrp="1"/>
          </p:cNvSpPr>
          <p:nvPr>
            <p:ph idx="4294967295"/>
          </p:nvPr>
        </p:nvSpPr>
        <p:spPr/>
        <p:txBody>
          <a:bodyPr/>
          <a:lstStyle/>
          <a:p>
            <a:r>
              <a:rPr lang="en-US" smtClean="0">
                <a:solidFill>
                  <a:schemeClr val="tx1"/>
                </a:solidFill>
              </a:rPr>
              <a:t> MRP-II is an extension of MRP inventory control systems:</a:t>
            </a:r>
          </a:p>
          <a:p>
            <a:pPr marL="742950" lvl="1" indent="-285750"/>
            <a:r>
              <a:rPr lang="en-US" smtClean="0">
                <a:solidFill>
                  <a:schemeClr val="tx1"/>
                </a:solidFill>
              </a:rPr>
              <a:t>Seeks to balance existing production capacity and raw materials needs to meet forecasted sales demands.</a:t>
            </a:r>
          </a:p>
          <a:p>
            <a:pPr marL="742950" lvl="1" indent="-285750"/>
            <a:r>
              <a:rPr lang="en-US" smtClean="0">
                <a:solidFill>
                  <a:schemeClr val="tx1"/>
                </a:solidFill>
              </a:rPr>
              <a:t>Often referred to as </a:t>
            </a:r>
            <a:r>
              <a:rPr lang="en-US" b="1" i="1" smtClean="0">
                <a:solidFill>
                  <a:schemeClr val="tx1"/>
                </a:solidFill>
              </a:rPr>
              <a:t>push</a:t>
            </a:r>
            <a:r>
              <a:rPr lang="en-US" smtClean="0">
                <a:solidFill>
                  <a:schemeClr val="tx1"/>
                </a:solidFill>
              </a:rPr>
              <a:t> manufacturing.</a:t>
            </a:r>
          </a:p>
          <a:p>
            <a:r>
              <a:rPr lang="en-US" smtClean="0">
                <a:solidFill>
                  <a:schemeClr val="tx1"/>
                </a:solidFill>
              </a:rPr>
              <a:t> Lean manufacturing is an extension of the principles of just-in-time inventory systems:</a:t>
            </a:r>
          </a:p>
          <a:p>
            <a:pPr marL="742950" lvl="1" indent="-285750"/>
            <a:r>
              <a:rPr lang="en-US" smtClean="0">
                <a:solidFill>
                  <a:schemeClr val="tx1"/>
                </a:solidFill>
              </a:rPr>
              <a:t>Seeks to minimize or eliminate inventories of raw materials, work in process, and finished goods.</a:t>
            </a:r>
          </a:p>
          <a:p>
            <a:pPr marL="742950" lvl="1" indent="-285750"/>
            <a:r>
              <a:rPr lang="en-US" smtClean="0">
                <a:solidFill>
                  <a:schemeClr val="tx1"/>
                </a:solidFill>
              </a:rPr>
              <a:t>Theoretically, produces only in response to customer orders, but in reality, there are short-run production plans.</a:t>
            </a:r>
          </a:p>
          <a:p>
            <a:pPr marL="742950" lvl="1" indent="-285750"/>
            <a:r>
              <a:rPr lang="en-US" smtClean="0">
                <a:solidFill>
                  <a:schemeClr val="tx1"/>
                </a:solidFill>
              </a:rPr>
              <a:t>Often referred to as </a:t>
            </a:r>
            <a:r>
              <a:rPr lang="en-US" b="1" i="1" smtClean="0">
                <a:solidFill>
                  <a:schemeClr val="tx1"/>
                </a:solidFill>
              </a:rPr>
              <a:t>pull</a:t>
            </a:r>
            <a:r>
              <a:rPr lang="en-US" smtClean="0">
                <a:solidFill>
                  <a:schemeClr val="tx1"/>
                </a:solidFill>
              </a:rPr>
              <a:t> manufacturing</a:t>
            </a:r>
          </a:p>
          <a:p>
            <a:pPr eaLnBrk="1" hangingPunct="1"/>
            <a:endParaRPr lang="ar-JO" smtClean="0">
              <a:solidFill>
                <a:schemeClr val="tx1"/>
              </a:solidFill>
            </a:endParaRP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33796"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C406B879-0CC7-4BDF-8ED9-4DB9CA296245}" type="slidenum">
              <a:rPr lang="ar-SA" sz="1100">
                <a:solidFill>
                  <a:srgbClr val="595959"/>
                </a:solidFill>
              </a:rPr>
              <a:pPr algn="ctr" rtl="0"/>
              <a:t>15</a:t>
            </a:fld>
            <a:endParaRPr lang="en-US" sz="1100">
              <a:solidFill>
                <a:srgbClr val="59595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p:txBody>
          <a:bodyPr/>
          <a:lstStyle/>
          <a:p>
            <a:pPr eaLnBrk="1" hangingPunct="1"/>
            <a:r>
              <a:rPr lang="en-US" smtClean="0"/>
              <a:t>Planning and Scheduling</a:t>
            </a:r>
          </a:p>
        </p:txBody>
      </p:sp>
      <p:sp>
        <p:nvSpPr>
          <p:cNvPr id="34818" name="Content Placeholder 2"/>
          <p:cNvSpPr>
            <a:spLocks noGrp="1"/>
          </p:cNvSpPr>
          <p:nvPr>
            <p:ph idx="4294967295"/>
          </p:nvPr>
        </p:nvSpPr>
        <p:spPr/>
        <p:txBody>
          <a:bodyPr/>
          <a:lstStyle/>
          <a:p>
            <a:r>
              <a:rPr lang="en-US" sz="1800" smtClean="0">
                <a:solidFill>
                  <a:schemeClr val="tx1"/>
                </a:solidFill>
              </a:rPr>
              <a:t>Comparison of the two systems:</a:t>
            </a:r>
          </a:p>
          <a:p>
            <a:pPr marL="742950" lvl="1" indent="-285750"/>
            <a:r>
              <a:rPr lang="en-US" smtClean="0">
                <a:solidFill>
                  <a:schemeClr val="tx1"/>
                </a:solidFill>
              </a:rPr>
              <a:t>Both plan production in advance.</a:t>
            </a:r>
          </a:p>
          <a:p>
            <a:pPr marL="742950" lvl="1" indent="-285750"/>
            <a:r>
              <a:rPr lang="en-US" smtClean="0">
                <a:solidFill>
                  <a:schemeClr val="tx1"/>
                </a:solidFill>
              </a:rPr>
              <a:t>They differ in the length of the planning horizon.</a:t>
            </a:r>
          </a:p>
          <a:p>
            <a:pPr marL="1143000" lvl="2" indent="-228600"/>
            <a:r>
              <a:rPr lang="en-US" smtClean="0">
                <a:solidFill>
                  <a:schemeClr val="tx1"/>
                </a:solidFill>
              </a:rPr>
              <a:t>MRP-II develops plans for up to 12 months ahead.</a:t>
            </a:r>
          </a:p>
          <a:p>
            <a:pPr marL="1143000" lvl="2" indent="-228600"/>
            <a:r>
              <a:rPr lang="en-US" smtClean="0">
                <a:solidFill>
                  <a:schemeClr val="tx1"/>
                </a:solidFill>
              </a:rPr>
              <a:t>Lean manufacturing uses shorter planning horizons.</a:t>
            </a:r>
          </a:p>
          <a:p>
            <a:pPr marL="742950" lvl="1" indent="-285750"/>
            <a:r>
              <a:rPr lang="en-US" smtClean="0">
                <a:solidFill>
                  <a:schemeClr val="tx1"/>
                </a:solidFill>
              </a:rPr>
              <a:t>Consequently:</a:t>
            </a:r>
          </a:p>
          <a:p>
            <a:pPr marL="1143000" lvl="2" indent="-228600"/>
            <a:r>
              <a:rPr lang="en-US" smtClean="0">
                <a:solidFill>
                  <a:schemeClr val="tx1"/>
                </a:solidFill>
              </a:rPr>
              <a:t>MRP-II is more appropriate for products with predictable demand and a long life cycle.</a:t>
            </a:r>
          </a:p>
          <a:p>
            <a:pPr marL="1143000" lvl="2" indent="-228600"/>
            <a:r>
              <a:rPr lang="en-US" smtClean="0">
                <a:solidFill>
                  <a:schemeClr val="tx1"/>
                </a:solidFill>
              </a:rPr>
              <a:t>Lean manufacturing more appropriate for products with unpredictable demand, short life cycles, and frequent markdowns of excess inventory.</a:t>
            </a:r>
          </a:p>
          <a:p>
            <a:pPr eaLnBrk="1" hangingPunct="1">
              <a:buFont typeface="Wingdings 2" pitchFamily="18" charset="2"/>
              <a:buNone/>
            </a:pPr>
            <a:endParaRPr lang="ar-JO" sz="1800" smtClean="0">
              <a:solidFill>
                <a:schemeClr val="tx1"/>
              </a:solidFill>
            </a:endParaRP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34820"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8BB40ACA-D7CB-4874-97B8-230F32CB43D0}" type="slidenum">
              <a:rPr lang="ar-SA" sz="1100">
                <a:solidFill>
                  <a:srgbClr val="595959"/>
                </a:solidFill>
              </a:rPr>
              <a:pPr algn="ctr" rtl="0"/>
              <a:t>16</a:t>
            </a:fld>
            <a:endParaRPr lang="en-US" sz="1100">
              <a:solidFill>
                <a:srgbClr val="595959"/>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idx="4294967295"/>
          </p:nvPr>
        </p:nvSpPr>
        <p:spPr/>
        <p:txBody>
          <a:bodyPr/>
          <a:lstStyle/>
          <a:p>
            <a:pPr eaLnBrk="1" hangingPunct="1"/>
            <a:r>
              <a:rPr lang="en-US" smtClean="0"/>
              <a:t>Planning and Scheduling</a:t>
            </a:r>
          </a:p>
        </p:txBody>
      </p:sp>
      <p:sp>
        <p:nvSpPr>
          <p:cNvPr id="35842" name="Content Placeholder 2"/>
          <p:cNvSpPr>
            <a:spLocks noGrp="1"/>
          </p:cNvSpPr>
          <p:nvPr>
            <p:ph idx="4294967295"/>
          </p:nvPr>
        </p:nvSpPr>
        <p:spPr>
          <a:xfrm>
            <a:off x="652463" y="1519238"/>
            <a:ext cx="8261350" cy="4791075"/>
          </a:xfrm>
        </p:spPr>
        <p:txBody>
          <a:bodyPr/>
          <a:lstStyle/>
          <a:p>
            <a:pPr marL="381000" indent="-381000"/>
            <a:r>
              <a:rPr lang="en-US" smtClean="0">
                <a:solidFill>
                  <a:schemeClr val="tx1"/>
                </a:solidFill>
              </a:rPr>
              <a:t>Key documents and forms:</a:t>
            </a:r>
          </a:p>
          <a:p>
            <a:pPr marL="800100" lvl="1" indent="-342900">
              <a:buFont typeface="Wingdings 2" pitchFamily="18" charset="2"/>
              <a:buAutoNum type="arabicParenBoth"/>
            </a:pPr>
            <a:r>
              <a:rPr lang="en-US" b="1" smtClean="0">
                <a:solidFill>
                  <a:schemeClr val="tx1"/>
                </a:solidFill>
              </a:rPr>
              <a:t>Master production schedule</a:t>
            </a:r>
            <a:endParaRPr lang="ar-JO" b="1" smtClean="0">
              <a:solidFill>
                <a:schemeClr val="tx1"/>
              </a:solidFill>
              <a:cs typeface="Arial" charset="0"/>
            </a:endParaRPr>
          </a:p>
          <a:p>
            <a:pPr marL="381000" indent="-381000"/>
            <a:r>
              <a:rPr lang="en-US" sz="1600" smtClean="0">
                <a:solidFill>
                  <a:schemeClr val="tx1"/>
                </a:solidFill>
              </a:rPr>
              <a:t>Specifies how much of each product is to be produced during the period and when.</a:t>
            </a:r>
          </a:p>
          <a:p>
            <a:pPr marL="381000" indent="-381000"/>
            <a:r>
              <a:rPr lang="en-US" sz="1600" smtClean="0">
                <a:solidFill>
                  <a:schemeClr val="tx1"/>
                </a:solidFill>
              </a:rPr>
              <a:t>Uses information about customer orders, sales forecasts, and finished goods inventory levels to determine production levels.</a:t>
            </a:r>
          </a:p>
          <a:p>
            <a:pPr marL="381000" indent="-381000"/>
            <a:r>
              <a:rPr lang="en-US" sz="1600" smtClean="0">
                <a:solidFill>
                  <a:schemeClr val="tx1"/>
                </a:solidFill>
              </a:rPr>
              <a:t>Although plans can be modified, production plans must be frozen a few weeks in advance to provide time to procure needed materials and labor.</a:t>
            </a:r>
          </a:p>
          <a:p>
            <a:pPr marL="381000" indent="-381000"/>
            <a:r>
              <a:rPr lang="en-US" sz="1600" smtClean="0">
                <a:solidFill>
                  <a:schemeClr val="tx1"/>
                </a:solidFill>
              </a:rPr>
              <a:t>Scheduling becomes significantly more complex as the number of factories increases.</a:t>
            </a:r>
          </a:p>
          <a:p>
            <a:pPr marL="381000" indent="-381000"/>
            <a:r>
              <a:rPr lang="en-US" sz="1600" smtClean="0">
                <a:solidFill>
                  <a:schemeClr val="tx1"/>
                </a:solidFill>
              </a:rPr>
              <a:t>Raw materials needs are determined by exploding the bill of materials to determine amount needed for current production. These amounts are compared to available levels to determine amounts to be purchased</a:t>
            </a:r>
            <a:endParaRPr lang="ar-JO" sz="1600" smtClean="0">
              <a:solidFill>
                <a:schemeClr val="tx1"/>
              </a:solidFill>
            </a:endParaRP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35844"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04B31D89-E323-47C9-90D8-D9C62596B103}" type="slidenum">
              <a:rPr lang="ar-SA" sz="1100">
                <a:solidFill>
                  <a:srgbClr val="595959"/>
                </a:solidFill>
              </a:rPr>
              <a:pPr algn="ctr" rtl="0"/>
              <a:t>17</a:t>
            </a:fld>
            <a:endParaRPr lang="en-US" sz="1100">
              <a:solidFill>
                <a:srgbClr val="595959"/>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idx="4294967295"/>
          </p:nvPr>
        </p:nvSpPr>
        <p:spPr/>
        <p:txBody>
          <a:bodyPr/>
          <a:lstStyle/>
          <a:p>
            <a:pPr eaLnBrk="1" hangingPunct="1"/>
            <a:r>
              <a:rPr lang="en-US" smtClean="0"/>
              <a:t>Planning and Scheduling</a:t>
            </a:r>
          </a:p>
        </p:txBody>
      </p:sp>
      <p:sp>
        <p:nvSpPr>
          <p:cNvPr id="36866" name="Content Placeholder 2"/>
          <p:cNvSpPr>
            <a:spLocks noGrp="1"/>
          </p:cNvSpPr>
          <p:nvPr>
            <p:ph idx="4294967295"/>
          </p:nvPr>
        </p:nvSpPr>
        <p:spPr>
          <a:xfrm>
            <a:off x="320675" y="1270000"/>
            <a:ext cx="8593138" cy="4881563"/>
          </a:xfrm>
        </p:spPr>
        <p:txBody>
          <a:bodyPr/>
          <a:lstStyle/>
          <a:p>
            <a:pPr eaLnBrk="1" hangingPunct="1">
              <a:buFont typeface="Wingdings 2" pitchFamily="18" charset="2"/>
              <a:buNone/>
            </a:pPr>
            <a:r>
              <a:rPr lang="en-US" b="1" smtClean="0">
                <a:solidFill>
                  <a:schemeClr val="tx1"/>
                </a:solidFill>
              </a:rPr>
              <a:t>(2) Production order</a:t>
            </a:r>
          </a:p>
          <a:p>
            <a:r>
              <a:rPr lang="en-US" sz="1600" smtClean="0">
                <a:solidFill>
                  <a:schemeClr val="tx1"/>
                </a:solidFill>
              </a:rPr>
              <a:t>Authorizes production of a specified quantity of a product. It lists:</a:t>
            </a:r>
          </a:p>
          <a:p>
            <a:pPr marL="742950" lvl="1" indent="-285750"/>
            <a:r>
              <a:rPr lang="en-US" sz="1600" smtClean="0">
                <a:solidFill>
                  <a:schemeClr val="tx1"/>
                </a:solidFill>
              </a:rPr>
              <a:t>Operations to be performed</a:t>
            </a:r>
          </a:p>
          <a:p>
            <a:pPr marL="742950" lvl="1" indent="-285750"/>
            <a:r>
              <a:rPr lang="en-US" sz="1600" smtClean="0">
                <a:solidFill>
                  <a:schemeClr val="tx1"/>
                </a:solidFill>
              </a:rPr>
              <a:t>Quantity to be produced</a:t>
            </a:r>
          </a:p>
          <a:p>
            <a:pPr marL="742950" lvl="1" indent="-285750"/>
            <a:r>
              <a:rPr lang="en-US" sz="1600" smtClean="0">
                <a:solidFill>
                  <a:schemeClr val="tx1"/>
                </a:solidFill>
              </a:rPr>
              <a:t>Location for delivery</a:t>
            </a:r>
          </a:p>
          <a:p>
            <a:r>
              <a:rPr lang="en-US" sz="1600" smtClean="0">
                <a:solidFill>
                  <a:schemeClr val="tx1"/>
                </a:solidFill>
              </a:rPr>
              <a:t>Also collects data about these activities</a:t>
            </a:r>
            <a:endParaRPr lang="en-US" smtClean="0">
              <a:solidFill>
                <a:schemeClr val="tx1"/>
              </a:solidFill>
            </a:endParaRPr>
          </a:p>
          <a:p>
            <a:pPr eaLnBrk="1" hangingPunct="1">
              <a:buFont typeface="Wingdings 2" pitchFamily="18" charset="2"/>
              <a:buNone/>
            </a:pPr>
            <a:r>
              <a:rPr lang="en-US" sz="1800" b="1" smtClean="0">
                <a:solidFill>
                  <a:schemeClr val="tx1"/>
                </a:solidFill>
              </a:rPr>
              <a:t>(3) Materials requisition</a:t>
            </a:r>
          </a:p>
          <a:p>
            <a:r>
              <a:rPr lang="en-US" sz="1600" smtClean="0">
                <a:solidFill>
                  <a:schemeClr val="tx1"/>
                </a:solidFill>
              </a:rPr>
              <a:t>Authorizes movement of the needed materials from the storeroom to the factory floor.</a:t>
            </a:r>
          </a:p>
          <a:p>
            <a:r>
              <a:rPr lang="en-US" sz="1600" smtClean="0">
                <a:solidFill>
                  <a:schemeClr val="tx1"/>
                </a:solidFill>
              </a:rPr>
              <a:t>This document indicates:</a:t>
            </a:r>
          </a:p>
          <a:p>
            <a:pPr marL="742950" lvl="1" indent="-285750"/>
            <a:r>
              <a:rPr lang="en-US" sz="1400" smtClean="0">
                <a:solidFill>
                  <a:schemeClr val="tx1"/>
                </a:solidFill>
              </a:rPr>
              <a:t>Production order number</a:t>
            </a:r>
          </a:p>
          <a:p>
            <a:pPr marL="742950" lvl="1" indent="-285750"/>
            <a:r>
              <a:rPr lang="en-US" sz="1400" smtClean="0">
                <a:solidFill>
                  <a:schemeClr val="tx1"/>
                </a:solidFill>
              </a:rPr>
              <a:t>Date of issue</a:t>
            </a:r>
          </a:p>
          <a:p>
            <a:pPr marL="742950" lvl="1" indent="-285750"/>
            <a:r>
              <a:rPr lang="en-US" sz="1400" smtClean="0">
                <a:solidFill>
                  <a:schemeClr val="tx1"/>
                </a:solidFill>
              </a:rPr>
              <a:t>Part numbers and quantities of raw materials needed (based on data in bill of materials</a:t>
            </a:r>
            <a:endParaRPr lang="ar-JO" sz="1200" b="1" smtClean="0">
              <a:solidFill>
                <a:schemeClr val="tx1"/>
              </a:solidFill>
              <a:cs typeface="Arial" charset="0"/>
            </a:endParaRP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36868"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2D5B8088-98B3-4090-A8B0-F9EF9D82AE3A}" type="slidenum">
              <a:rPr lang="ar-SA" sz="1100">
                <a:solidFill>
                  <a:srgbClr val="595959"/>
                </a:solidFill>
              </a:rPr>
              <a:pPr algn="ctr" rtl="0"/>
              <a:t>18</a:t>
            </a:fld>
            <a:endParaRPr lang="en-US" sz="1100">
              <a:solidFill>
                <a:srgbClr val="595959"/>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idx="4294967295"/>
          </p:nvPr>
        </p:nvSpPr>
        <p:spPr/>
        <p:txBody>
          <a:bodyPr/>
          <a:lstStyle/>
          <a:p>
            <a:pPr eaLnBrk="1" hangingPunct="1"/>
            <a:r>
              <a:rPr lang="en-US" smtClean="0"/>
              <a:t>Planning and Scheduling</a:t>
            </a:r>
          </a:p>
        </p:txBody>
      </p:sp>
      <p:sp>
        <p:nvSpPr>
          <p:cNvPr id="37890" name="Content Placeholder 2"/>
          <p:cNvSpPr>
            <a:spLocks noGrp="1"/>
          </p:cNvSpPr>
          <p:nvPr>
            <p:ph idx="4294967295"/>
          </p:nvPr>
        </p:nvSpPr>
        <p:spPr>
          <a:xfrm>
            <a:off x="320675" y="1270000"/>
            <a:ext cx="8593138" cy="4881563"/>
          </a:xfrm>
        </p:spPr>
        <p:txBody>
          <a:bodyPr/>
          <a:lstStyle/>
          <a:p>
            <a:pPr eaLnBrk="1" hangingPunct="1">
              <a:buFont typeface="Wingdings 2" pitchFamily="18" charset="2"/>
              <a:buNone/>
            </a:pPr>
            <a:r>
              <a:rPr lang="en-US" b="1" smtClean="0">
                <a:solidFill>
                  <a:schemeClr val="tx1"/>
                </a:solidFill>
              </a:rPr>
              <a:t>(4) Move ticket</a:t>
            </a:r>
          </a:p>
          <a:p>
            <a:r>
              <a:rPr lang="en-US" sz="1600" smtClean="0">
                <a:solidFill>
                  <a:schemeClr val="tx1"/>
                </a:solidFill>
              </a:rPr>
              <a:t>Documents the transfer of parts and materials throughout the factory.</a:t>
            </a:r>
          </a:p>
          <a:p>
            <a:endParaRPr lang="en-US" smtClean="0"/>
          </a:p>
          <a:p>
            <a:r>
              <a:rPr lang="en-US" smtClean="0"/>
              <a:t> </a:t>
            </a:r>
            <a:r>
              <a:rPr lang="en-US" b="1" smtClean="0">
                <a:solidFill>
                  <a:schemeClr val="tx1"/>
                </a:solidFill>
              </a:rPr>
              <a:t>How can information technology help?</a:t>
            </a:r>
          </a:p>
          <a:p>
            <a:pPr marL="742950" lvl="1" indent="-285750"/>
            <a:r>
              <a:rPr lang="en-US" smtClean="0">
                <a:solidFill>
                  <a:schemeClr val="tx1"/>
                </a:solidFill>
              </a:rPr>
              <a:t>Improve the efficiency of material-handling activities by using:</a:t>
            </a:r>
          </a:p>
          <a:p>
            <a:pPr marL="1143000" lvl="2" indent="-228600"/>
            <a:r>
              <a:rPr lang="en-US" smtClean="0">
                <a:solidFill>
                  <a:schemeClr val="tx1"/>
                </a:solidFill>
              </a:rPr>
              <a:t>Bar coding of materials to improve speed and accuracy,</a:t>
            </a:r>
          </a:p>
          <a:p>
            <a:pPr marL="1143000" lvl="2" indent="-228600"/>
            <a:r>
              <a:rPr lang="en-US" smtClean="0">
                <a:solidFill>
                  <a:schemeClr val="tx1"/>
                </a:solidFill>
              </a:rPr>
              <a:t>RFID tags can eliminate human intervention in the scanning process</a:t>
            </a:r>
          </a:p>
          <a:p>
            <a:r>
              <a:rPr lang="en-US" smtClean="0">
                <a:solidFill>
                  <a:schemeClr val="tx1"/>
                </a:solidFill>
              </a:rPr>
              <a:t> </a:t>
            </a:r>
            <a:r>
              <a:rPr lang="en-US" b="1" smtClean="0">
                <a:solidFill>
                  <a:schemeClr val="tx1"/>
                </a:solidFill>
              </a:rPr>
              <a:t>Role of the accountant</a:t>
            </a:r>
            <a:r>
              <a:rPr lang="en-US" smtClean="0">
                <a:solidFill>
                  <a:schemeClr val="tx1"/>
                </a:solidFill>
              </a:rPr>
              <a:t>:</a:t>
            </a:r>
          </a:p>
          <a:p>
            <a:pPr marL="742950" lvl="1" indent="-285750"/>
            <a:r>
              <a:rPr lang="en-US" smtClean="0">
                <a:solidFill>
                  <a:schemeClr val="tx1"/>
                </a:solidFill>
              </a:rPr>
              <a:t>Ensure the AIS collects and reports costs in a manner consistent with the company’s production planning techniques</a:t>
            </a:r>
            <a:endParaRPr lang="ar-JO" smtClean="0">
              <a:solidFill>
                <a:schemeClr val="tx1"/>
              </a:solidFill>
            </a:endParaRP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37892"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EE0EBE27-56DC-4710-A53F-50449959014B}" type="slidenum">
              <a:rPr lang="ar-SA" sz="1100">
                <a:solidFill>
                  <a:srgbClr val="595959"/>
                </a:solidFill>
              </a:rPr>
              <a:pPr algn="ctr" rtl="0"/>
              <a:t>19</a:t>
            </a:fld>
            <a:endParaRPr lang="en-US" sz="1100">
              <a:solidFill>
                <a:srgbClr val="595959"/>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US" smtClean="0"/>
              <a:t>Learning Objectives</a:t>
            </a:r>
          </a:p>
        </p:txBody>
      </p:sp>
      <p:sp>
        <p:nvSpPr>
          <p:cNvPr id="20482" name="Content Placeholder 2"/>
          <p:cNvSpPr>
            <a:spLocks noGrp="1"/>
          </p:cNvSpPr>
          <p:nvPr>
            <p:ph type="body" idx="1"/>
          </p:nvPr>
        </p:nvSpPr>
        <p:spPr/>
        <p:txBody>
          <a:bodyPr/>
          <a:lstStyle/>
          <a:p>
            <a:pPr eaLnBrk="1"/>
            <a:r>
              <a:rPr lang="en-US" smtClean="0"/>
              <a:t>Describe the major business activities and related information processing operations performed in the production cycle.</a:t>
            </a:r>
          </a:p>
          <a:p>
            <a:pPr eaLnBrk="1"/>
            <a:r>
              <a:rPr lang="en-US" smtClean="0"/>
              <a:t>Identify major threats in the production cycle and evaluate the adequacy of various control procedures for dealing with those threats.</a:t>
            </a:r>
          </a:p>
          <a:p>
            <a:pPr eaLnBrk="1"/>
            <a:r>
              <a:rPr lang="en-US" smtClean="0"/>
              <a:t>Explain how a company’s cost accounting system can help it achieve its manufacturing goals.</a:t>
            </a:r>
          </a:p>
          <a:p>
            <a:pPr eaLnBrk="1"/>
            <a:r>
              <a:rPr lang="en-US" smtClean="0"/>
              <a:t>Discuss the key decisions that must be made in the production cycle and identify the information required to make those decisions.</a:t>
            </a:r>
          </a:p>
        </p:txBody>
      </p:sp>
      <p:sp>
        <p:nvSpPr>
          <p:cNvPr id="5" name="Footer Placeholder 4"/>
          <p:cNvSpPr>
            <a:spLocks noGrp="1"/>
          </p:cNvSpPr>
          <p:nvPr>
            <p:ph type="ftr" sz="quarter" idx="10"/>
          </p:nvPr>
        </p:nvSpPr>
        <p:spPr>
          <a:xfrm>
            <a:off x="552450" y="6386513"/>
            <a:ext cx="4621213" cy="365125"/>
          </a:xfrm>
        </p:spPr>
        <p:txBody>
          <a:bodyPr/>
          <a:lstStyle/>
          <a:p>
            <a:pPr>
              <a:defRPr/>
            </a:pPr>
            <a:r>
              <a:rPr lang="en-US" dirty="0"/>
              <a:t>Copyright © 2012 Pearson Education, Inc. publishing as Prentice Hall</a:t>
            </a:r>
          </a:p>
        </p:txBody>
      </p:sp>
      <p:sp>
        <p:nvSpPr>
          <p:cNvPr id="20484" name="Slide Number Placeholder 3"/>
          <p:cNvSpPr>
            <a:spLocks noGrp="1"/>
          </p:cNvSpPr>
          <p:nvPr>
            <p:ph type="sldNum" sz="quarter" idx="11"/>
          </p:nvPr>
        </p:nvSpPr>
        <p:spPr bwMode="auto">
          <a:xfrm>
            <a:off x="8154988" y="6386513"/>
            <a:ext cx="760412" cy="365125"/>
          </a:xfrm>
          <a:noFill/>
          <a:ln>
            <a:miter lim="800000"/>
            <a:headEnd/>
            <a:tailEnd/>
          </a:ln>
        </p:spPr>
        <p:txBody>
          <a:bodyPr/>
          <a:lstStyle/>
          <a:p>
            <a:r>
              <a:rPr lang="en-US" smtClean="0"/>
              <a:t>14-</a:t>
            </a:r>
            <a:fld id="{53B99028-028D-406D-AFB5-AE663FC3A7C8}" type="slidenum">
              <a:rPr lang="ar-SA"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idx="4294967295"/>
          </p:nvPr>
        </p:nvSpPr>
        <p:spPr/>
        <p:txBody>
          <a:bodyPr/>
          <a:lstStyle/>
          <a:p>
            <a:pPr eaLnBrk="1" hangingPunct="1"/>
            <a:r>
              <a:rPr lang="en-US" sz="2400" smtClean="0"/>
              <a:t>Planning and Scheduling Threats and control</a:t>
            </a:r>
          </a:p>
        </p:txBody>
      </p:sp>
      <p:sp>
        <p:nvSpPr>
          <p:cNvPr id="38914" name="Content Placeholder 2"/>
          <p:cNvSpPr>
            <a:spLocks noGrp="1"/>
          </p:cNvSpPr>
          <p:nvPr>
            <p:ph idx="4294967295"/>
          </p:nvPr>
        </p:nvSpPr>
        <p:spPr>
          <a:xfrm>
            <a:off x="0" y="1123950"/>
            <a:ext cx="9144000" cy="5551488"/>
          </a:xfrm>
        </p:spPr>
        <p:txBody>
          <a:bodyPr/>
          <a:lstStyle/>
          <a:p>
            <a:r>
              <a:rPr lang="en-US" sz="1800" b="1" smtClean="0">
                <a:solidFill>
                  <a:schemeClr val="tx1"/>
                </a:solidFill>
              </a:rPr>
              <a:t>THREAT NO. 2—Over- or under-production</a:t>
            </a:r>
          </a:p>
          <a:p>
            <a:pPr marL="1143000" lvl="2" indent="-228600"/>
            <a:r>
              <a:rPr lang="en-US" sz="1600" smtClean="0">
                <a:solidFill>
                  <a:schemeClr val="tx1"/>
                </a:solidFill>
              </a:rPr>
              <a:t>Over-production may result in:</a:t>
            </a:r>
          </a:p>
          <a:p>
            <a:pPr marL="1600200" lvl="3" indent="-228600"/>
            <a:r>
              <a:rPr lang="en-US" sz="1600" smtClean="0">
                <a:solidFill>
                  <a:schemeClr val="tx1"/>
                </a:solidFill>
              </a:rPr>
              <a:t>Excess goods for short-run demand and potential cash flow problems.</a:t>
            </a:r>
          </a:p>
          <a:p>
            <a:pPr marL="1600200" lvl="3" indent="-228600"/>
            <a:r>
              <a:rPr lang="en-US" sz="1600" smtClean="0">
                <a:solidFill>
                  <a:schemeClr val="tx1"/>
                </a:solidFill>
              </a:rPr>
              <a:t>Obsolete inventory </a:t>
            </a:r>
            <a:r>
              <a:rPr lang="ar-JO" sz="1600" smtClean="0">
                <a:solidFill>
                  <a:schemeClr val="tx1"/>
                </a:solidFill>
                <a:cs typeface="Arial" charset="0"/>
              </a:rPr>
              <a:t>تقادم المخزون</a:t>
            </a:r>
            <a:r>
              <a:rPr lang="en-US" sz="1600" smtClean="0">
                <a:solidFill>
                  <a:schemeClr val="tx1"/>
                </a:solidFill>
              </a:rPr>
              <a:t>.</a:t>
            </a:r>
          </a:p>
          <a:p>
            <a:pPr marL="1143000" lvl="2" indent="-228600"/>
            <a:r>
              <a:rPr lang="en-US" sz="1600" smtClean="0">
                <a:solidFill>
                  <a:schemeClr val="tx1"/>
                </a:solidFill>
              </a:rPr>
              <a:t>Under-production may result in:</a:t>
            </a:r>
          </a:p>
          <a:p>
            <a:pPr marL="1600200" lvl="3" indent="-228600"/>
            <a:r>
              <a:rPr lang="en-US" sz="1600" smtClean="0">
                <a:solidFill>
                  <a:schemeClr val="tx1"/>
                </a:solidFill>
              </a:rPr>
              <a:t>Lost sales. </a:t>
            </a:r>
          </a:p>
          <a:p>
            <a:pPr marL="1600200" lvl="3" indent="-228600"/>
            <a:r>
              <a:rPr lang="en-US" sz="1600" smtClean="0">
                <a:solidFill>
                  <a:schemeClr val="tx1"/>
                </a:solidFill>
              </a:rPr>
              <a:t>Customer dissatisfaction</a:t>
            </a:r>
            <a:r>
              <a:rPr lang="en-US" smtClean="0">
                <a:solidFill>
                  <a:schemeClr val="tx1"/>
                </a:solidFill>
              </a:rPr>
              <a:t>.</a:t>
            </a:r>
          </a:p>
          <a:p>
            <a:pPr marL="742950" lvl="1" indent="-285750"/>
            <a:r>
              <a:rPr lang="en-US" b="1" smtClean="0">
                <a:solidFill>
                  <a:schemeClr val="tx1"/>
                </a:solidFill>
              </a:rPr>
              <a:t>Controls:</a:t>
            </a:r>
          </a:p>
          <a:p>
            <a:pPr marL="1143000" lvl="2" indent="-228600"/>
            <a:r>
              <a:rPr lang="en-US" sz="1600" smtClean="0"/>
              <a:t>More accurate production planning, including accurate and current:</a:t>
            </a:r>
          </a:p>
          <a:p>
            <a:pPr marL="1600200" lvl="3" indent="-228600"/>
            <a:r>
              <a:rPr lang="en-US" sz="1600" smtClean="0"/>
              <a:t>Sales forecasts</a:t>
            </a:r>
          </a:p>
          <a:p>
            <a:pPr marL="1600200" lvl="3" indent="-228600"/>
            <a:r>
              <a:rPr lang="en-US" sz="1600" smtClean="0"/>
              <a:t>Inventory data</a:t>
            </a:r>
          </a:p>
          <a:p>
            <a:pPr marL="1143000" lvl="2" indent="-228600"/>
            <a:r>
              <a:rPr lang="en-US" sz="1400" smtClean="0"/>
              <a:t>Investments in production planning.</a:t>
            </a:r>
          </a:p>
          <a:p>
            <a:pPr marL="1143000" lvl="2" indent="-228600"/>
            <a:r>
              <a:rPr lang="en-US" sz="1400" smtClean="0"/>
              <a:t>Regular collection of data on production performance to adjust production schedule.</a:t>
            </a:r>
          </a:p>
          <a:p>
            <a:pPr marL="1143000" lvl="2" indent="-228600"/>
            <a:r>
              <a:rPr lang="en-US" sz="1400" smtClean="0"/>
              <a:t>Proper authorization of production orders.</a:t>
            </a:r>
          </a:p>
          <a:p>
            <a:pPr marL="1143000" lvl="2" indent="-228600"/>
            <a:r>
              <a:rPr lang="en-US" sz="1400" smtClean="0"/>
              <a:t>Restriction of access to production scheduling program.</a:t>
            </a:r>
          </a:p>
          <a:p>
            <a:pPr marL="1143000" lvl="2" indent="-228600"/>
            <a:r>
              <a:rPr lang="en-US" sz="1400" smtClean="0"/>
              <a:t>Validity checks on production orders</a:t>
            </a: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38916"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D8C0EB25-4C06-4168-BE52-99909B092704}" type="slidenum">
              <a:rPr lang="ar-SA" sz="1100">
                <a:solidFill>
                  <a:srgbClr val="595959"/>
                </a:solidFill>
              </a:rPr>
              <a:pPr algn="ctr" rtl="0"/>
              <a:t>20</a:t>
            </a:fld>
            <a:endParaRPr lang="en-US" sz="1100">
              <a:solidFill>
                <a:srgbClr val="595959"/>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pPr eaLnBrk="1" hangingPunct="1"/>
            <a:r>
              <a:rPr lang="en-US" smtClean="0"/>
              <a:t>Production Operations</a:t>
            </a:r>
          </a:p>
        </p:txBody>
      </p:sp>
      <p:sp>
        <p:nvSpPr>
          <p:cNvPr id="39938" name="Content Placeholder 2"/>
          <p:cNvSpPr>
            <a:spLocks noGrp="1"/>
          </p:cNvSpPr>
          <p:nvPr>
            <p:ph idx="1"/>
          </p:nvPr>
        </p:nvSpPr>
        <p:spPr/>
        <p:txBody>
          <a:bodyPr/>
          <a:lstStyle/>
          <a:p>
            <a:r>
              <a:rPr lang="en-US" sz="1800" smtClean="0">
                <a:solidFill>
                  <a:schemeClr val="tx1"/>
                </a:solidFill>
              </a:rPr>
              <a:t>Production operations vary greatly across companies, depending on the type of product and the degree of automation.</a:t>
            </a:r>
          </a:p>
          <a:p>
            <a:r>
              <a:rPr lang="en-US" sz="1800" smtClean="0">
                <a:solidFill>
                  <a:schemeClr val="tx1"/>
                </a:solidFill>
              </a:rPr>
              <a:t>The use of various forms of IT, such as robots and computer-controlled machinery is called </a:t>
            </a:r>
            <a:r>
              <a:rPr lang="en-US" sz="1800" b="1" i="1" smtClean="0">
                <a:solidFill>
                  <a:schemeClr val="tx1"/>
                </a:solidFill>
              </a:rPr>
              <a:t>computer-integrated manufacturing (CIM)</a:t>
            </a:r>
            <a:r>
              <a:rPr lang="en-US" sz="1800" smtClean="0">
                <a:solidFill>
                  <a:schemeClr val="tx1"/>
                </a:solidFill>
              </a:rPr>
              <a:t>.</a:t>
            </a:r>
          </a:p>
          <a:p>
            <a:pPr marL="742950" lvl="1" indent="-285750"/>
            <a:r>
              <a:rPr lang="en-US" smtClean="0">
                <a:solidFill>
                  <a:schemeClr val="tx1"/>
                </a:solidFill>
              </a:rPr>
              <a:t>Can significantly reduce production costs.</a:t>
            </a:r>
          </a:p>
          <a:p>
            <a:r>
              <a:rPr lang="en-US" sz="1800" smtClean="0">
                <a:solidFill>
                  <a:schemeClr val="tx1"/>
                </a:solidFill>
              </a:rPr>
              <a:t>Accountants aren’t experts on CIM, but they must understand how it affects the AIS.</a:t>
            </a:r>
          </a:p>
          <a:p>
            <a:pPr marL="742950" lvl="1" indent="-285750"/>
            <a:r>
              <a:rPr lang="en-US" smtClean="0">
                <a:solidFill>
                  <a:schemeClr val="tx1"/>
                </a:solidFill>
              </a:rPr>
              <a:t>One effect is a shift from mass production to custom-order manufacturing and the need to accumulate costs accordingly.</a:t>
            </a:r>
          </a:p>
          <a:p>
            <a:pPr eaLnBrk="1" hangingPunct="1"/>
            <a:endParaRPr lang="en-US" sz="1800" smtClean="0">
              <a:solidFill>
                <a:schemeClr val="tx1"/>
              </a:solidFill>
            </a:endParaRPr>
          </a:p>
        </p:txBody>
      </p:sp>
      <p:sp>
        <p:nvSpPr>
          <p:cNvPr id="4" name="Footer Placeholder 3"/>
          <p:cNvSpPr>
            <a:spLocks noGrp="1"/>
          </p:cNvSpPr>
          <p:nvPr>
            <p:ph type="ftr" sz="quarter" idx="10"/>
          </p:nvPr>
        </p:nvSpPr>
        <p:spPr/>
        <p:txBody>
          <a:bodyPr wrap="square" numCol="1" anchorCtr="0" compatLnSpc="1">
            <a:prstTxWarp prst="textNoShape">
              <a:avLst/>
            </a:prstTxWarp>
          </a:bodyPr>
          <a:lstStyle/>
          <a:p>
            <a:pPr fontAlgn="base">
              <a:spcBef>
                <a:spcPct val="0"/>
              </a:spcBef>
              <a:spcAft>
                <a:spcPct val="0"/>
              </a:spcAft>
              <a:defRPr/>
            </a:pPr>
            <a:r>
              <a:rPr lang="en-US">
                <a:solidFill>
                  <a:srgbClr val="595959"/>
                </a:solidFill>
                <a:cs typeface="Arial" charset="0"/>
              </a:rPr>
              <a:t>Copyright © 2012 Pearson Education, Inc. publishing as Prentice Hall</a:t>
            </a:r>
          </a:p>
        </p:txBody>
      </p:sp>
      <p:sp>
        <p:nvSpPr>
          <p:cNvPr id="39940" name="Slide Number Placeholder 4"/>
          <p:cNvSpPr>
            <a:spLocks noGrp="1"/>
          </p:cNvSpPr>
          <p:nvPr>
            <p:ph type="sldNum" sz="quarter" idx="11"/>
          </p:nvPr>
        </p:nvSpPr>
        <p:spPr bwMode="auto">
          <a:noFill/>
          <a:ln>
            <a:miter lim="800000"/>
            <a:headEnd/>
            <a:tailEnd/>
          </a:ln>
        </p:spPr>
        <p:txBody>
          <a:bodyPr/>
          <a:lstStyle/>
          <a:p>
            <a:r>
              <a:rPr lang="en-US" smtClean="0"/>
              <a:t>14-</a:t>
            </a:r>
            <a:fld id="{4E9FD520-85CA-4349-9442-58773B5316F3}" type="slidenum">
              <a:rPr lang="ar-SA" smtClean="0"/>
              <a:pPr/>
              <a:t>21</a:t>
            </a:fld>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idx="4294967295"/>
          </p:nvPr>
        </p:nvSpPr>
        <p:spPr/>
        <p:txBody>
          <a:bodyPr/>
          <a:lstStyle/>
          <a:p>
            <a:pPr eaLnBrk="1" hangingPunct="1"/>
            <a:r>
              <a:rPr lang="en-US" smtClean="0"/>
              <a:t>Production Operations</a:t>
            </a:r>
          </a:p>
        </p:txBody>
      </p:sp>
      <p:sp>
        <p:nvSpPr>
          <p:cNvPr id="40962" name="Content Placeholder 2"/>
          <p:cNvSpPr>
            <a:spLocks noGrp="1"/>
          </p:cNvSpPr>
          <p:nvPr>
            <p:ph idx="4294967295"/>
          </p:nvPr>
        </p:nvSpPr>
        <p:spPr/>
        <p:txBody>
          <a:bodyPr/>
          <a:lstStyle/>
          <a:p>
            <a:r>
              <a:rPr lang="en-US" sz="1800" smtClean="0">
                <a:solidFill>
                  <a:schemeClr val="tx1"/>
                </a:solidFill>
              </a:rPr>
              <a:t>In a lean manufacturing environment, a customer order triggers several actions:</a:t>
            </a:r>
          </a:p>
          <a:p>
            <a:pPr marL="742950" lvl="1" indent="-285750"/>
            <a:r>
              <a:rPr lang="en-US" smtClean="0">
                <a:solidFill>
                  <a:schemeClr val="tx1"/>
                </a:solidFill>
              </a:rPr>
              <a:t>System first checks inventory on hand for sufficiency.</a:t>
            </a:r>
          </a:p>
          <a:p>
            <a:pPr marL="742950" lvl="1" indent="-285750"/>
            <a:r>
              <a:rPr lang="en-US" smtClean="0">
                <a:solidFill>
                  <a:schemeClr val="tx1"/>
                </a:solidFill>
              </a:rPr>
              <a:t>Calculates labor needs and determines whether overtime or temporary help will be needed.</a:t>
            </a:r>
          </a:p>
          <a:p>
            <a:pPr marL="742950" lvl="1" indent="-285750"/>
            <a:r>
              <a:rPr lang="en-US" smtClean="0">
                <a:solidFill>
                  <a:schemeClr val="tx1"/>
                </a:solidFill>
              </a:rPr>
              <a:t>Based on bill of materials, determines what components need to be ordered.</a:t>
            </a:r>
          </a:p>
          <a:p>
            <a:pPr marL="1143000" lvl="2" indent="-228600"/>
            <a:r>
              <a:rPr lang="en-US" smtClean="0">
                <a:solidFill>
                  <a:schemeClr val="tx1"/>
                </a:solidFill>
              </a:rPr>
              <a:t>Necessary purchase orders are sent via EDI.</a:t>
            </a:r>
          </a:p>
          <a:p>
            <a:pPr marL="742950" lvl="1" indent="-285750"/>
            <a:r>
              <a:rPr lang="en-US" smtClean="0">
                <a:solidFill>
                  <a:schemeClr val="tx1"/>
                </a:solidFill>
              </a:rPr>
              <a:t>The master production schedule is adjusted to include the new order.</a:t>
            </a:r>
          </a:p>
          <a:p>
            <a:pPr eaLnBrk="1" hangingPunct="1"/>
            <a:endParaRPr lang="en-US" sz="1800" smtClean="0">
              <a:solidFill>
                <a:schemeClr val="tx1"/>
              </a:solidFill>
            </a:endParaRP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40964"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AA820607-DDC5-475D-86A6-81452E966DB7}" type="slidenum">
              <a:rPr lang="ar-SA" sz="1100">
                <a:solidFill>
                  <a:srgbClr val="595959"/>
                </a:solidFill>
              </a:rPr>
              <a:pPr algn="ctr" rtl="0"/>
              <a:t>22</a:t>
            </a:fld>
            <a:endParaRPr lang="en-US" sz="1100">
              <a:solidFill>
                <a:srgbClr val="595959"/>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idx="4294967295"/>
          </p:nvPr>
        </p:nvSpPr>
        <p:spPr/>
        <p:txBody>
          <a:bodyPr/>
          <a:lstStyle/>
          <a:p>
            <a:pPr eaLnBrk="1" hangingPunct="1"/>
            <a:r>
              <a:rPr lang="en-US" smtClean="0"/>
              <a:t>Production Operations</a:t>
            </a:r>
          </a:p>
        </p:txBody>
      </p:sp>
      <p:sp>
        <p:nvSpPr>
          <p:cNvPr id="41986" name="Content Placeholder 2"/>
          <p:cNvSpPr>
            <a:spLocks noGrp="1"/>
          </p:cNvSpPr>
          <p:nvPr>
            <p:ph idx="4294967295"/>
          </p:nvPr>
        </p:nvSpPr>
        <p:spPr/>
        <p:txBody>
          <a:bodyPr/>
          <a:lstStyle/>
          <a:p>
            <a:r>
              <a:rPr lang="en-US" sz="1800" smtClean="0">
                <a:solidFill>
                  <a:schemeClr val="tx1"/>
                </a:solidFill>
              </a:rPr>
              <a:t>Sharing information across cycles helps companies be more efficient by timing purchases to meet the actual demand.</a:t>
            </a:r>
          </a:p>
          <a:p>
            <a:r>
              <a:rPr lang="en-US" sz="1800" smtClean="0">
                <a:solidFill>
                  <a:schemeClr val="tx1"/>
                </a:solidFill>
              </a:rPr>
              <a:t>Although the nature of production processes and the extent of CIM vary, all companies need data on:</a:t>
            </a:r>
          </a:p>
          <a:p>
            <a:pPr marL="742950" lvl="1" indent="-285750"/>
            <a:r>
              <a:rPr lang="en-US" smtClean="0">
                <a:solidFill>
                  <a:schemeClr val="tx1"/>
                </a:solidFill>
              </a:rPr>
              <a:t>Raw materials used</a:t>
            </a:r>
          </a:p>
          <a:p>
            <a:pPr marL="742950" lvl="1" indent="-285750"/>
            <a:r>
              <a:rPr lang="en-US" smtClean="0">
                <a:solidFill>
                  <a:schemeClr val="tx1"/>
                </a:solidFill>
              </a:rPr>
              <a:t>Labor hours expended</a:t>
            </a:r>
          </a:p>
          <a:p>
            <a:pPr marL="742950" lvl="1" indent="-285750"/>
            <a:r>
              <a:rPr lang="en-US" smtClean="0">
                <a:solidFill>
                  <a:schemeClr val="tx1"/>
                </a:solidFill>
              </a:rPr>
              <a:t>Machine operations performed</a:t>
            </a:r>
          </a:p>
          <a:p>
            <a:pPr marL="742950" lvl="1" indent="-285750"/>
            <a:r>
              <a:rPr lang="en-US" smtClean="0">
                <a:solidFill>
                  <a:schemeClr val="tx1"/>
                </a:solidFill>
              </a:rPr>
              <a:t>Other manufacturing overhead costs incurred</a:t>
            </a: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41988"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C2E58FF1-C78E-4B9E-B761-50FC7FF3E055}" type="slidenum">
              <a:rPr lang="ar-SA" sz="1100">
                <a:solidFill>
                  <a:srgbClr val="595959"/>
                </a:solidFill>
              </a:rPr>
              <a:pPr algn="ctr" rtl="0"/>
              <a:t>23</a:t>
            </a:fld>
            <a:endParaRPr lang="en-US" sz="1100">
              <a:solidFill>
                <a:srgbClr val="595959"/>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idx="4294967295"/>
          </p:nvPr>
        </p:nvSpPr>
        <p:spPr/>
        <p:txBody>
          <a:bodyPr/>
          <a:lstStyle/>
          <a:p>
            <a:pPr eaLnBrk="1" hangingPunct="1"/>
            <a:r>
              <a:rPr lang="en-US" sz="3200" smtClean="0"/>
              <a:t>Production Operations Threats and Controls</a:t>
            </a:r>
          </a:p>
        </p:txBody>
      </p:sp>
      <p:sp>
        <p:nvSpPr>
          <p:cNvPr id="43010" name="Content Placeholder 2"/>
          <p:cNvSpPr>
            <a:spLocks noGrp="1"/>
          </p:cNvSpPr>
          <p:nvPr>
            <p:ph idx="4294967295"/>
          </p:nvPr>
        </p:nvSpPr>
        <p:spPr>
          <a:xfrm>
            <a:off x="166688" y="1298575"/>
            <a:ext cx="8977312" cy="5011738"/>
          </a:xfrm>
        </p:spPr>
        <p:txBody>
          <a:bodyPr/>
          <a:lstStyle/>
          <a:p>
            <a:r>
              <a:rPr lang="en-US" sz="1600" b="1" smtClean="0">
                <a:solidFill>
                  <a:schemeClr val="tx1"/>
                </a:solidFill>
              </a:rPr>
              <a:t>THREAT NO. 4—Theft of inventories and fixed assets</a:t>
            </a:r>
          </a:p>
          <a:p>
            <a:pPr marL="742950" lvl="1" indent="-285750"/>
            <a:r>
              <a:rPr lang="en-US" sz="1600" smtClean="0">
                <a:solidFill>
                  <a:schemeClr val="tx1"/>
                </a:solidFill>
              </a:rPr>
              <a:t>Why is this a problem?</a:t>
            </a:r>
          </a:p>
          <a:p>
            <a:pPr marL="1143000" lvl="2" indent="-228600"/>
            <a:r>
              <a:rPr lang="en-US" sz="1600" smtClean="0">
                <a:solidFill>
                  <a:schemeClr val="tx1"/>
                </a:solidFill>
              </a:rPr>
              <a:t>Loss of assets.</a:t>
            </a:r>
          </a:p>
          <a:p>
            <a:pPr marL="1143000" lvl="2" indent="-228600"/>
            <a:r>
              <a:rPr lang="en-US" sz="1600" smtClean="0">
                <a:solidFill>
                  <a:schemeClr val="tx1"/>
                </a:solidFill>
              </a:rPr>
              <a:t>Misstated financial data.</a:t>
            </a:r>
          </a:p>
          <a:p>
            <a:pPr marL="1143000" lvl="2" indent="-228600"/>
            <a:r>
              <a:rPr lang="en-US" sz="1600" smtClean="0">
                <a:solidFill>
                  <a:schemeClr val="tx1"/>
                </a:solidFill>
              </a:rPr>
              <a:t>Potential underproduction of inventory.</a:t>
            </a:r>
          </a:p>
          <a:p>
            <a:pPr marL="742950" lvl="1" indent="-285750"/>
            <a:r>
              <a:rPr lang="en-US" sz="1600" smtClean="0">
                <a:solidFill>
                  <a:schemeClr val="tx1"/>
                </a:solidFill>
              </a:rPr>
              <a:t>Controls:</a:t>
            </a:r>
          </a:p>
          <a:p>
            <a:pPr marL="1143000" lvl="2" indent="-228600"/>
            <a:r>
              <a:rPr lang="en-US" sz="1400" smtClean="0">
                <a:solidFill>
                  <a:schemeClr val="tx1"/>
                </a:solidFill>
              </a:rPr>
              <a:t>Physical access to inventory should be restricted.</a:t>
            </a:r>
          </a:p>
          <a:p>
            <a:pPr marL="1143000" lvl="2" indent="-228600"/>
            <a:r>
              <a:rPr lang="en-US" sz="1400" smtClean="0">
                <a:solidFill>
                  <a:schemeClr val="tx1"/>
                </a:solidFill>
              </a:rPr>
              <a:t>All internal movement of inventory should be documented</a:t>
            </a:r>
            <a:r>
              <a:rPr lang="en-US" sz="1600" smtClean="0">
                <a:solidFill>
                  <a:schemeClr val="tx1"/>
                </a:solidFill>
              </a:rPr>
              <a:t>.</a:t>
            </a:r>
            <a:endParaRPr lang="en-US" sz="1600" b="1" smtClean="0">
              <a:solidFill>
                <a:schemeClr val="tx1"/>
              </a:solidFill>
            </a:endParaRPr>
          </a:p>
          <a:p>
            <a:r>
              <a:rPr lang="en-US" sz="1600" b="1" smtClean="0">
                <a:solidFill>
                  <a:schemeClr val="tx1"/>
                </a:solidFill>
              </a:rPr>
              <a:t>THREAT NO. 5—Disruption of operations (</a:t>
            </a:r>
            <a:r>
              <a:rPr lang="ar-JO" sz="1600" b="1" smtClean="0">
                <a:solidFill>
                  <a:schemeClr val="tx1"/>
                </a:solidFill>
                <a:cs typeface="Arial" charset="0"/>
              </a:rPr>
              <a:t>توقف العمليات </a:t>
            </a:r>
            <a:endParaRPr lang="en-US" sz="1600" b="1" smtClean="0">
              <a:solidFill>
                <a:schemeClr val="tx1"/>
              </a:solidFill>
              <a:cs typeface="Arial" charset="0"/>
            </a:endParaRPr>
          </a:p>
          <a:p>
            <a:pPr marL="742950" lvl="1" indent="-285750"/>
            <a:r>
              <a:rPr lang="en-US" sz="1600" smtClean="0">
                <a:solidFill>
                  <a:schemeClr val="tx1"/>
                </a:solidFill>
              </a:rPr>
              <a:t>Why is this a problem?</a:t>
            </a:r>
          </a:p>
          <a:p>
            <a:pPr marL="1143000" lvl="2" indent="-228600"/>
            <a:r>
              <a:rPr lang="en-US" sz="1600" smtClean="0">
                <a:solidFill>
                  <a:schemeClr val="tx1"/>
                </a:solidFill>
              </a:rPr>
              <a:t>Disasters can disrupt functioning and destroy assets</a:t>
            </a:r>
          </a:p>
          <a:p>
            <a:pPr marL="742950" lvl="1" indent="-285750"/>
            <a:r>
              <a:rPr lang="en-US" sz="1600" smtClean="0">
                <a:solidFill>
                  <a:schemeClr val="tx1"/>
                </a:solidFill>
              </a:rPr>
              <a:t>Controls:</a:t>
            </a:r>
          </a:p>
          <a:p>
            <a:pPr marL="1143000" lvl="2" indent="-228600"/>
            <a:r>
              <a:rPr lang="en-US" sz="1400" smtClean="0">
                <a:solidFill>
                  <a:schemeClr val="tx1"/>
                </a:solidFill>
              </a:rPr>
              <a:t>Backup power sources, such as generators and uninterruptible power supplies.</a:t>
            </a:r>
          </a:p>
          <a:p>
            <a:pPr marL="1143000" lvl="2" indent="-228600"/>
            <a:r>
              <a:rPr lang="en-US" sz="1400" smtClean="0">
                <a:solidFill>
                  <a:schemeClr val="tx1"/>
                </a:solidFill>
              </a:rPr>
              <a:t>Investigate disaster preparedness (</a:t>
            </a:r>
            <a:r>
              <a:rPr lang="ar-JO" sz="1400" smtClean="0">
                <a:solidFill>
                  <a:schemeClr val="tx1"/>
                </a:solidFill>
                <a:cs typeface="Arial" charset="0"/>
              </a:rPr>
              <a:t>الجاهزية</a:t>
            </a:r>
            <a:r>
              <a:rPr lang="en-US" sz="1400" smtClean="0">
                <a:solidFill>
                  <a:schemeClr val="tx1"/>
                </a:solidFill>
              </a:rPr>
              <a:t>) of key suppliers and identify alternative sources for critical components.</a:t>
            </a:r>
            <a:r>
              <a:rPr lang="en-US" sz="1400" b="1" smtClean="0">
                <a:solidFill>
                  <a:schemeClr val="tx1"/>
                </a:solidFill>
              </a:rPr>
              <a:t> </a:t>
            </a: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43012"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AE459D14-3BBE-4803-9F40-0A3A3AE83C94}" type="slidenum">
              <a:rPr lang="ar-SA" sz="1100">
                <a:solidFill>
                  <a:srgbClr val="595959"/>
                </a:solidFill>
              </a:rPr>
              <a:pPr algn="ctr" rtl="0"/>
              <a:t>24</a:t>
            </a:fld>
            <a:endParaRPr lang="en-US" sz="1100">
              <a:solidFill>
                <a:srgbClr val="595959"/>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idx="4294967295"/>
          </p:nvPr>
        </p:nvSpPr>
        <p:spPr/>
        <p:txBody>
          <a:bodyPr/>
          <a:lstStyle/>
          <a:p>
            <a:pPr eaLnBrk="1" hangingPunct="1"/>
            <a:r>
              <a:rPr lang="en-US" smtClean="0"/>
              <a:t>Production Operations Threats</a:t>
            </a:r>
          </a:p>
        </p:txBody>
      </p:sp>
      <p:sp>
        <p:nvSpPr>
          <p:cNvPr id="44034" name="Content Placeholder 2"/>
          <p:cNvSpPr>
            <a:spLocks noGrp="1"/>
          </p:cNvSpPr>
          <p:nvPr>
            <p:ph idx="4294967295"/>
          </p:nvPr>
        </p:nvSpPr>
        <p:spPr/>
        <p:txBody>
          <a:bodyPr/>
          <a:lstStyle/>
          <a:p>
            <a:pPr eaLnBrk="1" hangingPunct="1"/>
            <a:r>
              <a:rPr lang="en-US" smtClean="0"/>
              <a:t>Theft of inventory</a:t>
            </a:r>
          </a:p>
          <a:p>
            <a:pPr eaLnBrk="1" hangingPunct="1"/>
            <a:r>
              <a:rPr lang="en-US" smtClean="0"/>
              <a:t>Theft of fixed asset</a:t>
            </a:r>
          </a:p>
          <a:p>
            <a:pPr eaLnBrk="1" hangingPunct="1"/>
            <a:r>
              <a:rPr lang="en-US" smtClean="0"/>
              <a:t>Poor performance</a:t>
            </a:r>
          </a:p>
          <a:p>
            <a:pPr eaLnBrk="1" hangingPunct="1"/>
            <a:r>
              <a:rPr lang="en-US" smtClean="0"/>
              <a:t>Suboptimal investment in fixed assets</a:t>
            </a:r>
          </a:p>
          <a:p>
            <a:pPr eaLnBrk="1" hangingPunct="1"/>
            <a:r>
              <a:rPr lang="en-US" smtClean="0"/>
              <a:t>Loss of inventory or fixed assets due to fire or other disasters</a:t>
            </a:r>
          </a:p>
          <a:p>
            <a:pPr eaLnBrk="1" hangingPunct="1"/>
            <a:r>
              <a:rPr lang="en-US" smtClean="0"/>
              <a:t>Disruption of operations</a:t>
            </a: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44036"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17377ED1-482E-4537-88C4-C8D8DF373CB7}" type="slidenum">
              <a:rPr lang="ar-SA" sz="1100">
                <a:solidFill>
                  <a:srgbClr val="595959"/>
                </a:solidFill>
              </a:rPr>
              <a:pPr algn="ctr" rtl="0"/>
              <a:t>25</a:t>
            </a:fld>
            <a:endParaRPr lang="en-US" sz="1100">
              <a:solidFill>
                <a:srgbClr val="595959"/>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pPr eaLnBrk="1" hangingPunct="1"/>
            <a:r>
              <a:rPr lang="en-US" smtClean="0"/>
              <a:t>Production Operations Controls</a:t>
            </a:r>
          </a:p>
        </p:txBody>
      </p:sp>
      <p:sp>
        <p:nvSpPr>
          <p:cNvPr id="3" name="Content Placeholder 2"/>
          <p:cNvSpPr>
            <a:spLocks noGrp="1"/>
          </p:cNvSpPr>
          <p:nvPr>
            <p:ph sz="half" idx="1"/>
          </p:nvPr>
        </p:nvSpPr>
        <p:spPr>
          <a:xfrm>
            <a:off x="554038" y="1485900"/>
            <a:ext cx="4129087" cy="4791075"/>
          </a:xfrm>
        </p:spPr>
        <p:txBody>
          <a:bodyPr rtlCol="0">
            <a:normAutofit fontScale="85000" lnSpcReduction="10000"/>
          </a:bodyPr>
          <a:lstStyle/>
          <a:p>
            <a:pPr eaLnBrk="1" fontAlgn="auto" hangingPunct="1">
              <a:spcAft>
                <a:spcPts val="0"/>
              </a:spcAft>
              <a:defRPr/>
            </a:pPr>
            <a:r>
              <a:rPr lang="en-US" dirty="0" smtClean="0">
                <a:solidFill>
                  <a:schemeClr val="tx1">
                    <a:lumMod val="65000"/>
                    <a:lumOff val="35000"/>
                  </a:schemeClr>
                </a:solidFill>
              </a:rPr>
              <a:t>Physical access control</a:t>
            </a:r>
          </a:p>
          <a:p>
            <a:pPr eaLnBrk="1" fontAlgn="auto" hangingPunct="1">
              <a:spcAft>
                <a:spcPts val="0"/>
              </a:spcAft>
              <a:defRPr/>
            </a:pPr>
            <a:r>
              <a:rPr lang="en-US" dirty="0" smtClean="0">
                <a:solidFill>
                  <a:schemeClr val="tx1">
                    <a:lumMod val="65000"/>
                    <a:lumOff val="35000"/>
                  </a:schemeClr>
                </a:solidFill>
              </a:rPr>
              <a:t>Documentation of all inventory movement</a:t>
            </a:r>
          </a:p>
          <a:p>
            <a:pPr eaLnBrk="1" fontAlgn="auto" hangingPunct="1">
              <a:spcAft>
                <a:spcPts val="0"/>
              </a:spcAft>
              <a:defRPr/>
            </a:pPr>
            <a:r>
              <a:rPr lang="en-US" dirty="0" smtClean="0">
                <a:solidFill>
                  <a:schemeClr val="tx1">
                    <a:lumMod val="65000"/>
                    <a:lumOff val="35000"/>
                  </a:schemeClr>
                </a:solidFill>
              </a:rPr>
              <a:t>Segregation of duties—custody of assets from recording and authorization of removal</a:t>
            </a:r>
          </a:p>
          <a:p>
            <a:pPr eaLnBrk="1" fontAlgn="auto" hangingPunct="1">
              <a:spcAft>
                <a:spcPts val="0"/>
              </a:spcAft>
              <a:defRPr/>
            </a:pPr>
            <a:r>
              <a:rPr lang="en-US" dirty="0" smtClean="0">
                <a:solidFill>
                  <a:schemeClr val="tx1">
                    <a:lumMod val="65000"/>
                    <a:lumOff val="35000"/>
                  </a:schemeClr>
                </a:solidFill>
              </a:rPr>
              <a:t>Restriction of access to inventory master data</a:t>
            </a:r>
          </a:p>
          <a:p>
            <a:pPr eaLnBrk="1" fontAlgn="auto" hangingPunct="1">
              <a:spcAft>
                <a:spcPts val="0"/>
              </a:spcAft>
              <a:defRPr/>
            </a:pPr>
            <a:r>
              <a:rPr lang="en-US" dirty="0" smtClean="0">
                <a:solidFill>
                  <a:schemeClr val="tx1">
                    <a:lumMod val="65000"/>
                    <a:lumOff val="35000"/>
                  </a:schemeClr>
                </a:solidFill>
              </a:rPr>
              <a:t>Periodic physical counts of inventory and reconciliation of those counts to recorded quantities</a:t>
            </a:r>
          </a:p>
          <a:p>
            <a:pPr eaLnBrk="1" fontAlgn="auto" hangingPunct="1">
              <a:spcAft>
                <a:spcPts val="0"/>
              </a:spcAft>
              <a:defRPr/>
            </a:pPr>
            <a:r>
              <a:rPr lang="en-US" dirty="0" smtClean="0">
                <a:solidFill>
                  <a:schemeClr val="tx1">
                    <a:lumMod val="65000"/>
                    <a:lumOff val="35000"/>
                  </a:schemeClr>
                </a:solidFill>
              </a:rPr>
              <a:t>Physical inventory of all fixed assets</a:t>
            </a:r>
          </a:p>
          <a:p>
            <a:pPr eaLnBrk="1" fontAlgn="auto" hangingPunct="1">
              <a:spcAft>
                <a:spcPts val="0"/>
              </a:spcAft>
              <a:defRPr/>
            </a:pPr>
            <a:r>
              <a:rPr lang="en-US" dirty="0" smtClean="0">
                <a:solidFill>
                  <a:schemeClr val="tx1">
                    <a:lumMod val="65000"/>
                    <a:lumOff val="35000"/>
                  </a:schemeClr>
                </a:solidFill>
              </a:rPr>
              <a:t>Restriction of physical access to fixed assets</a:t>
            </a:r>
          </a:p>
        </p:txBody>
      </p:sp>
      <p:sp>
        <p:nvSpPr>
          <p:cNvPr id="6" name="Content Placeholder 5"/>
          <p:cNvSpPr>
            <a:spLocks noGrp="1"/>
          </p:cNvSpPr>
          <p:nvPr>
            <p:ph sz="half" idx="2"/>
          </p:nvPr>
        </p:nvSpPr>
        <p:spPr>
          <a:xfrm>
            <a:off x="5148263" y="1485900"/>
            <a:ext cx="3565525" cy="4791075"/>
          </a:xfrm>
        </p:spPr>
        <p:txBody>
          <a:bodyPr rtlCol="0">
            <a:normAutofit fontScale="85000" lnSpcReduction="10000"/>
          </a:bodyPr>
          <a:lstStyle/>
          <a:p>
            <a:pPr eaLnBrk="1" fontAlgn="auto" hangingPunct="1">
              <a:spcAft>
                <a:spcPts val="0"/>
              </a:spcAft>
              <a:defRPr/>
            </a:pPr>
            <a:r>
              <a:rPr lang="en-US" dirty="0" smtClean="0">
                <a:solidFill>
                  <a:schemeClr val="tx1">
                    <a:lumMod val="65000"/>
                    <a:lumOff val="35000"/>
                  </a:schemeClr>
                </a:solidFill>
              </a:rPr>
              <a:t>Maintaining detailed records of fixed assets, including disposal</a:t>
            </a:r>
          </a:p>
          <a:p>
            <a:pPr eaLnBrk="1" fontAlgn="auto" hangingPunct="1">
              <a:spcAft>
                <a:spcPts val="0"/>
              </a:spcAft>
              <a:defRPr/>
            </a:pPr>
            <a:r>
              <a:rPr lang="en-US" dirty="0" smtClean="0">
                <a:solidFill>
                  <a:schemeClr val="tx1">
                    <a:lumMod val="65000"/>
                    <a:lumOff val="35000"/>
                  </a:schemeClr>
                </a:solidFill>
              </a:rPr>
              <a:t>Training</a:t>
            </a:r>
          </a:p>
          <a:p>
            <a:pPr eaLnBrk="1" fontAlgn="auto" hangingPunct="1">
              <a:spcAft>
                <a:spcPts val="0"/>
              </a:spcAft>
              <a:defRPr/>
            </a:pPr>
            <a:r>
              <a:rPr lang="en-US" dirty="0" smtClean="0">
                <a:solidFill>
                  <a:schemeClr val="tx1">
                    <a:lumMod val="65000"/>
                    <a:lumOff val="35000"/>
                  </a:schemeClr>
                </a:solidFill>
              </a:rPr>
              <a:t>Performance reports</a:t>
            </a:r>
          </a:p>
          <a:p>
            <a:pPr eaLnBrk="1" fontAlgn="auto" hangingPunct="1">
              <a:spcAft>
                <a:spcPts val="0"/>
              </a:spcAft>
              <a:defRPr/>
            </a:pPr>
            <a:r>
              <a:rPr lang="en-US" dirty="0" smtClean="0">
                <a:solidFill>
                  <a:schemeClr val="tx1">
                    <a:lumMod val="65000"/>
                    <a:lumOff val="35000"/>
                  </a:schemeClr>
                </a:solidFill>
              </a:rPr>
              <a:t>Proper approval of fixed asset acquisitions, including use of requests for proposals to solicit multiple competitive bids</a:t>
            </a:r>
          </a:p>
          <a:p>
            <a:pPr eaLnBrk="1" fontAlgn="auto" hangingPunct="1">
              <a:spcAft>
                <a:spcPts val="0"/>
              </a:spcAft>
              <a:defRPr/>
            </a:pPr>
            <a:r>
              <a:rPr lang="en-US" dirty="0" smtClean="0">
                <a:solidFill>
                  <a:schemeClr val="tx1">
                    <a:lumMod val="65000"/>
                    <a:lumOff val="35000"/>
                  </a:schemeClr>
                </a:solidFill>
              </a:rPr>
              <a:t>Physical safeguards (e.g., fire sprinklers)</a:t>
            </a:r>
          </a:p>
          <a:p>
            <a:pPr eaLnBrk="1" fontAlgn="auto" hangingPunct="1">
              <a:spcAft>
                <a:spcPts val="0"/>
              </a:spcAft>
              <a:defRPr/>
            </a:pPr>
            <a:r>
              <a:rPr lang="en-US" dirty="0" smtClean="0">
                <a:solidFill>
                  <a:schemeClr val="tx1">
                    <a:lumMod val="65000"/>
                    <a:lumOff val="35000"/>
                  </a:schemeClr>
                </a:solidFill>
              </a:rPr>
              <a:t>Insurance</a:t>
            </a:r>
          </a:p>
          <a:p>
            <a:pPr eaLnBrk="1" fontAlgn="auto" hangingPunct="1">
              <a:spcAft>
                <a:spcPts val="0"/>
              </a:spcAft>
              <a:defRPr/>
            </a:pPr>
            <a:r>
              <a:rPr lang="en-US" dirty="0" smtClean="0">
                <a:solidFill>
                  <a:schemeClr val="tx1">
                    <a:lumMod val="65000"/>
                    <a:lumOff val="35000"/>
                  </a:schemeClr>
                </a:solidFill>
              </a:rPr>
              <a:t>Backup and disaster recovery plans</a:t>
            </a:r>
          </a:p>
          <a:p>
            <a:pPr eaLnBrk="1" fontAlgn="auto" hangingPunct="1">
              <a:spcAft>
                <a:spcPts val="0"/>
              </a:spcAft>
              <a:defRPr/>
            </a:pPr>
            <a:endParaRPr lang="en-US" dirty="0">
              <a:solidFill>
                <a:schemeClr val="tx1">
                  <a:lumMod val="65000"/>
                  <a:lumOff val="35000"/>
                </a:schemeClr>
              </a:solidFill>
            </a:endParaRPr>
          </a:p>
        </p:txBody>
      </p:sp>
      <p:sp>
        <p:nvSpPr>
          <p:cNvPr id="4" name="Footer Placeholder 3"/>
          <p:cNvSpPr>
            <a:spLocks noGrp="1"/>
          </p:cNvSpPr>
          <p:nvPr>
            <p:ph type="ftr" sz="quarter" idx="10"/>
          </p:nvPr>
        </p:nvSpPr>
        <p:spPr/>
        <p:txBody>
          <a:bodyPr wrap="square" numCol="1" anchorCtr="0" compatLnSpc="1">
            <a:prstTxWarp prst="textNoShape">
              <a:avLst/>
            </a:prstTxWarp>
          </a:bodyPr>
          <a:lstStyle/>
          <a:p>
            <a:pPr fontAlgn="base">
              <a:spcBef>
                <a:spcPct val="0"/>
              </a:spcBef>
              <a:spcAft>
                <a:spcPct val="0"/>
              </a:spcAft>
              <a:defRPr/>
            </a:pPr>
            <a:r>
              <a:rPr lang="en-US">
                <a:solidFill>
                  <a:srgbClr val="595959"/>
                </a:solidFill>
                <a:cs typeface="Arial" charset="0"/>
              </a:rPr>
              <a:t>Copyright © 2012 Pearson Education, Inc. publishing as Prentice Hall</a:t>
            </a:r>
          </a:p>
        </p:txBody>
      </p:sp>
      <p:sp>
        <p:nvSpPr>
          <p:cNvPr id="45061" name="Slide Number Placeholder 4"/>
          <p:cNvSpPr>
            <a:spLocks noGrp="1"/>
          </p:cNvSpPr>
          <p:nvPr>
            <p:ph type="sldNum" sz="quarter" idx="11"/>
          </p:nvPr>
        </p:nvSpPr>
        <p:spPr bwMode="auto">
          <a:noFill/>
          <a:ln>
            <a:miter lim="800000"/>
            <a:headEnd/>
            <a:tailEnd/>
          </a:ln>
        </p:spPr>
        <p:txBody>
          <a:bodyPr/>
          <a:lstStyle/>
          <a:p>
            <a:r>
              <a:rPr lang="en-US" smtClean="0"/>
              <a:t>14-</a:t>
            </a:r>
            <a:fld id="{C3A752CF-A3A0-4DA7-9961-DBD501F4D738}" type="slidenum">
              <a:rPr lang="ar-SA" smtClean="0"/>
              <a:pPr/>
              <a:t>26</a:t>
            </a:fld>
            <a:endParaRPr lang="en-US"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pPr eaLnBrk="1" hangingPunct="1"/>
            <a:r>
              <a:rPr lang="en-US" smtClean="0"/>
              <a:t>Cost Accounting</a:t>
            </a:r>
          </a:p>
        </p:txBody>
      </p:sp>
      <p:sp>
        <p:nvSpPr>
          <p:cNvPr id="46082" name="Content Placeholder 2"/>
          <p:cNvSpPr>
            <a:spLocks noGrp="1"/>
          </p:cNvSpPr>
          <p:nvPr>
            <p:ph idx="1"/>
          </p:nvPr>
        </p:nvSpPr>
        <p:spPr>
          <a:xfrm>
            <a:off x="166688" y="1263650"/>
            <a:ext cx="8747125" cy="4610100"/>
          </a:xfrm>
        </p:spPr>
        <p:txBody>
          <a:bodyPr/>
          <a:lstStyle/>
          <a:p>
            <a:pPr eaLnBrk="1" hangingPunct="1">
              <a:lnSpc>
                <a:spcPct val="80000"/>
              </a:lnSpc>
            </a:pPr>
            <a:r>
              <a:rPr lang="en-US" sz="1800" smtClean="0">
                <a:solidFill>
                  <a:schemeClr val="tx1"/>
                </a:solidFill>
              </a:rPr>
              <a:t>Accountants are primarily involved in the fourth activity (cost accounting) but must understand the other processes well enough to design an AIS that provides needed information and supports these activities.</a:t>
            </a:r>
          </a:p>
          <a:p>
            <a:r>
              <a:rPr lang="en-US" sz="1800" smtClean="0">
                <a:solidFill>
                  <a:schemeClr val="tx1"/>
                </a:solidFill>
              </a:rPr>
              <a:t>The objectives of cost accounting are:</a:t>
            </a:r>
          </a:p>
          <a:p>
            <a:pPr marL="742950" lvl="1" indent="-285750"/>
            <a:r>
              <a:rPr lang="en-US" smtClean="0">
                <a:solidFill>
                  <a:schemeClr val="tx1"/>
                </a:solidFill>
              </a:rPr>
              <a:t>To provide information for planning, controlling, and evaluating the performance of production operations;</a:t>
            </a:r>
          </a:p>
          <a:p>
            <a:pPr marL="742950" lvl="1" indent="-285750"/>
            <a:r>
              <a:rPr lang="en-US" smtClean="0">
                <a:solidFill>
                  <a:schemeClr val="tx1"/>
                </a:solidFill>
              </a:rPr>
              <a:t>To provide accurate cost data about products for use in pricing and product mix decisions; and</a:t>
            </a:r>
          </a:p>
          <a:p>
            <a:pPr marL="742950" lvl="1" indent="-285750"/>
            <a:r>
              <a:rPr lang="en-US" smtClean="0">
                <a:solidFill>
                  <a:schemeClr val="tx1"/>
                </a:solidFill>
              </a:rPr>
              <a:t>To collect and process information used to calculate inventory and COGS values for the financial statements.</a:t>
            </a:r>
          </a:p>
        </p:txBody>
      </p:sp>
      <p:sp>
        <p:nvSpPr>
          <p:cNvPr id="4" name="Footer Placeholder 3"/>
          <p:cNvSpPr>
            <a:spLocks noGrp="1"/>
          </p:cNvSpPr>
          <p:nvPr>
            <p:ph type="ftr" sz="quarter" idx="10"/>
          </p:nvPr>
        </p:nvSpPr>
        <p:spPr/>
        <p:txBody>
          <a:bodyPr wrap="square" numCol="1" anchorCtr="0" compatLnSpc="1">
            <a:prstTxWarp prst="textNoShape">
              <a:avLst/>
            </a:prstTxWarp>
          </a:bodyPr>
          <a:lstStyle/>
          <a:p>
            <a:pPr fontAlgn="base">
              <a:spcBef>
                <a:spcPct val="0"/>
              </a:spcBef>
              <a:spcAft>
                <a:spcPct val="0"/>
              </a:spcAft>
              <a:defRPr/>
            </a:pPr>
            <a:r>
              <a:rPr lang="en-US">
                <a:solidFill>
                  <a:srgbClr val="595959"/>
                </a:solidFill>
                <a:cs typeface="Arial" charset="0"/>
              </a:rPr>
              <a:t>Copyright © 2012 Pearson Education, Inc. publishing as Prentice Hall</a:t>
            </a:r>
          </a:p>
        </p:txBody>
      </p:sp>
      <p:sp>
        <p:nvSpPr>
          <p:cNvPr id="46084" name="Slide Number Placeholder 4"/>
          <p:cNvSpPr>
            <a:spLocks noGrp="1"/>
          </p:cNvSpPr>
          <p:nvPr>
            <p:ph type="sldNum" sz="quarter" idx="11"/>
          </p:nvPr>
        </p:nvSpPr>
        <p:spPr bwMode="auto">
          <a:noFill/>
          <a:ln>
            <a:miter lim="800000"/>
            <a:headEnd/>
            <a:tailEnd/>
          </a:ln>
        </p:spPr>
        <p:txBody>
          <a:bodyPr/>
          <a:lstStyle/>
          <a:p>
            <a:r>
              <a:rPr lang="en-US" smtClean="0"/>
              <a:t>14-</a:t>
            </a:r>
            <a:fld id="{7DC99C68-4CBE-4604-8A16-36EE56428430}" type="slidenum">
              <a:rPr lang="ar-SA" smtClean="0"/>
              <a:pPr/>
              <a:t>27</a:t>
            </a:fld>
            <a:endParaRPr lang="en-US"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idx="4294967295"/>
          </p:nvPr>
        </p:nvSpPr>
        <p:spPr/>
        <p:txBody>
          <a:bodyPr/>
          <a:lstStyle/>
          <a:p>
            <a:pPr eaLnBrk="1" hangingPunct="1"/>
            <a:r>
              <a:rPr lang="en-US" smtClean="0"/>
              <a:t>Cost Accounting</a:t>
            </a:r>
          </a:p>
        </p:txBody>
      </p:sp>
      <p:sp>
        <p:nvSpPr>
          <p:cNvPr id="47106" name="Content Placeholder 2"/>
          <p:cNvSpPr>
            <a:spLocks noGrp="1"/>
          </p:cNvSpPr>
          <p:nvPr>
            <p:ph idx="4294967295"/>
          </p:nvPr>
        </p:nvSpPr>
        <p:spPr>
          <a:xfrm>
            <a:off x="914400" y="1298575"/>
            <a:ext cx="7610475" cy="4575175"/>
          </a:xfrm>
        </p:spPr>
        <p:txBody>
          <a:bodyPr/>
          <a:lstStyle/>
          <a:p>
            <a:r>
              <a:rPr lang="en-US" sz="1800" smtClean="0">
                <a:solidFill>
                  <a:schemeClr val="tx1"/>
                </a:solidFill>
              </a:rPr>
              <a:t>: </a:t>
            </a:r>
            <a:r>
              <a:rPr lang="en-US" sz="1800" b="1" smtClean="0">
                <a:solidFill>
                  <a:schemeClr val="tx1"/>
                </a:solidFill>
              </a:rPr>
              <a:t>Types of cost accounting systems</a:t>
            </a:r>
          </a:p>
          <a:p>
            <a:pPr marL="742950" lvl="1" indent="-285750">
              <a:buFont typeface="Wingdings 2" pitchFamily="18" charset="2"/>
              <a:buNone/>
            </a:pPr>
            <a:r>
              <a:rPr lang="en-US" b="1" smtClean="0">
                <a:solidFill>
                  <a:schemeClr val="tx1"/>
                </a:solidFill>
              </a:rPr>
              <a:t>(1) Job order costing</a:t>
            </a:r>
          </a:p>
          <a:p>
            <a:pPr marL="742950" lvl="1" indent="-285750"/>
            <a:r>
              <a:rPr lang="en-US" smtClean="0">
                <a:solidFill>
                  <a:schemeClr val="tx1"/>
                </a:solidFill>
              </a:rPr>
              <a:t>Assigns costs to a specific production batch or job.</a:t>
            </a:r>
          </a:p>
          <a:p>
            <a:pPr marL="742950" lvl="1" indent="-285750"/>
            <a:r>
              <a:rPr lang="en-US" smtClean="0">
                <a:solidFill>
                  <a:schemeClr val="tx1"/>
                </a:solidFill>
              </a:rPr>
              <a:t>Used when the product or service consists of discretely identifiable items</a:t>
            </a:r>
          </a:p>
          <a:p>
            <a:pPr marL="742950" lvl="1" indent="-285750"/>
            <a:r>
              <a:rPr lang="en-US" smtClean="0">
                <a:solidFill>
                  <a:schemeClr val="tx1"/>
                </a:solidFill>
              </a:rPr>
              <a:t> Example: Houses</a:t>
            </a:r>
            <a:endParaRPr lang="en-US" sz="1600" smtClean="0">
              <a:solidFill>
                <a:schemeClr val="tx1"/>
              </a:solidFill>
            </a:endParaRPr>
          </a:p>
          <a:p>
            <a:pPr marL="742950" lvl="1" indent="-285750">
              <a:buFont typeface="Wingdings 2" pitchFamily="18" charset="2"/>
              <a:buNone/>
            </a:pPr>
            <a:r>
              <a:rPr lang="en-US" b="1" smtClean="0">
                <a:solidFill>
                  <a:schemeClr val="tx1"/>
                </a:solidFill>
              </a:rPr>
              <a:t>(2) Process costing</a:t>
            </a:r>
          </a:p>
          <a:p>
            <a:pPr marL="742950" lvl="1" indent="-285750"/>
            <a:r>
              <a:rPr lang="en-US" smtClean="0">
                <a:solidFill>
                  <a:schemeClr val="tx1"/>
                </a:solidFill>
              </a:rPr>
              <a:t>Assigns costs to each process or work center in the production cycle.</a:t>
            </a:r>
          </a:p>
          <a:p>
            <a:pPr marL="742950" lvl="1" indent="-285750"/>
            <a:r>
              <a:rPr lang="en-US" smtClean="0">
                <a:solidFill>
                  <a:schemeClr val="tx1"/>
                </a:solidFill>
              </a:rPr>
              <a:t> Calculates the average cost for all units produced</a:t>
            </a:r>
          </a:p>
          <a:p>
            <a:pPr marL="742950" lvl="1" indent="-285750"/>
            <a:r>
              <a:rPr lang="en-US" smtClean="0">
                <a:solidFill>
                  <a:schemeClr val="tx1"/>
                </a:solidFill>
              </a:rPr>
              <a:t> Used when similar goods or services are produced in mass quantities and discrete units can’t be easily identified</a:t>
            </a:r>
          </a:p>
          <a:p>
            <a:pPr marL="742950" lvl="1" indent="-285750"/>
            <a:r>
              <a:rPr lang="en-US" smtClean="0">
                <a:solidFill>
                  <a:schemeClr val="tx1"/>
                </a:solidFill>
              </a:rPr>
              <a:t> Example: Paint.</a:t>
            </a: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47108"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54A06A2A-77E0-42E8-BEB5-99D8E8C57016}" type="slidenum">
              <a:rPr lang="ar-SA" sz="1100">
                <a:solidFill>
                  <a:srgbClr val="595959"/>
                </a:solidFill>
              </a:rPr>
              <a:pPr algn="ctr" rtl="0"/>
              <a:t>28</a:t>
            </a:fld>
            <a:endParaRPr lang="en-US" sz="1100">
              <a:solidFill>
                <a:srgbClr val="595959"/>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idx="4294967295"/>
          </p:nvPr>
        </p:nvSpPr>
        <p:spPr/>
        <p:txBody>
          <a:bodyPr/>
          <a:lstStyle/>
          <a:p>
            <a:pPr eaLnBrk="1" hangingPunct="1"/>
            <a:r>
              <a:rPr lang="en-US" smtClean="0"/>
              <a:t>Cost Accounting</a:t>
            </a:r>
          </a:p>
        </p:txBody>
      </p:sp>
      <p:sp>
        <p:nvSpPr>
          <p:cNvPr id="48130" name="Content Placeholder 2"/>
          <p:cNvSpPr>
            <a:spLocks noGrp="1"/>
          </p:cNvSpPr>
          <p:nvPr>
            <p:ph idx="4294967295"/>
          </p:nvPr>
        </p:nvSpPr>
        <p:spPr>
          <a:xfrm>
            <a:off x="914400" y="1309688"/>
            <a:ext cx="7610475" cy="4564062"/>
          </a:xfrm>
        </p:spPr>
        <p:txBody>
          <a:bodyPr/>
          <a:lstStyle/>
          <a:p>
            <a:pPr eaLnBrk="1" hangingPunct="1">
              <a:lnSpc>
                <a:spcPct val="80000"/>
              </a:lnSpc>
              <a:buFont typeface="Wingdings 2" pitchFamily="18" charset="2"/>
              <a:buNone/>
            </a:pPr>
            <a:r>
              <a:rPr lang="en-US" sz="1700" b="1" smtClean="0">
                <a:solidFill>
                  <a:schemeClr val="tx1"/>
                </a:solidFill>
              </a:rPr>
              <a:t>(3)</a:t>
            </a:r>
            <a:r>
              <a:rPr lang="en-US" sz="1700" smtClean="0">
                <a:solidFill>
                  <a:schemeClr val="tx1"/>
                </a:solidFill>
              </a:rPr>
              <a:t> </a:t>
            </a:r>
            <a:r>
              <a:rPr lang="en-US" sz="1700" b="1" smtClean="0">
                <a:solidFill>
                  <a:schemeClr val="tx1"/>
                </a:solidFill>
              </a:rPr>
              <a:t>Activity-Based Costing</a:t>
            </a:r>
          </a:p>
          <a:p>
            <a:pPr marL="742950" lvl="1" indent="-285750" eaLnBrk="1" hangingPunct="1">
              <a:lnSpc>
                <a:spcPct val="80000"/>
              </a:lnSpc>
            </a:pPr>
            <a:r>
              <a:rPr lang="en-US" sz="1500" smtClean="0">
                <a:solidFill>
                  <a:schemeClr val="tx1"/>
                </a:solidFill>
              </a:rPr>
              <a:t>Traces costs to the activities that create them</a:t>
            </a:r>
          </a:p>
          <a:p>
            <a:pPr marL="742950" lvl="1" indent="-285750" eaLnBrk="1" hangingPunct="1">
              <a:lnSpc>
                <a:spcPct val="80000"/>
              </a:lnSpc>
            </a:pPr>
            <a:r>
              <a:rPr lang="en-US" sz="1500" smtClean="0">
                <a:solidFill>
                  <a:schemeClr val="tx1"/>
                </a:solidFill>
              </a:rPr>
              <a:t>Uses a greater number of overhead pools</a:t>
            </a:r>
          </a:p>
          <a:p>
            <a:pPr marL="1143000" lvl="2" indent="-228600" eaLnBrk="1" hangingPunct="1">
              <a:lnSpc>
                <a:spcPct val="80000"/>
              </a:lnSpc>
            </a:pPr>
            <a:r>
              <a:rPr lang="en-US" sz="1500" smtClean="0">
                <a:solidFill>
                  <a:schemeClr val="tx1"/>
                </a:solidFill>
              </a:rPr>
              <a:t>Batch</a:t>
            </a:r>
          </a:p>
          <a:p>
            <a:pPr marL="1143000" lvl="2" indent="-228600" eaLnBrk="1" hangingPunct="1">
              <a:lnSpc>
                <a:spcPct val="80000"/>
              </a:lnSpc>
            </a:pPr>
            <a:r>
              <a:rPr lang="en-US" sz="1500" smtClean="0">
                <a:solidFill>
                  <a:schemeClr val="tx1"/>
                </a:solidFill>
              </a:rPr>
              <a:t>Product</a:t>
            </a:r>
          </a:p>
          <a:p>
            <a:pPr marL="1143000" lvl="2" indent="-228600" eaLnBrk="1" hangingPunct="1">
              <a:lnSpc>
                <a:spcPct val="80000"/>
              </a:lnSpc>
            </a:pPr>
            <a:r>
              <a:rPr lang="en-US" sz="1500" smtClean="0">
                <a:solidFill>
                  <a:schemeClr val="tx1"/>
                </a:solidFill>
              </a:rPr>
              <a:t>Organization</a:t>
            </a:r>
          </a:p>
          <a:p>
            <a:pPr marL="742950" lvl="1" indent="-285750" eaLnBrk="1" hangingPunct="1">
              <a:lnSpc>
                <a:spcPct val="80000"/>
              </a:lnSpc>
            </a:pPr>
            <a:r>
              <a:rPr lang="en-US" sz="1500" smtClean="0">
                <a:solidFill>
                  <a:schemeClr val="tx1"/>
                </a:solidFill>
              </a:rPr>
              <a:t>Identifies cost drivers</a:t>
            </a:r>
          </a:p>
          <a:p>
            <a:pPr marL="1143000" lvl="2" indent="-228600" eaLnBrk="1" hangingPunct="1">
              <a:lnSpc>
                <a:spcPct val="80000"/>
              </a:lnSpc>
            </a:pPr>
            <a:r>
              <a:rPr lang="en-US" sz="1500" smtClean="0">
                <a:solidFill>
                  <a:schemeClr val="tx1"/>
                </a:solidFill>
              </a:rPr>
              <a:t>Cause-and-effect relationship</a:t>
            </a:r>
            <a:endParaRPr lang="en-US" smtClean="0">
              <a:solidFill>
                <a:schemeClr val="tx1"/>
              </a:solidFill>
            </a:endParaRPr>
          </a:p>
          <a:p>
            <a:r>
              <a:rPr lang="en-US" smtClean="0">
                <a:solidFill>
                  <a:schemeClr val="tx1"/>
                </a:solidFill>
              </a:rPr>
              <a:t>Accounting for fixed assets:</a:t>
            </a:r>
          </a:p>
          <a:p>
            <a:pPr marL="742950" lvl="1" indent="-285750"/>
            <a:r>
              <a:rPr lang="en-US" smtClean="0">
                <a:solidFill>
                  <a:schemeClr val="tx1"/>
                </a:solidFill>
              </a:rPr>
              <a:t>The AIS must collect and process information about the property, plant, and equipment used in the production cycle.</a:t>
            </a:r>
          </a:p>
          <a:p>
            <a:pPr marL="742950" lvl="1" indent="-285750"/>
            <a:r>
              <a:rPr lang="en-US" smtClean="0">
                <a:solidFill>
                  <a:schemeClr val="tx1"/>
                </a:solidFill>
              </a:rPr>
              <a:t>These assets represent a significant portion of total assets for many companies and need to be monitored as an investment.</a:t>
            </a: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48132"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96D2F88C-517D-4E40-B741-A6BA96234E61}" type="slidenum">
              <a:rPr lang="ar-SA" sz="1100">
                <a:solidFill>
                  <a:srgbClr val="595959"/>
                </a:solidFill>
              </a:rPr>
              <a:pPr algn="ctr" rtl="0"/>
              <a:t>29</a:t>
            </a:fld>
            <a:endParaRPr lang="en-US" sz="1100">
              <a:solidFill>
                <a:srgbClr val="59595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r>
              <a:rPr lang="en-US" smtClean="0"/>
              <a:t>Production Cycle</a:t>
            </a:r>
          </a:p>
        </p:txBody>
      </p:sp>
      <p:sp>
        <p:nvSpPr>
          <p:cNvPr id="4" name="Footer Placeholder 3"/>
          <p:cNvSpPr>
            <a:spLocks noGrp="1"/>
          </p:cNvSpPr>
          <p:nvPr>
            <p:ph type="ftr" sz="quarter" idx="11"/>
          </p:nvPr>
        </p:nvSpPr>
        <p:spPr/>
        <p:txBody>
          <a:bodyPr wrap="square" numCol="1" anchorCtr="0" compatLnSpc="1">
            <a:prstTxWarp prst="textNoShape">
              <a:avLst/>
            </a:prstTxWarp>
          </a:bodyPr>
          <a:lstStyle/>
          <a:p>
            <a:pPr fontAlgn="base">
              <a:spcBef>
                <a:spcPct val="0"/>
              </a:spcBef>
              <a:spcAft>
                <a:spcPct val="0"/>
              </a:spcAft>
              <a:defRPr/>
            </a:pPr>
            <a:r>
              <a:rPr lang="en-US">
                <a:solidFill>
                  <a:srgbClr val="595959"/>
                </a:solidFill>
                <a:cs typeface="Arial" charset="0"/>
              </a:rPr>
              <a:t>Copyright © 2012 Pearson Education, Inc. publishing as Prentice Hall</a:t>
            </a:r>
          </a:p>
        </p:txBody>
      </p:sp>
      <p:sp>
        <p:nvSpPr>
          <p:cNvPr id="21507" name="Slide Number Placeholder 4"/>
          <p:cNvSpPr>
            <a:spLocks noGrp="1"/>
          </p:cNvSpPr>
          <p:nvPr>
            <p:ph type="sldNum" sz="quarter" idx="12"/>
          </p:nvPr>
        </p:nvSpPr>
        <p:spPr bwMode="auto">
          <a:noFill/>
          <a:ln>
            <a:miter lim="800000"/>
            <a:headEnd/>
            <a:tailEnd/>
          </a:ln>
        </p:spPr>
        <p:txBody>
          <a:bodyPr/>
          <a:lstStyle/>
          <a:p>
            <a:r>
              <a:rPr lang="en-US" smtClean="0"/>
              <a:t>14-</a:t>
            </a:r>
            <a:fld id="{77275E1A-283F-4B10-8489-1439EDDE658D}" type="slidenum">
              <a:rPr lang="ar-SA" smtClean="0"/>
              <a:pPr/>
              <a:t>3</a:t>
            </a:fld>
            <a:endParaRPr lang="en-US" smtClean="0"/>
          </a:p>
        </p:txBody>
      </p:sp>
      <p:pic>
        <p:nvPicPr>
          <p:cNvPr id="21508" name="Picture 6"/>
          <p:cNvPicPr>
            <a:picLocks noChangeAspect="1" noChangeArrowheads="1"/>
          </p:cNvPicPr>
          <p:nvPr/>
        </p:nvPicPr>
        <p:blipFill>
          <a:blip r:embed="rId2"/>
          <a:srcRect/>
          <a:stretch>
            <a:fillRect/>
          </a:stretch>
        </p:blipFill>
        <p:spPr bwMode="auto">
          <a:xfrm>
            <a:off x="633413" y="1882775"/>
            <a:ext cx="7969250" cy="4011613"/>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idx="4294967295"/>
          </p:nvPr>
        </p:nvSpPr>
        <p:spPr/>
        <p:txBody>
          <a:bodyPr/>
          <a:lstStyle/>
          <a:p>
            <a:pPr eaLnBrk="1" hangingPunct="1"/>
            <a:r>
              <a:rPr lang="en-US" smtClean="0"/>
              <a:t>Cost Accounting</a:t>
            </a:r>
          </a:p>
        </p:txBody>
      </p:sp>
      <p:sp>
        <p:nvSpPr>
          <p:cNvPr id="49154" name="Content Placeholder 2"/>
          <p:cNvSpPr>
            <a:spLocks noGrp="1"/>
          </p:cNvSpPr>
          <p:nvPr>
            <p:ph idx="4294967295"/>
          </p:nvPr>
        </p:nvSpPr>
        <p:spPr/>
        <p:txBody>
          <a:bodyPr/>
          <a:lstStyle/>
          <a:p>
            <a:pPr eaLnBrk="1" hangingPunct="1"/>
            <a:r>
              <a:rPr lang="en-US" smtClean="0"/>
              <a:t> </a:t>
            </a: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49156"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AC1C592D-3826-4B50-9404-B095ADD5FB7A}" type="slidenum">
              <a:rPr lang="ar-SA" sz="1100">
                <a:solidFill>
                  <a:srgbClr val="595959"/>
                </a:solidFill>
              </a:rPr>
              <a:pPr algn="ctr" rtl="0"/>
              <a:t>30</a:t>
            </a:fld>
            <a:endParaRPr lang="en-US" sz="1100">
              <a:solidFill>
                <a:srgbClr val="595959"/>
              </a:solidFill>
            </a:endParaRPr>
          </a:p>
        </p:txBody>
      </p:sp>
      <p:sp>
        <p:nvSpPr>
          <p:cNvPr id="76806" name="Rectangle 6"/>
          <p:cNvSpPr>
            <a:spLocks/>
          </p:cNvSpPr>
          <p:nvPr/>
        </p:nvSpPr>
        <p:spPr bwMode="auto">
          <a:xfrm>
            <a:off x="914400" y="1519238"/>
            <a:ext cx="7610475" cy="1100137"/>
          </a:xfrm>
          <a:prstGeom prst="rect">
            <a:avLst/>
          </a:prstGeom>
          <a:solidFill>
            <a:srgbClr val="CCFFFF"/>
          </a:solidFill>
          <a:ln w="9525">
            <a:noFill/>
            <a:miter lim="800000"/>
            <a:headEnd/>
            <a:tailEnd/>
          </a:ln>
        </p:spPr>
        <p:txBody>
          <a:bodyPr/>
          <a:lstStyle/>
          <a:p>
            <a:pPr marL="342900" indent="-342900" algn="l" defTabSz="914400" rtl="0" eaLnBrk="0" hangingPunct="0">
              <a:spcBef>
                <a:spcPts val="2000"/>
              </a:spcBef>
              <a:buClr>
                <a:schemeClr val="accent1"/>
              </a:buClr>
              <a:buFont typeface="Wingdings 2" pitchFamily="18" charset="2"/>
              <a:buChar char=""/>
            </a:pPr>
            <a:r>
              <a:rPr lang="en-US" sz="2000">
                <a:solidFill>
                  <a:srgbClr val="595959"/>
                </a:solidFill>
              </a:rPr>
              <a:t>The following information should be maintained about each fixed asset:</a:t>
            </a:r>
          </a:p>
        </p:txBody>
      </p:sp>
      <p:sp>
        <p:nvSpPr>
          <p:cNvPr id="76807" name="Rectangle 7"/>
          <p:cNvSpPr>
            <a:spLocks noChangeArrowheads="1"/>
          </p:cNvSpPr>
          <p:nvPr/>
        </p:nvSpPr>
        <p:spPr bwMode="auto">
          <a:xfrm>
            <a:off x="457200" y="3048000"/>
            <a:ext cx="4038600" cy="3276600"/>
          </a:xfrm>
          <a:prstGeom prst="rect">
            <a:avLst/>
          </a:prstGeom>
          <a:solidFill>
            <a:srgbClr val="CCFFFF"/>
          </a:solidFill>
          <a:ln w="28575" algn="ctr">
            <a:noFill/>
            <a:miter lim="800000"/>
            <a:headEnd/>
            <a:tailEnd/>
          </a:ln>
        </p:spPr>
        <p:txBody>
          <a:bodyPr/>
          <a:lstStyle/>
          <a:p>
            <a:pPr marL="342900" indent="-342900" algn="l" defTabSz="914400" rtl="0" eaLnBrk="0" hangingPunct="0">
              <a:spcBef>
                <a:spcPts val="2000"/>
              </a:spcBef>
              <a:buClr>
                <a:schemeClr val="accent1"/>
              </a:buClr>
              <a:buFont typeface="Wingdings 2" pitchFamily="18" charset="2"/>
              <a:buChar char=""/>
            </a:pPr>
            <a:r>
              <a:rPr lang="en-US" b="1"/>
              <a:t>ID number</a:t>
            </a:r>
          </a:p>
          <a:p>
            <a:pPr marL="342900" indent="-342900" algn="l" defTabSz="914400" rtl="0" eaLnBrk="0" hangingPunct="0">
              <a:spcBef>
                <a:spcPts val="2000"/>
              </a:spcBef>
              <a:buClr>
                <a:schemeClr val="accent1"/>
              </a:buClr>
              <a:buFont typeface="Wingdings 2" pitchFamily="18" charset="2"/>
              <a:buChar char=""/>
            </a:pPr>
            <a:r>
              <a:rPr lang="en-US" b="1"/>
              <a:t>Serial number</a:t>
            </a:r>
          </a:p>
          <a:p>
            <a:pPr marL="342900" indent="-342900" algn="l" defTabSz="914400" rtl="0" eaLnBrk="0" hangingPunct="0">
              <a:spcBef>
                <a:spcPts val="2000"/>
              </a:spcBef>
              <a:buClr>
                <a:schemeClr val="accent1"/>
              </a:buClr>
              <a:buFont typeface="Wingdings 2" pitchFamily="18" charset="2"/>
              <a:buChar char=""/>
            </a:pPr>
            <a:r>
              <a:rPr lang="en-US" b="1"/>
              <a:t>Location</a:t>
            </a:r>
          </a:p>
          <a:p>
            <a:pPr marL="342900" indent="-342900" algn="l" defTabSz="914400" rtl="0" eaLnBrk="0" hangingPunct="0">
              <a:spcBef>
                <a:spcPts val="2000"/>
              </a:spcBef>
              <a:buClr>
                <a:schemeClr val="accent1"/>
              </a:buClr>
              <a:buFont typeface="Wingdings 2" pitchFamily="18" charset="2"/>
              <a:buChar char=""/>
            </a:pPr>
            <a:r>
              <a:rPr lang="en-US" b="1"/>
              <a:t>Cost</a:t>
            </a:r>
          </a:p>
          <a:p>
            <a:pPr marL="342900" indent="-342900" algn="l" defTabSz="914400" rtl="0" eaLnBrk="0" hangingPunct="0">
              <a:spcBef>
                <a:spcPts val="2000"/>
              </a:spcBef>
              <a:buClr>
                <a:schemeClr val="accent1"/>
              </a:buClr>
              <a:buFont typeface="Wingdings 2" pitchFamily="18" charset="2"/>
              <a:buChar char=""/>
            </a:pPr>
            <a:r>
              <a:rPr lang="en-US" b="1"/>
              <a:t>Acquisition date</a:t>
            </a:r>
          </a:p>
          <a:p>
            <a:pPr marL="342900" indent="-342900" algn="l" defTabSz="914400" rtl="0" eaLnBrk="0" hangingPunct="0">
              <a:spcBef>
                <a:spcPts val="2000"/>
              </a:spcBef>
              <a:buClr>
                <a:schemeClr val="accent1"/>
              </a:buClr>
              <a:buFont typeface="Wingdings 2" pitchFamily="18" charset="2"/>
              <a:buChar char=""/>
            </a:pPr>
            <a:r>
              <a:rPr lang="en-US" b="1"/>
              <a:t>Vendor info</a:t>
            </a:r>
          </a:p>
        </p:txBody>
      </p:sp>
      <p:sp>
        <p:nvSpPr>
          <p:cNvPr id="76808" name="Rectangle 8"/>
          <p:cNvSpPr>
            <a:spLocks noChangeArrowheads="1"/>
          </p:cNvSpPr>
          <p:nvPr/>
        </p:nvSpPr>
        <p:spPr bwMode="auto">
          <a:xfrm>
            <a:off x="4648200" y="3048000"/>
            <a:ext cx="4038600" cy="3276600"/>
          </a:xfrm>
          <a:prstGeom prst="rect">
            <a:avLst/>
          </a:prstGeom>
          <a:solidFill>
            <a:srgbClr val="CCFFFF"/>
          </a:solidFill>
          <a:ln w="28575" algn="ctr">
            <a:noFill/>
            <a:miter lim="800000"/>
            <a:headEnd/>
            <a:tailEnd/>
          </a:ln>
        </p:spPr>
        <p:txBody>
          <a:bodyPr/>
          <a:lstStyle/>
          <a:p>
            <a:pPr marL="342900" indent="-342900" algn="l" defTabSz="914400" rtl="0" eaLnBrk="0" hangingPunct="0">
              <a:spcBef>
                <a:spcPts val="2000"/>
              </a:spcBef>
              <a:buClr>
                <a:schemeClr val="accent1"/>
              </a:buClr>
              <a:buFont typeface="Wingdings 2" pitchFamily="18" charset="2"/>
              <a:buChar char=""/>
            </a:pPr>
            <a:r>
              <a:rPr lang="en-US" b="1"/>
              <a:t>Expected life</a:t>
            </a:r>
          </a:p>
          <a:p>
            <a:pPr marL="342900" indent="-342900" algn="l" defTabSz="914400" rtl="0" eaLnBrk="0" hangingPunct="0">
              <a:spcBef>
                <a:spcPts val="2000"/>
              </a:spcBef>
              <a:buClr>
                <a:schemeClr val="accent1"/>
              </a:buClr>
              <a:buFont typeface="Wingdings 2" pitchFamily="18" charset="2"/>
              <a:buChar char=""/>
            </a:pPr>
            <a:r>
              <a:rPr lang="en-US" b="1"/>
              <a:t>Expected salvage value</a:t>
            </a:r>
          </a:p>
          <a:p>
            <a:pPr marL="342900" indent="-342900" algn="l" defTabSz="914400" rtl="0" eaLnBrk="0" hangingPunct="0">
              <a:spcBef>
                <a:spcPts val="2000"/>
              </a:spcBef>
              <a:buClr>
                <a:schemeClr val="accent1"/>
              </a:buClr>
              <a:buFont typeface="Wingdings 2" pitchFamily="18" charset="2"/>
              <a:buChar char=""/>
            </a:pPr>
            <a:r>
              <a:rPr lang="en-US" b="1"/>
              <a:t>Depreciation method</a:t>
            </a:r>
          </a:p>
          <a:p>
            <a:pPr marL="342900" indent="-342900" algn="l" defTabSz="914400" rtl="0" eaLnBrk="0" hangingPunct="0">
              <a:spcBef>
                <a:spcPts val="2000"/>
              </a:spcBef>
              <a:buClr>
                <a:schemeClr val="accent1"/>
              </a:buClr>
              <a:buFont typeface="Wingdings 2" pitchFamily="18" charset="2"/>
              <a:buChar char=""/>
            </a:pPr>
            <a:r>
              <a:rPr lang="en-US" b="1"/>
              <a:t>Accumulated depreciation</a:t>
            </a:r>
          </a:p>
          <a:p>
            <a:pPr marL="342900" indent="-342900" algn="l" defTabSz="914400" rtl="0" eaLnBrk="0" hangingPunct="0">
              <a:spcBef>
                <a:spcPts val="2000"/>
              </a:spcBef>
              <a:buClr>
                <a:schemeClr val="accent1"/>
              </a:buClr>
              <a:buFont typeface="Wingdings 2" pitchFamily="18" charset="2"/>
              <a:buChar char=""/>
            </a:pPr>
            <a:r>
              <a:rPr lang="en-US" b="1"/>
              <a:t>Improvements</a:t>
            </a:r>
          </a:p>
          <a:p>
            <a:pPr marL="342900" indent="-342900" algn="l" defTabSz="914400" rtl="0" eaLnBrk="0" hangingPunct="0">
              <a:spcBef>
                <a:spcPts val="2000"/>
              </a:spcBef>
              <a:buClr>
                <a:schemeClr val="accent1"/>
              </a:buClr>
              <a:buFont typeface="Wingdings 2" pitchFamily="18" charset="2"/>
              <a:buChar char=""/>
            </a:pPr>
            <a:r>
              <a:rPr lang="en-US" b="1"/>
              <a:t>Maintenance performed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6806">
                                            <p:txEl>
                                              <p:pRg st="0" end="0"/>
                                            </p:txEl>
                                          </p:spTgt>
                                        </p:tgtEl>
                                        <p:attrNameLst>
                                          <p:attrName>style.visibility</p:attrName>
                                        </p:attrNameLst>
                                      </p:cBhvr>
                                      <p:to>
                                        <p:strVal val="visible"/>
                                      </p:to>
                                    </p:set>
                                    <p:animEffect transition="in" filter="wipe(up)">
                                      <p:cBhvr>
                                        <p:cTn id="7" dur="500"/>
                                        <p:tgtEl>
                                          <p:spTgt spid="76806">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6807"/>
                                        </p:tgtEl>
                                        <p:attrNameLst>
                                          <p:attrName>style.visibility</p:attrName>
                                        </p:attrNameLst>
                                      </p:cBhvr>
                                      <p:to>
                                        <p:strVal val="visible"/>
                                      </p:to>
                                    </p:set>
                                    <p:animEffect transition="in" filter="wipe(left)">
                                      <p:cBhvr>
                                        <p:cTn id="11" dur="500"/>
                                        <p:tgtEl>
                                          <p:spTgt spid="76807"/>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76808"/>
                                        </p:tgtEl>
                                        <p:attrNameLst>
                                          <p:attrName>style.visibility</p:attrName>
                                        </p:attrNameLst>
                                      </p:cBhvr>
                                      <p:to>
                                        <p:strVal val="visible"/>
                                      </p:to>
                                    </p:set>
                                    <p:animEffect transition="in" filter="wipe(right)">
                                      <p:cBhvr>
                                        <p:cTn id="15" dur="500"/>
                                        <p:tgtEl>
                                          <p:spTgt spid="768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6" grpId="0" build="p" bldLvl="5" autoUpdateAnimBg="0"/>
      <p:bldP spid="76807" grpId="0" animBg="1"/>
      <p:bldP spid="7680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idx="4294967295"/>
          </p:nvPr>
        </p:nvSpPr>
        <p:spPr/>
        <p:txBody>
          <a:bodyPr/>
          <a:lstStyle/>
          <a:p>
            <a:pPr eaLnBrk="1" hangingPunct="1"/>
            <a:r>
              <a:rPr lang="en-US" smtClean="0"/>
              <a:t>Cost Accounting</a:t>
            </a:r>
          </a:p>
        </p:txBody>
      </p:sp>
      <p:sp>
        <p:nvSpPr>
          <p:cNvPr id="50178" name="Content Placeholder 2"/>
          <p:cNvSpPr>
            <a:spLocks noGrp="1"/>
          </p:cNvSpPr>
          <p:nvPr>
            <p:ph idx="4294967295"/>
          </p:nvPr>
        </p:nvSpPr>
        <p:spPr/>
        <p:txBody>
          <a:bodyPr/>
          <a:lstStyle/>
          <a:p>
            <a:r>
              <a:rPr lang="en-US" sz="1800" smtClean="0">
                <a:solidFill>
                  <a:schemeClr val="tx1"/>
                </a:solidFill>
              </a:rPr>
              <a:t>The purchase of fixed assets follows the same processes as other purchases in the expenditure cycle (order </a:t>
            </a:r>
            <a:r>
              <a:rPr lang="en-US" sz="1800" smtClean="0">
                <a:solidFill>
                  <a:schemeClr val="tx1"/>
                </a:solidFill>
                <a:sym typeface="Wingdings" pitchFamily="2" charset="2"/>
              </a:rPr>
              <a:t> receive  pay).</a:t>
            </a:r>
          </a:p>
          <a:p>
            <a:r>
              <a:rPr lang="en-US" sz="1800" smtClean="0">
                <a:solidFill>
                  <a:schemeClr val="tx1"/>
                </a:solidFill>
                <a:sym typeface="Wingdings" pitchFamily="2" charset="2"/>
              </a:rPr>
              <a:t>But the amounts involved necessitate some modification to the process:</a:t>
            </a:r>
          </a:p>
          <a:p>
            <a:pPr marL="742950" lvl="1" indent="-285750"/>
            <a:r>
              <a:rPr lang="en-US" smtClean="0">
                <a:solidFill>
                  <a:schemeClr val="tx1"/>
                </a:solidFill>
              </a:rPr>
              <a:t>Competitive bidding</a:t>
            </a:r>
          </a:p>
          <a:p>
            <a:pPr marL="742950" lvl="1" indent="-285750"/>
            <a:r>
              <a:rPr lang="en-US" smtClean="0">
                <a:solidFill>
                  <a:schemeClr val="tx1"/>
                </a:solidFill>
              </a:rPr>
              <a:t>Number of people involved</a:t>
            </a:r>
          </a:p>
          <a:p>
            <a:pPr marL="742950" lvl="1" indent="-285750"/>
            <a:r>
              <a:rPr lang="en-US" smtClean="0">
                <a:solidFill>
                  <a:schemeClr val="tx1"/>
                </a:solidFill>
              </a:rPr>
              <a:t>Payment</a:t>
            </a:r>
          </a:p>
          <a:p>
            <a:pPr marL="742950" lvl="1" indent="-285750"/>
            <a:r>
              <a:rPr lang="en-US" smtClean="0">
                <a:solidFill>
                  <a:schemeClr val="tx1"/>
                </a:solidFill>
              </a:rPr>
              <a:t>Controls</a:t>
            </a:r>
          </a:p>
          <a:p>
            <a:pPr marL="742950" lvl="1" indent="-285750"/>
            <a:r>
              <a:rPr lang="en-US" smtClean="0">
                <a:solidFill>
                  <a:schemeClr val="tx1"/>
                </a:solidFill>
              </a:rPr>
              <a:t>Disposal</a:t>
            </a:r>
            <a:endParaRPr lang="en-US" smtClean="0"/>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50180"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AE3949FB-B65F-464E-A893-B5AC57A2A47C}" type="slidenum">
              <a:rPr lang="ar-SA" sz="1100">
                <a:solidFill>
                  <a:srgbClr val="595959"/>
                </a:solidFill>
              </a:rPr>
              <a:pPr algn="ctr" rtl="0"/>
              <a:t>31</a:t>
            </a:fld>
            <a:endParaRPr lang="en-US" sz="1100">
              <a:solidFill>
                <a:srgbClr val="595959"/>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idx="4294967295"/>
          </p:nvPr>
        </p:nvSpPr>
        <p:spPr/>
        <p:txBody>
          <a:bodyPr/>
          <a:lstStyle/>
          <a:p>
            <a:pPr eaLnBrk="1" hangingPunct="1"/>
            <a:r>
              <a:rPr lang="en-US" smtClean="0"/>
              <a:t>Cost </a:t>
            </a:r>
            <a:r>
              <a:rPr lang="en-US" b="1" smtClean="0"/>
              <a:t>Accounting</a:t>
            </a:r>
          </a:p>
        </p:txBody>
      </p:sp>
      <p:sp>
        <p:nvSpPr>
          <p:cNvPr id="51202" name="Content Placeholder 2"/>
          <p:cNvSpPr>
            <a:spLocks noGrp="1"/>
          </p:cNvSpPr>
          <p:nvPr>
            <p:ph idx="4294967295"/>
          </p:nvPr>
        </p:nvSpPr>
        <p:spPr>
          <a:xfrm>
            <a:off x="165100" y="1287463"/>
            <a:ext cx="8748713" cy="5024437"/>
          </a:xfrm>
        </p:spPr>
        <p:txBody>
          <a:bodyPr lIns="90000" tIns="46800" rIns="90000" bIns="46800"/>
          <a:lstStyle/>
          <a:p>
            <a:r>
              <a:rPr lang="en-US" smtClean="0"/>
              <a:t>A typical AIS would look something like the following:</a:t>
            </a:r>
          </a:p>
          <a:p>
            <a:pPr marL="742950" lvl="1" indent="-285750">
              <a:buFont typeface="Wingdings 2" pitchFamily="18" charset="2"/>
              <a:buNone/>
            </a:pPr>
            <a:r>
              <a:rPr lang="en-US" b="1" smtClean="0">
                <a:solidFill>
                  <a:schemeClr val="tx1"/>
                </a:solidFill>
              </a:rPr>
              <a:t>(1) Product design</a:t>
            </a:r>
          </a:p>
          <a:p>
            <a:r>
              <a:rPr lang="en-US" sz="1400" smtClean="0">
                <a:solidFill>
                  <a:schemeClr val="tx1"/>
                </a:solidFill>
              </a:rPr>
              <a:t>Engineering specifications result in new records for both the bill of materials and the operations list file.</a:t>
            </a:r>
          </a:p>
          <a:p>
            <a:r>
              <a:rPr lang="en-US" sz="1400" smtClean="0">
                <a:solidFill>
                  <a:schemeClr val="tx1"/>
                </a:solidFill>
              </a:rPr>
              <a:t>To create these lists, engineering accesses both files to view designs of similar products.</a:t>
            </a:r>
          </a:p>
          <a:p>
            <a:r>
              <a:rPr lang="en-US" sz="1400" smtClean="0">
                <a:solidFill>
                  <a:schemeClr val="tx1"/>
                </a:solidFill>
              </a:rPr>
              <a:t>They also access the general ledger and inventory files for info about alternate designs.</a:t>
            </a:r>
          </a:p>
          <a:p>
            <a:pPr marL="742950" lvl="1" indent="-285750">
              <a:buFont typeface="Wingdings 2" pitchFamily="18" charset="2"/>
              <a:buNone/>
            </a:pPr>
            <a:r>
              <a:rPr lang="en-US" b="1" smtClean="0">
                <a:solidFill>
                  <a:schemeClr val="tx1"/>
                </a:solidFill>
              </a:rPr>
              <a:t>(2) Production planning</a:t>
            </a:r>
          </a:p>
          <a:p>
            <a:r>
              <a:rPr lang="en-US" sz="1400" smtClean="0">
                <a:solidFill>
                  <a:schemeClr val="tx1"/>
                </a:solidFill>
              </a:rPr>
              <a:t>The sales department enters sales forecasts and customer special order information.</a:t>
            </a:r>
          </a:p>
          <a:p>
            <a:r>
              <a:rPr lang="en-US" sz="1400" smtClean="0">
                <a:solidFill>
                  <a:schemeClr val="tx1"/>
                </a:solidFill>
              </a:rPr>
              <a:t>Production planning uses that information and data on current inventory levels to develop a master production schedule.</a:t>
            </a:r>
          </a:p>
          <a:p>
            <a:r>
              <a:rPr lang="en-US" sz="1400" smtClean="0">
                <a:solidFill>
                  <a:schemeClr val="tx1"/>
                </a:solidFill>
              </a:rPr>
              <a:t>New records are added to the production order file to authorize the</a:t>
            </a:r>
            <a:r>
              <a:rPr lang="en-US" sz="1400" b="1" smtClean="0">
                <a:solidFill>
                  <a:schemeClr val="tx1"/>
                </a:solidFill>
              </a:rPr>
              <a:t> </a:t>
            </a:r>
            <a:r>
              <a:rPr lang="en-US" sz="1400" smtClean="0">
                <a:solidFill>
                  <a:schemeClr val="tx1"/>
                </a:solidFill>
              </a:rPr>
              <a:t>production of goods.</a:t>
            </a:r>
            <a:endParaRPr lang="en-US" sz="1400" smtClean="0">
              <a:solidFill>
                <a:srgbClr val="CC0000"/>
              </a:solidFill>
            </a:endParaRPr>
          </a:p>
          <a:p>
            <a:pPr marL="742950" lvl="1" indent="-285750">
              <a:buFont typeface="Wingdings 2" pitchFamily="18" charset="2"/>
              <a:buNone/>
            </a:pPr>
            <a:r>
              <a:rPr lang="en-US" smtClean="0"/>
              <a:t> </a:t>
            </a: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51204"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B8C7F609-E9D4-44F3-A4F1-7638C9A02F38}" type="slidenum">
              <a:rPr lang="ar-SA" sz="1100">
                <a:solidFill>
                  <a:srgbClr val="595959"/>
                </a:solidFill>
              </a:rPr>
              <a:pPr algn="ctr" rtl="0"/>
              <a:t>32</a:t>
            </a:fld>
            <a:endParaRPr lang="en-US" sz="1100">
              <a:solidFill>
                <a:srgbClr val="595959"/>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idx="4294967295"/>
          </p:nvPr>
        </p:nvSpPr>
        <p:spPr/>
        <p:txBody>
          <a:bodyPr/>
          <a:lstStyle/>
          <a:p>
            <a:pPr eaLnBrk="1" hangingPunct="1"/>
            <a:r>
              <a:rPr lang="en-US" smtClean="0"/>
              <a:t>Cost Accounting</a:t>
            </a:r>
          </a:p>
        </p:txBody>
      </p:sp>
      <p:sp>
        <p:nvSpPr>
          <p:cNvPr id="52226" name="Content Placeholder 2"/>
          <p:cNvSpPr>
            <a:spLocks noGrp="1"/>
          </p:cNvSpPr>
          <p:nvPr>
            <p:ph idx="4294967295"/>
          </p:nvPr>
        </p:nvSpPr>
        <p:spPr/>
        <p:txBody>
          <a:bodyPr/>
          <a:lstStyle/>
          <a:p>
            <a:pPr marL="742950" lvl="1" indent="-285750">
              <a:buFont typeface="Wingdings 2" pitchFamily="18" charset="2"/>
              <a:buNone/>
            </a:pPr>
            <a:r>
              <a:rPr lang="en-US" b="1" smtClean="0">
                <a:solidFill>
                  <a:schemeClr val="tx1"/>
                </a:solidFill>
              </a:rPr>
              <a:t>(3) Cost accounting</a:t>
            </a:r>
          </a:p>
          <a:p>
            <a:pPr marL="742950" lvl="1" indent="-285750"/>
            <a:r>
              <a:rPr lang="en-US" sz="1600" smtClean="0">
                <a:solidFill>
                  <a:schemeClr val="tx1"/>
                </a:solidFill>
              </a:rPr>
              <a:t>New records are added to the work-in-process file to accumulate cost data</a:t>
            </a:r>
          </a:p>
          <a:p>
            <a:pPr marL="742950" lvl="1" indent="-285750">
              <a:buFont typeface="Wingdings 2" pitchFamily="18" charset="2"/>
              <a:buNone/>
            </a:pPr>
            <a:r>
              <a:rPr lang="en-US" b="1" smtClean="0">
                <a:solidFill>
                  <a:schemeClr val="tx1"/>
                </a:solidFill>
              </a:rPr>
              <a:t>(4) Production operations</a:t>
            </a:r>
          </a:p>
          <a:p>
            <a:r>
              <a:rPr lang="en-US" sz="1600" smtClean="0">
                <a:solidFill>
                  <a:schemeClr val="tx1"/>
                </a:solidFill>
              </a:rPr>
              <a:t>The list of operations to be performed is displayed at workstations.</a:t>
            </a:r>
          </a:p>
          <a:p>
            <a:r>
              <a:rPr lang="en-US" sz="1600" smtClean="0">
                <a:solidFill>
                  <a:schemeClr val="tx1"/>
                </a:solidFill>
              </a:rPr>
              <a:t>Instructions are also sent to the CIM interface to guide operation of machinery and robots.</a:t>
            </a:r>
          </a:p>
          <a:p>
            <a:r>
              <a:rPr lang="en-US" sz="1600" smtClean="0">
                <a:solidFill>
                  <a:schemeClr val="tx1"/>
                </a:solidFill>
              </a:rPr>
              <a:t>Materials requisitions are sent to inventory stores to authorize release of raw materials to production.</a:t>
            </a:r>
          </a:p>
          <a:p>
            <a:pPr marL="742950" lvl="1" indent="-285750">
              <a:buFont typeface="Wingdings 2" pitchFamily="18" charset="2"/>
              <a:buNone/>
            </a:pPr>
            <a:endParaRPr lang="en-US" sz="1600" smtClean="0">
              <a:solidFill>
                <a:schemeClr val="tx1"/>
              </a:solidFill>
            </a:endParaRP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52228"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433A7601-5986-4516-9DB1-A9B866FD3EC7}" type="slidenum">
              <a:rPr lang="ar-SA" sz="1100">
                <a:solidFill>
                  <a:srgbClr val="595959"/>
                </a:solidFill>
              </a:rPr>
              <a:pPr algn="ctr" rtl="0"/>
              <a:t>33</a:t>
            </a:fld>
            <a:endParaRPr lang="en-US" sz="1100">
              <a:solidFill>
                <a:srgbClr val="595959"/>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idx="4294967295"/>
          </p:nvPr>
        </p:nvSpPr>
        <p:spPr/>
        <p:txBody>
          <a:bodyPr/>
          <a:lstStyle/>
          <a:p>
            <a:pPr eaLnBrk="1" hangingPunct="1"/>
            <a:r>
              <a:rPr lang="en-US" smtClean="0"/>
              <a:t>Cost Accounting</a:t>
            </a:r>
          </a:p>
        </p:txBody>
      </p:sp>
      <p:sp>
        <p:nvSpPr>
          <p:cNvPr id="53250" name="Content Placeholder 2"/>
          <p:cNvSpPr>
            <a:spLocks noGrp="1"/>
          </p:cNvSpPr>
          <p:nvPr>
            <p:ph idx="4294967295"/>
          </p:nvPr>
        </p:nvSpPr>
        <p:spPr/>
        <p:txBody>
          <a:bodyPr/>
          <a:lstStyle/>
          <a:p>
            <a:pPr eaLnBrk="1" hangingPunct="1"/>
            <a:r>
              <a:rPr lang="en-US" smtClean="0"/>
              <a:t> </a:t>
            </a:r>
            <a:r>
              <a:rPr lang="en-US" sz="1800" smtClean="0">
                <a:solidFill>
                  <a:schemeClr val="tx1"/>
                </a:solidFill>
              </a:rPr>
              <a:t>Such a system can be used for a job-order or process costing system.</a:t>
            </a:r>
          </a:p>
          <a:p>
            <a:r>
              <a:rPr lang="en-US" sz="1800" smtClean="0">
                <a:solidFill>
                  <a:schemeClr val="tx1"/>
                </a:solidFill>
              </a:rPr>
              <a:t>Both require that data be accumulated about:</a:t>
            </a:r>
          </a:p>
          <a:p>
            <a:pPr marL="742950" lvl="1" indent="-285750"/>
            <a:r>
              <a:rPr lang="en-US" smtClean="0">
                <a:solidFill>
                  <a:schemeClr val="tx1"/>
                </a:solidFill>
              </a:rPr>
              <a:t>Raw materials</a:t>
            </a:r>
          </a:p>
          <a:p>
            <a:pPr marL="742950" lvl="1" indent="-285750"/>
            <a:r>
              <a:rPr lang="en-US" smtClean="0">
                <a:solidFill>
                  <a:schemeClr val="tx1"/>
                </a:solidFill>
              </a:rPr>
              <a:t>Direct labor</a:t>
            </a:r>
          </a:p>
          <a:p>
            <a:pPr marL="742950" lvl="1" indent="-285750"/>
            <a:r>
              <a:rPr lang="en-US" smtClean="0">
                <a:solidFill>
                  <a:schemeClr val="tx1"/>
                </a:solidFill>
              </a:rPr>
              <a:t>Machinery and equipment usage</a:t>
            </a:r>
          </a:p>
          <a:p>
            <a:pPr marL="742950" lvl="1" indent="-285750"/>
            <a:r>
              <a:rPr lang="en-US" smtClean="0">
                <a:solidFill>
                  <a:schemeClr val="tx1"/>
                </a:solidFill>
              </a:rPr>
              <a:t>Manufacturing overhead</a:t>
            </a:r>
          </a:p>
          <a:p>
            <a:r>
              <a:rPr lang="en-US" sz="1800" smtClean="0">
                <a:solidFill>
                  <a:schemeClr val="tx1"/>
                </a:solidFill>
              </a:rPr>
              <a:t>The choice of method:</a:t>
            </a:r>
          </a:p>
          <a:p>
            <a:pPr marL="742950" lvl="1" indent="-285750"/>
            <a:r>
              <a:rPr lang="en-US" smtClean="0">
                <a:solidFill>
                  <a:schemeClr val="tx1"/>
                </a:solidFill>
              </a:rPr>
              <a:t>Does not affect how data are collected</a:t>
            </a:r>
          </a:p>
          <a:p>
            <a:pPr marL="742950" lvl="1" indent="-285750"/>
            <a:r>
              <a:rPr lang="en-US" smtClean="0">
                <a:solidFill>
                  <a:schemeClr val="tx1"/>
                </a:solidFill>
              </a:rPr>
              <a:t>Does affect how costs are assigned to products</a:t>
            </a:r>
          </a:p>
          <a:p>
            <a:pPr marL="742950" lvl="1" indent="-285750">
              <a:buFont typeface="Wingdings 2" pitchFamily="18" charset="2"/>
              <a:buNone/>
            </a:pPr>
            <a:endParaRPr lang="en-US" smtClean="0">
              <a:solidFill>
                <a:schemeClr val="tx1"/>
              </a:solidFill>
            </a:endParaRP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53252"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B6D94CE8-5677-4952-8F9E-26A318B25155}" type="slidenum">
              <a:rPr lang="ar-SA" sz="1100">
                <a:solidFill>
                  <a:srgbClr val="595959"/>
                </a:solidFill>
              </a:rPr>
              <a:pPr algn="ctr" rtl="0"/>
              <a:t>34</a:t>
            </a:fld>
            <a:endParaRPr lang="en-US" sz="1100">
              <a:solidFill>
                <a:srgbClr val="595959"/>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idx="4294967295"/>
          </p:nvPr>
        </p:nvSpPr>
        <p:spPr/>
        <p:txBody>
          <a:bodyPr/>
          <a:lstStyle/>
          <a:p>
            <a:pPr eaLnBrk="1" hangingPunct="1"/>
            <a:r>
              <a:rPr lang="en-US" smtClean="0"/>
              <a:t>Cost Accounting</a:t>
            </a:r>
          </a:p>
        </p:txBody>
      </p:sp>
      <p:sp>
        <p:nvSpPr>
          <p:cNvPr id="54274" name="Content Placeholder 2"/>
          <p:cNvSpPr>
            <a:spLocks noGrp="1"/>
          </p:cNvSpPr>
          <p:nvPr>
            <p:ph idx="4294967295"/>
          </p:nvPr>
        </p:nvSpPr>
        <p:spPr/>
        <p:txBody>
          <a:bodyPr/>
          <a:lstStyle/>
          <a:p>
            <a:pPr eaLnBrk="1" hangingPunct="1"/>
            <a:r>
              <a:rPr lang="en-US" smtClean="0"/>
              <a:t> </a:t>
            </a:r>
            <a:r>
              <a:rPr lang="en-US" sz="1800" smtClean="0">
                <a:solidFill>
                  <a:schemeClr val="tx1"/>
                </a:solidFill>
              </a:rPr>
              <a:t>Raw material usage data:</a:t>
            </a:r>
          </a:p>
          <a:p>
            <a:pPr marL="742950" lvl="1" indent="-285750"/>
            <a:r>
              <a:rPr lang="en-US" smtClean="0">
                <a:solidFill>
                  <a:schemeClr val="tx1"/>
                </a:solidFill>
              </a:rPr>
              <a:t>When production is initiated, the issuance of a materials requisition triggers a debit (increase) to work in process and a credit (decrease) to raw materials inventory.</a:t>
            </a:r>
          </a:p>
          <a:p>
            <a:pPr marL="742950" lvl="1" indent="-285750"/>
            <a:r>
              <a:rPr lang="en-US" smtClean="0">
                <a:solidFill>
                  <a:schemeClr val="tx1"/>
                </a:solidFill>
              </a:rPr>
              <a:t>Work in process is credited and raw materials are debited for any amounts returned to inventory.</a:t>
            </a:r>
          </a:p>
          <a:p>
            <a:pPr marL="742950" lvl="1" indent="-285750"/>
            <a:r>
              <a:rPr lang="en-US" smtClean="0">
                <a:solidFill>
                  <a:schemeClr val="tx1"/>
                </a:solidFill>
              </a:rPr>
              <a:t>Many raw materials are bar coded so that usage data is collected by scanning.</a:t>
            </a:r>
          </a:p>
          <a:p>
            <a:pPr marL="742950" lvl="1" indent="-285750"/>
            <a:r>
              <a:rPr lang="en-US" smtClean="0">
                <a:solidFill>
                  <a:schemeClr val="tx1"/>
                </a:solidFill>
              </a:rPr>
              <a:t>RFID tags improve the efficiency of tracking material usage.</a:t>
            </a:r>
          </a:p>
          <a:p>
            <a:pPr marL="742950" lvl="1" indent="-285750"/>
            <a:r>
              <a:rPr lang="en-US" smtClean="0">
                <a:solidFill>
                  <a:schemeClr val="tx1"/>
                </a:solidFill>
              </a:rPr>
              <a:t>Usage may be entered online for materials such as liquids that are not conducive to tagging.</a:t>
            </a:r>
          </a:p>
          <a:p>
            <a:pPr marL="742950" lvl="1" indent="-285750"/>
            <a:endParaRPr lang="en-US" smtClean="0">
              <a:solidFill>
                <a:schemeClr val="tx1"/>
              </a:solidFill>
            </a:endParaRP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54276"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F3608D7E-F341-4E60-A18C-618095823A85}" type="slidenum">
              <a:rPr lang="ar-SA" sz="1100">
                <a:solidFill>
                  <a:srgbClr val="595959"/>
                </a:solidFill>
              </a:rPr>
              <a:pPr algn="ctr" rtl="0"/>
              <a:t>35</a:t>
            </a:fld>
            <a:endParaRPr lang="en-US" sz="1100">
              <a:solidFill>
                <a:srgbClr val="595959"/>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idx="4294967295"/>
          </p:nvPr>
        </p:nvSpPr>
        <p:spPr/>
        <p:txBody>
          <a:bodyPr/>
          <a:lstStyle/>
          <a:p>
            <a:pPr eaLnBrk="1" hangingPunct="1"/>
            <a:r>
              <a:rPr lang="en-US" smtClean="0"/>
              <a:t>Cost Accounting</a:t>
            </a:r>
          </a:p>
        </p:txBody>
      </p:sp>
      <p:sp>
        <p:nvSpPr>
          <p:cNvPr id="55298" name="Content Placeholder 2"/>
          <p:cNvSpPr>
            <a:spLocks noGrp="1"/>
          </p:cNvSpPr>
          <p:nvPr>
            <p:ph idx="4294967295"/>
          </p:nvPr>
        </p:nvSpPr>
        <p:spPr>
          <a:xfrm>
            <a:off x="428625" y="1298575"/>
            <a:ext cx="8485188" cy="5011738"/>
          </a:xfrm>
        </p:spPr>
        <p:txBody>
          <a:bodyPr/>
          <a:lstStyle/>
          <a:p>
            <a:r>
              <a:rPr lang="en-US" sz="1600" smtClean="0">
                <a:solidFill>
                  <a:schemeClr val="tx1"/>
                </a:solidFill>
              </a:rPr>
              <a:t>Direct labor costs:</a:t>
            </a:r>
          </a:p>
          <a:p>
            <a:pPr marL="742950" lvl="1" indent="-285750"/>
            <a:r>
              <a:rPr lang="en-US" sz="1600" smtClean="0">
                <a:solidFill>
                  <a:schemeClr val="tx1"/>
                </a:solidFill>
              </a:rPr>
              <a:t>Historically, job time tickets were used to record the time a worker spent on each job task.</a:t>
            </a:r>
          </a:p>
          <a:p>
            <a:pPr marL="742950" lvl="1" indent="-285750"/>
            <a:r>
              <a:rPr lang="en-US" sz="1600" smtClean="0">
                <a:solidFill>
                  <a:schemeClr val="tx1"/>
                </a:solidFill>
              </a:rPr>
              <a:t>Currently, workers may:</a:t>
            </a:r>
          </a:p>
          <a:p>
            <a:pPr marL="1143000" lvl="2" indent="-228600"/>
            <a:r>
              <a:rPr lang="en-US" sz="1600" smtClean="0">
                <a:solidFill>
                  <a:schemeClr val="tx1"/>
                </a:solidFill>
              </a:rPr>
              <a:t>Enter the data on online terminals.</a:t>
            </a:r>
          </a:p>
          <a:p>
            <a:pPr marL="1143000" lvl="2" indent="-228600"/>
            <a:r>
              <a:rPr lang="en-US" sz="1600" smtClean="0">
                <a:solidFill>
                  <a:schemeClr val="tx1"/>
                </a:solidFill>
              </a:rPr>
              <a:t>Use coded ID badges, which are run through a badge reader at the beginning and end of each job</a:t>
            </a:r>
            <a:r>
              <a:rPr lang="en-US" smtClean="0">
                <a:solidFill>
                  <a:schemeClr val="tx1"/>
                </a:solidFill>
              </a:rPr>
              <a:t>.</a:t>
            </a:r>
          </a:p>
          <a:p>
            <a:pPr eaLnBrk="1" hangingPunct="1"/>
            <a:r>
              <a:rPr lang="en-US" sz="1800" smtClean="0">
                <a:solidFill>
                  <a:schemeClr val="tx1"/>
                </a:solidFill>
              </a:rPr>
              <a:t> </a:t>
            </a:r>
            <a:r>
              <a:rPr lang="en-US" sz="1600" smtClean="0">
                <a:solidFill>
                  <a:schemeClr val="tx1"/>
                </a:solidFill>
              </a:rPr>
              <a:t>Machinery and equipment usage:</a:t>
            </a:r>
          </a:p>
          <a:p>
            <a:pPr marL="742950" lvl="1" indent="-285750"/>
            <a:r>
              <a:rPr lang="en-US" sz="1600" smtClean="0">
                <a:solidFill>
                  <a:schemeClr val="tx1"/>
                </a:solidFill>
              </a:rPr>
              <a:t>Machinery costs make up an ever-increasing proportion of production costs.</a:t>
            </a:r>
          </a:p>
          <a:p>
            <a:pPr marL="742950" lvl="1" indent="-285750"/>
            <a:r>
              <a:rPr lang="en-US" sz="1600" smtClean="0">
                <a:solidFill>
                  <a:schemeClr val="tx1"/>
                </a:solidFill>
              </a:rPr>
              <a:t>Data about machinery and equipment are collected at each production step, often with data about labor costs.</a:t>
            </a:r>
          </a:p>
          <a:p>
            <a:pPr marL="742950" lvl="1" indent="-285750"/>
            <a:r>
              <a:rPr lang="en-US" sz="1600" smtClean="0">
                <a:solidFill>
                  <a:schemeClr val="tx1"/>
                </a:solidFill>
              </a:rPr>
              <a:t>Until recently, data was collected by wiring the factory so all equipment was linked to the computer system.</a:t>
            </a:r>
          </a:p>
          <a:p>
            <a:pPr marL="1143000" lvl="2" indent="-228600"/>
            <a:r>
              <a:rPr lang="en-US" sz="1600" smtClean="0">
                <a:solidFill>
                  <a:schemeClr val="tx1"/>
                </a:solidFill>
              </a:rPr>
              <a:t>Limits the ability to rearrange the shop floor.</a:t>
            </a:r>
          </a:p>
          <a:p>
            <a:pPr marL="742950" lvl="1" indent="-285750"/>
            <a:r>
              <a:rPr lang="en-US" sz="1600" smtClean="0">
                <a:solidFill>
                  <a:schemeClr val="tx1"/>
                </a:solidFill>
              </a:rPr>
              <a:t>3-D simulations can be used to assess the impact of altering floor layout</a:t>
            </a:r>
            <a:r>
              <a:rPr lang="en-US" smtClean="0">
                <a:solidFill>
                  <a:schemeClr val="tx1"/>
                </a:solidFill>
              </a:rPr>
              <a:t>.</a:t>
            </a:r>
          </a:p>
          <a:p>
            <a:pPr marL="742950" lvl="1" indent="-285750"/>
            <a:endParaRPr lang="en-US" sz="1600" smtClean="0">
              <a:solidFill>
                <a:schemeClr val="tx1"/>
              </a:solidFill>
            </a:endParaRP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55300"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7AA79DA6-8416-43E9-A57E-8531D96A36B0}" type="slidenum">
              <a:rPr lang="ar-SA" sz="1100">
                <a:solidFill>
                  <a:srgbClr val="595959"/>
                </a:solidFill>
              </a:rPr>
              <a:pPr algn="ctr" rtl="0"/>
              <a:t>36</a:t>
            </a:fld>
            <a:endParaRPr lang="en-US" sz="1100">
              <a:solidFill>
                <a:srgbClr val="595959"/>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idx="4294967295"/>
          </p:nvPr>
        </p:nvSpPr>
        <p:spPr/>
        <p:txBody>
          <a:bodyPr/>
          <a:lstStyle/>
          <a:p>
            <a:pPr eaLnBrk="1" hangingPunct="1"/>
            <a:r>
              <a:rPr lang="en-US" smtClean="0"/>
              <a:t>Cost Accounting</a:t>
            </a:r>
          </a:p>
        </p:txBody>
      </p:sp>
      <p:sp>
        <p:nvSpPr>
          <p:cNvPr id="56322" name="Content Placeholder 2"/>
          <p:cNvSpPr>
            <a:spLocks noGrp="1"/>
          </p:cNvSpPr>
          <p:nvPr>
            <p:ph idx="4294967295"/>
          </p:nvPr>
        </p:nvSpPr>
        <p:spPr>
          <a:xfrm>
            <a:off x="541338" y="1276350"/>
            <a:ext cx="7983537" cy="4841875"/>
          </a:xfrm>
        </p:spPr>
        <p:txBody>
          <a:bodyPr/>
          <a:lstStyle/>
          <a:p>
            <a:r>
              <a:rPr lang="en-US" sz="1800" smtClean="0">
                <a:solidFill>
                  <a:schemeClr val="tx1"/>
                </a:solidFill>
              </a:rPr>
              <a:t>Manufacturing overhead costs:</a:t>
            </a:r>
          </a:p>
          <a:p>
            <a:pPr marL="742950" lvl="1" indent="-285750"/>
            <a:r>
              <a:rPr lang="en-US" smtClean="0">
                <a:solidFill>
                  <a:schemeClr val="tx1"/>
                </a:solidFill>
              </a:rPr>
              <a:t>Includes costs that can’t be easily traced to jobs or processes, such as utilities, depreciation, supervisory salaries.</a:t>
            </a:r>
          </a:p>
          <a:p>
            <a:pPr marL="742950" lvl="1" indent="-285750"/>
            <a:r>
              <a:rPr lang="en-US" smtClean="0">
                <a:solidFill>
                  <a:schemeClr val="tx1"/>
                </a:solidFill>
              </a:rPr>
              <a:t>Most of these costs are collected in the expenditure cycle.</a:t>
            </a:r>
          </a:p>
          <a:p>
            <a:pPr marL="742950" lvl="1" indent="-285750"/>
            <a:r>
              <a:rPr lang="en-US" smtClean="0">
                <a:solidFill>
                  <a:schemeClr val="tx1"/>
                </a:solidFill>
              </a:rPr>
              <a:t>An exception is supervisory salaries, which are collected in the HRM/payroll cycle </a:t>
            </a:r>
          </a:p>
          <a:p>
            <a:r>
              <a:rPr lang="en-US" sz="1800" smtClean="0">
                <a:solidFill>
                  <a:schemeClr val="tx1"/>
                </a:solidFill>
              </a:rPr>
              <a:t> Accountants help control overhead by assessing how product mix changes will affect overhead costs.</a:t>
            </a:r>
          </a:p>
          <a:p>
            <a:pPr marL="742950" lvl="1" indent="-285750"/>
            <a:r>
              <a:rPr lang="en-US" smtClean="0">
                <a:solidFill>
                  <a:schemeClr val="tx1"/>
                </a:solidFill>
              </a:rPr>
              <a:t>They should also identify the factors that drive the changes in these costs.</a:t>
            </a:r>
          </a:p>
          <a:p>
            <a:pPr marL="1143000" lvl="2" indent="-228600"/>
            <a:r>
              <a:rPr lang="en-US" smtClean="0">
                <a:solidFill>
                  <a:schemeClr val="tx1"/>
                </a:solidFill>
              </a:rPr>
              <a:t>This information can be used to realign processes and layout.</a:t>
            </a:r>
          </a:p>
          <a:p>
            <a:pPr marL="742950" lvl="1" indent="-285750"/>
            <a:r>
              <a:rPr lang="en-US" smtClean="0">
                <a:solidFill>
                  <a:schemeClr val="tx1"/>
                </a:solidFill>
              </a:rPr>
              <a:t>Accurate and complete information about production cycle activities are required to perform these analyses.</a:t>
            </a: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56324"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995D2A0F-D2C4-47C3-953E-459C3ABA6F12}" type="slidenum">
              <a:rPr lang="ar-SA" sz="1100">
                <a:solidFill>
                  <a:srgbClr val="595959"/>
                </a:solidFill>
              </a:rPr>
              <a:pPr algn="ctr" rtl="0"/>
              <a:t>37</a:t>
            </a:fld>
            <a:endParaRPr lang="en-US" sz="1100">
              <a:solidFill>
                <a:srgbClr val="595959"/>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idx="4294967295"/>
          </p:nvPr>
        </p:nvSpPr>
        <p:spPr/>
        <p:txBody>
          <a:bodyPr/>
          <a:lstStyle/>
          <a:p>
            <a:pPr eaLnBrk="1" hangingPunct="1"/>
            <a:r>
              <a:rPr lang="en-US" sz="3200" smtClean="0"/>
              <a:t>Cost Accounting Threats and Control</a:t>
            </a:r>
          </a:p>
        </p:txBody>
      </p:sp>
      <p:sp>
        <p:nvSpPr>
          <p:cNvPr id="57346" name="Content Placeholder 2"/>
          <p:cNvSpPr>
            <a:spLocks noGrp="1"/>
          </p:cNvSpPr>
          <p:nvPr>
            <p:ph idx="4294967295"/>
          </p:nvPr>
        </p:nvSpPr>
        <p:spPr>
          <a:xfrm>
            <a:off x="485775" y="1519238"/>
            <a:ext cx="8039100" cy="4587875"/>
          </a:xfrm>
        </p:spPr>
        <p:txBody>
          <a:bodyPr/>
          <a:lstStyle/>
          <a:p>
            <a:r>
              <a:rPr lang="en-US" sz="1600" b="1" smtClean="0">
                <a:solidFill>
                  <a:schemeClr val="tx1"/>
                </a:solidFill>
              </a:rPr>
              <a:t>THREAT 6</a:t>
            </a:r>
            <a:r>
              <a:rPr lang="en-US" sz="1600" b="1" smtClean="0">
                <a:solidFill>
                  <a:schemeClr val="tx1"/>
                </a:solidFill>
                <a:cs typeface="Arial" charset="0"/>
              </a:rPr>
              <a:t>—</a:t>
            </a:r>
            <a:r>
              <a:rPr lang="en-US" sz="1600" b="1" smtClean="0">
                <a:solidFill>
                  <a:schemeClr val="tx1"/>
                </a:solidFill>
              </a:rPr>
              <a:t>Inaccurate recording and processing of production activity data</a:t>
            </a:r>
          </a:p>
          <a:p>
            <a:pPr marL="742950" lvl="1" indent="-285750"/>
            <a:r>
              <a:rPr lang="en-US" sz="1600" b="1" smtClean="0">
                <a:solidFill>
                  <a:schemeClr val="tx1"/>
                </a:solidFill>
              </a:rPr>
              <a:t>Why is this a problem?</a:t>
            </a:r>
          </a:p>
          <a:p>
            <a:pPr marL="1143000" lvl="2" indent="-228600"/>
            <a:r>
              <a:rPr lang="en-US" sz="1600" smtClean="0">
                <a:solidFill>
                  <a:schemeClr val="tx1"/>
                </a:solidFill>
              </a:rPr>
              <a:t>Diminishes effectiveness of production scheduling.</a:t>
            </a:r>
          </a:p>
          <a:p>
            <a:pPr marL="1143000" lvl="2" indent="-228600"/>
            <a:r>
              <a:rPr lang="en-US" sz="1600" smtClean="0">
                <a:solidFill>
                  <a:schemeClr val="tx1"/>
                </a:solidFill>
              </a:rPr>
              <a:t>Undermines management’s ability to monitor and control operations.</a:t>
            </a:r>
          </a:p>
          <a:p>
            <a:pPr marL="742950" lvl="1" indent="-285750"/>
            <a:r>
              <a:rPr lang="en-US" sz="1600" b="1" smtClean="0">
                <a:solidFill>
                  <a:schemeClr val="tx1"/>
                </a:solidFill>
              </a:rPr>
              <a:t>Controls:</a:t>
            </a:r>
          </a:p>
          <a:p>
            <a:pPr marL="1143000" lvl="2" indent="-228600"/>
            <a:r>
              <a:rPr lang="en-US" sz="1600" smtClean="0">
                <a:solidFill>
                  <a:schemeClr val="tx1"/>
                </a:solidFill>
              </a:rPr>
              <a:t>Automate data collection with RFID technology, bar code scanners, and badge readers to ensure accurate data entry.</a:t>
            </a:r>
          </a:p>
          <a:p>
            <a:pPr marL="1143000" lvl="2" indent="-228600"/>
            <a:r>
              <a:rPr lang="en-US" sz="1600" smtClean="0">
                <a:solidFill>
                  <a:schemeClr val="tx1"/>
                </a:solidFill>
              </a:rPr>
              <a:t>Use online terminals for data entry.</a:t>
            </a:r>
          </a:p>
          <a:p>
            <a:pPr marL="1143000" lvl="2" indent="-228600"/>
            <a:r>
              <a:rPr lang="en-US" sz="1600" smtClean="0">
                <a:solidFill>
                  <a:schemeClr val="tx1"/>
                </a:solidFill>
              </a:rPr>
              <a:t>Restrict access with passwords, user IDs, and access control matrices to prevent unauthorized changes to data.</a:t>
            </a:r>
          </a:p>
          <a:p>
            <a:pPr marL="1143000" lvl="2" indent="-228600"/>
            <a:r>
              <a:rPr lang="en-US" sz="1600" smtClean="0">
                <a:solidFill>
                  <a:schemeClr val="tx1"/>
                </a:solidFill>
              </a:rPr>
              <a:t>Use check digits, closed-loop verification, and validity checks.</a:t>
            </a:r>
          </a:p>
          <a:p>
            <a:pPr marL="1143000" lvl="2" indent="-228600"/>
            <a:r>
              <a:rPr lang="en-US" sz="1600" smtClean="0">
                <a:solidFill>
                  <a:schemeClr val="tx1"/>
                </a:solidFill>
              </a:rPr>
              <a:t>Do periodic physical counts of inventory and compare to records.</a:t>
            </a:r>
          </a:p>
          <a:p>
            <a:pPr marL="1143000" lvl="2" indent="-228600"/>
            <a:r>
              <a:rPr lang="en-US" sz="1600" smtClean="0">
                <a:solidFill>
                  <a:schemeClr val="tx1"/>
                </a:solidFill>
              </a:rPr>
              <a:t>Do periodic inspections and counts of fixed assets</a:t>
            </a:r>
            <a:endParaRPr lang="en-US" sz="1400" smtClean="0">
              <a:solidFill>
                <a:schemeClr val="tx1"/>
              </a:solidFill>
            </a:endParaRP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57348"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CA972E0C-B7C7-4D9F-8BFE-FD91BECF2B84}" type="slidenum">
              <a:rPr lang="ar-SA" sz="1100">
                <a:solidFill>
                  <a:srgbClr val="595959"/>
                </a:solidFill>
              </a:rPr>
              <a:pPr algn="ctr" rtl="0"/>
              <a:t>38</a:t>
            </a:fld>
            <a:endParaRPr lang="en-US" sz="1100">
              <a:solidFill>
                <a:srgbClr val="595959"/>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idx="4294967295"/>
          </p:nvPr>
        </p:nvSpPr>
        <p:spPr/>
        <p:txBody>
          <a:bodyPr/>
          <a:lstStyle/>
          <a:p>
            <a:pPr eaLnBrk="1" hangingPunct="1"/>
            <a:r>
              <a:rPr lang="en-US" smtClean="0"/>
              <a:t>General threats </a:t>
            </a:r>
          </a:p>
        </p:txBody>
      </p:sp>
      <p:sp>
        <p:nvSpPr>
          <p:cNvPr id="58370" name="Content Placeholder 2"/>
          <p:cNvSpPr>
            <a:spLocks noGrp="1"/>
          </p:cNvSpPr>
          <p:nvPr>
            <p:ph idx="4294967295"/>
          </p:nvPr>
        </p:nvSpPr>
        <p:spPr>
          <a:xfrm>
            <a:off x="463550" y="1519238"/>
            <a:ext cx="8061325" cy="4354512"/>
          </a:xfrm>
        </p:spPr>
        <p:txBody>
          <a:bodyPr/>
          <a:lstStyle/>
          <a:p>
            <a:pPr eaLnBrk="1" hangingPunct="1"/>
            <a:r>
              <a:rPr lang="en-US" smtClean="0"/>
              <a:t> </a:t>
            </a:r>
            <a:r>
              <a:rPr lang="en-US" sz="1600" b="1" smtClean="0">
                <a:solidFill>
                  <a:schemeClr val="tx1"/>
                </a:solidFill>
              </a:rPr>
              <a:t>THREAT NO. 7: Loss, alteration, or unauthorized disclosure of data</a:t>
            </a:r>
          </a:p>
          <a:p>
            <a:pPr marL="742950" lvl="1" indent="-285750"/>
            <a:r>
              <a:rPr lang="en-US" sz="1600" smtClean="0">
                <a:solidFill>
                  <a:schemeClr val="tx1"/>
                </a:solidFill>
              </a:rPr>
              <a:t>Why is this a problem?</a:t>
            </a:r>
          </a:p>
          <a:p>
            <a:pPr marL="1143000" lvl="2" indent="-228600"/>
            <a:r>
              <a:rPr lang="en-US" sz="1600" smtClean="0">
                <a:solidFill>
                  <a:schemeClr val="tx1"/>
                </a:solidFill>
              </a:rPr>
              <a:t>Loss or alteration of data could cause:</a:t>
            </a:r>
          </a:p>
          <a:p>
            <a:pPr marL="1600200" lvl="3" indent="-228600"/>
            <a:r>
              <a:rPr lang="en-US" sz="1600" smtClean="0">
                <a:solidFill>
                  <a:schemeClr val="tx1"/>
                </a:solidFill>
              </a:rPr>
              <a:t>Errors in external or internal reporting.</a:t>
            </a:r>
          </a:p>
          <a:p>
            <a:pPr marL="1143000" lvl="2" indent="-228600"/>
            <a:r>
              <a:rPr lang="en-US" sz="1600" smtClean="0">
                <a:solidFill>
                  <a:schemeClr val="tx1"/>
                </a:solidFill>
              </a:rPr>
              <a:t>Unauthorized disclosure of confidential information can cause:</a:t>
            </a:r>
          </a:p>
          <a:p>
            <a:pPr marL="1600200" lvl="3" indent="-228600"/>
            <a:r>
              <a:rPr lang="en-US" sz="1600" smtClean="0">
                <a:solidFill>
                  <a:schemeClr val="tx1"/>
                </a:solidFill>
              </a:rPr>
              <a:t>Unfair competition</a:t>
            </a:r>
          </a:p>
          <a:p>
            <a:pPr marL="1600200" lvl="3" indent="-228600"/>
            <a:r>
              <a:rPr lang="en-US" sz="1600" smtClean="0">
                <a:solidFill>
                  <a:schemeClr val="tx1"/>
                </a:solidFill>
              </a:rPr>
              <a:t>Loss of business</a:t>
            </a:r>
          </a:p>
          <a:p>
            <a:r>
              <a:rPr lang="en-US" sz="1600" b="1" smtClean="0">
                <a:solidFill>
                  <a:schemeClr val="tx1"/>
                </a:solidFill>
              </a:rPr>
              <a:t>Controls:</a:t>
            </a:r>
          </a:p>
          <a:p>
            <a:pPr marL="742950" lvl="1" indent="-285750"/>
            <a:r>
              <a:rPr lang="en-US" sz="1600" smtClean="0">
                <a:solidFill>
                  <a:schemeClr val="tx1"/>
                </a:solidFill>
              </a:rPr>
              <a:t>All data files and key master files should be backed up regularly.</a:t>
            </a:r>
          </a:p>
          <a:p>
            <a:pPr marL="1143000" lvl="2" indent="-228600"/>
            <a:r>
              <a:rPr lang="en-US" sz="1600" smtClean="0">
                <a:solidFill>
                  <a:schemeClr val="tx1"/>
                </a:solidFill>
              </a:rPr>
              <a:t>At least one backup on site and one offsite.</a:t>
            </a:r>
          </a:p>
          <a:p>
            <a:pPr marL="742950" lvl="1" indent="-285750"/>
            <a:r>
              <a:rPr lang="en-US" sz="1600" smtClean="0">
                <a:solidFill>
                  <a:schemeClr val="tx1"/>
                </a:solidFill>
              </a:rPr>
              <a:t>All disks and tapes should have external and internal file labels to reduce chance of accidentally erasing important data.</a:t>
            </a:r>
          </a:p>
          <a:p>
            <a:pPr marL="742950" lvl="1" indent="-285750"/>
            <a:r>
              <a:rPr lang="en-US" sz="1600" smtClean="0">
                <a:solidFill>
                  <a:schemeClr val="tx1"/>
                </a:solidFill>
              </a:rPr>
              <a:t>Promptly, remove all access rights of employees who quit or are fired</a:t>
            </a: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58372"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00AFAD96-B8BF-4260-97EC-CB8A1C23BB70}" type="slidenum">
              <a:rPr lang="ar-SA" sz="1100">
                <a:solidFill>
                  <a:srgbClr val="595959"/>
                </a:solidFill>
              </a:rPr>
              <a:pPr algn="ctr" rtl="0"/>
              <a:t>39</a:t>
            </a:fld>
            <a:endParaRPr lang="en-US" sz="1100">
              <a:solidFill>
                <a:srgbClr val="59595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US" smtClean="0"/>
              <a:t>The Production Cycle</a:t>
            </a:r>
          </a:p>
        </p:txBody>
      </p:sp>
      <p:sp>
        <p:nvSpPr>
          <p:cNvPr id="22530" name="Content Placeholder 2"/>
          <p:cNvSpPr>
            <a:spLocks noGrp="1"/>
          </p:cNvSpPr>
          <p:nvPr>
            <p:ph idx="1"/>
          </p:nvPr>
        </p:nvSpPr>
        <p:spPr/>
        <p:txBody>
          <a:bodyPr/>
          <a:lstStyle/>
          <a:p>
            <a:pPr eaLnBrk="1" hangingPunct="1"/>
            <a:r>
              <a:rPr lang="en-US" smtClean="0"/>
              <a:t>Business activities and information processing activities</a:t>
            </a:r>
          </a:p>
          <a:p>
            <a:pPr lvl="1" eaLnBrk="1" hangingPunct="1"/>
            <a:r>
              <a:rPr lang="en-US" smtClean="0"/>
              <a:t>Related to manufacturing of products </a:t>
            </a:r>
          </a:p>
          <a:p>
            <a:pPr eaLnBrk="1" hangingPunct="1"/>
            <a:r>
              <a:rPr lang="en-US" smtClean="0"/>
              <a:t> Information flows </a:t>
            </a:r>
            <a:r>
              <a:rPr lang="en-US" b="1" i="1" smtClean="0"/>
              <a:t>to</a:t>
            </a:r>
            <a:r>
              <a:rPr lang="en-US" smtClean="0"/>
              <a:t> the production cycle from other cycles, e.g.:</a:t>
            </a:r>
          </a:p>
          <a:p>
            <a:pPr lvl="1"/>
            <a:r>
              <a:rPr lang="en-US" smtClean="0"/>
              <a:t>The revenue cycle provides information on customer orders and sales forecasts for use in planning production and inventory levels.</a:t>
            </a:r>
          </a:p>
          <a:p>
            <a:pPr lvl="1"/>
            <a:r>
              <a:rPr lang="en-US" smtClean="0"/>
              <a:t>The expenditure cycle provides information about raw materials acquisitions and overhead costs.</a:t>
            </a:r>
          </a:p>
          <a:p>
            <a:pPr lvl="1"/>
            <a:r>
              <a:rPr lang="en-US" smtClean="0"/>
              <a:t>The human resources/payroll cycle provides information about labor costs and availability</a:t>
            </a:r>
          </a:p>
        </p:txBody>
      </p:sp>
      <p:sp>
        <p:nvSpPr>
          <p:cNvPr id="4" name="Footer Placeholder 3"/>
          <p:cNvSpPr>
            <a:spLocks noGrp="1"/>
          </p:cNvSpPr>
          <p:nvPr>
            <p:ph type="ftr" sz="quarter" idx="10"/>
          </p:nvPr>
        </p:nvSpPr>
        <p:spPr/>
        <p:txBody>
          <a:bodyPr wrap="square" numCol="1" anchorCtr="0" compatLnSpc="1">
            <a:prstTxWarp prst="textNoShape">
              <a:avLst/>
            </a:prstTxWarp>
          </a:bodyPr>
          <a:lstStyle/>
          <a:p>
            <a:pPr fontAlgn="base">
              <a:spcBef>
                <a:spcPct val="0"/>
              </a:spcBef>
              <a:spcAft>
                <a:spcPct val="0"/>
              </a:spcAft>
              <a:defRPr/>
            </a:pPr>
            <a:r>
              <a:rPr lang="en-US">
                <a:solidFill>
                  <a:srgbClr val="595959"/>
                </a:solidFill>
                <a:cs typeface="Arial" charset="0"/>
              </a:rPr>
              <a:t>Copyright © 2012 Pearson Education, Inc. publishing as Prentice Hall</a:t>
            </a:r>
          </a:p>
        </p:txBody>
      </p:sp>
      <p:sp>
        <p:nvSpPr>
          <p:cNvPr id="22532" name="Slide Number Placeholder 4"/>
          <p:cNvSpPr>
            <a:spLocks noGrp="1"/>
          </p:cNvSpPr>
          <p:nvPr>
            <p:ph type="sldNum" sz="quarter" idx="11"/>
          </p:nvPr>
        </p:nvSpPr>
        <p:spPr bwMode="auto">
          <a:noFill/>
          <a:ln>
            <a:miter lim="800000"/>
            <a:headEnd/>
            <a:tailEnd/>
          </a:ln>
        </p:spPr>
        <p:txBody>
          <a:bodyPr/>
          <a:lstStyle/>
          <a:p>
            <a:r>
              <a:rPr lang="en-US" smtClean="0"/>
              <a:t>14-</a:t>
            </a:r>
            <a:fld id="{8FF84680-C79A-47EE-94C1-29DBD1D861D3}" type="slidenum">
              <a:rPr lang="ar-SA" smtClean="0"/>
              <a:pPr/>
              <a:t>4</a:t>
            </a:fld>
            <a:endParaRPr lang="en-US"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idx="4294967295"/>
          </p:nvPr>
        </p:nvSpPr>
        <p:spPr/>
        <p:txBody>
          <a:bodyPr/>
          <a:lstStyle/>
          <a:p>
            <a:pPr eaLnBrk="1" hangingPunct="1"/>
            <a:r>
              <a:rPr lang="en-US" smtClean="0"/>
              <a:t>General threats </a:t>
            </a:r>
          </a:p>
        </p:txBody>
      </p:sp>
      <p:sp>
        <p:nvSpPr>
          <p:cNvPr id="59394" name="Content Placeholder 2"/>
          <p:cNvSpPr>
            <a:spLocks noGrp="1"/>
          </p:cNvSpPr>
          <p:nvPr>
            <p:ph idx="4294967295"/>
          </p:nvPr>
        </p:nvSpPr>
        <p:spPr/>
        <p:txBody>
          <a:bodyPr/>
          <a:lstStyle/>
          <a:p>
            <a:pPr eaLnBrk="1" hangingPunct="1"/>
            <a:r>
              <a:rPr lang="en-US" smtClean="0"/>
              <a:t> </a:t>
            </a:r>
            <a:r>
              <a:rPr lang="en-US" sz="1800" b="1" smtClean="0">
                <a:solidFill>
                  <a:schemeClr val="tx1"/>
                </a:solidFill>
              </a:rPr>
              <a:t>THREAT NO. 8</a:t>
            </a:r>
            <a:r>
              <a:rPr lang="en-US" sz="1800" b="1" smtClean="0">
                <a:solidFill>
                  <a:schemeClr val="tx1"/>
                </a:solidFill>
                <a:cs typeface="Arial" charset="0"/>
              </a:rPr>
              <a:t>—</a:t>
            </a:r>
            <a:r>
              <a:rPr lang="en-US" sz="1800" b="1" smtClean="0">
                <a:solidFill>
                  <a:schemeClr val="tx1"/>
                </a:solidFill>
              </a:rPr>
              <a:t>Poor performance</a:t>
            </a:r>
          </a:p>
          <a:p>
            <a:pPr marL="742950" lvl="1" indent="-285750"/>
            <a:r>
              <a:rPr lang="en-US" smtClean="0">
                <a:solidFill>
                  <a:schemeClr val="tx1"/>
                </a:solidFill>
              </a:rPr>
              <a:t>Why is this a problem?</a:t>
            </a:r>
          </a:p>
          <a:p>
            <a:pPr marL="1143000" lvl="2" indent="-228600"/>
            <a:r>
              <a:rPr lang="en-US" smtClean="0">
                <a:solidFill>
                  <a:schemeClr val="tx1"/>
                </a:solidFill>
              </a:rPr>
              <a:t>Quality control problems increase expenses and reduce future sales.</a:t>
            </a:r>
          </a:p>
          <a:p>
            <a:pPr marL="742950" lvl="1" indent="-285750"/>
            <a:r>
              <a:rPr lang="en-US" smtClean="0">
                <a:solidFill>
                  <a:schemeClr val="tx1"/>
                </a:solidFill>
              </a:rPr>
              <a:t>Controls:</a:t>
            </a:r>
          </a:p>
          <a:p>
            <a:pPr marL="1143000" lvl="2" indent="-228600"/>
            <a:r>
              <a:rPr lang="en-US" smtClean="0">
                <a:solidFill>
                  <a:schemeClr val="tx1"/>
                </a:solidFill>
              </a:rPr>
              <a:t>Prepare and review performance reports.</a:t>
            </a:r>
          </a:p>
          <a:p>
            <a:pPr marL="1143000" lvl="2" indent="-228600"/>
            <a:endParaRPr lang="en-US" smtClean="0">
              <a:solidFill>
                <a:schemeClr val="tx1"/>
              </a:solidFill>
            </a:endParaRP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59396"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F0EFFD4B-6524-417B-88FF-E268072A988D}" type="slidenum">
              <a:rPr lang="ar-SA" sz="1100">
                <a:solidFill>
                  <a:srgbClr val="595959"/>
                </a:solidFill>
              </a:rPr>
              <a:pPr algn="ctr" rtl="0"/>
              <a:t>40</a:t>
            </a:fld>
            <a:endParaRPr lang="en-US" sz="1100">
              <a:solidFill>
                <a:srgbClr val="595959"/>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idx="4294967295"/>
          </p:nvPr>
        </p:nvSpPr>
        <p:spPr/>
        <p:txBody>
          <a:bodyPr/>
          <a:lstStyle/>
          <a:p>
            <a:pPr eaLnBrk="1" hangingPunct="1"/>
            <a:r>
              <a:rPr lang="en-US" sz="3200" smtClean="0"/>
              <a:t>Production Cycle Information Needs</a:t>
            </a:r>
          </a:p>
        </p:txBody>
      </p:sp>
      <p:sp>
        <p:nvSpPr>
          <p:cNvPr id="60418" name="Content Placeholder 2"/>
          <p:cNvSpPr>
            <a:spLocks noGrp="1"/>
          </p:cNvSpPr>
          <p:nvPr>
            <p:ph idx="4294967295"/>
          </p:nvPr>
        </p:nvSpPr>
        <p:spPr/>
        <p:txBody>
          <a:bodyPr/>
          <a:lstStyle/>
          <a:p>
            <a:pPr eaLnBrk="1" hangingPunct="1"/>
            <a:r>
              <a:rPr lang="en-US" smtClean="0"/>
              <a:t> </a:t>
            </a:r>
            <a:r>
              <a:rPr lang="en-US" sz="1800" smtClean="0">
                <a:solidFill>
                  <a:schemeClr val="tx1"/>
                </a:solidFill>
              </a:rPr>
              <a:t>In a manufacturing environment, the focus must be on total quality management. Managers need info on:</a:t>
            </a:r>
          </a:p>
          <a:p>
            <a:pPr marL="742950" lvl="1" indent="-285750"/>
            <a:r>
              <a:rPr lang="en-US" smtClean="0">
                <a:solidFill>
                  <a:schemeClr val="tx1"/>
                </a:solidFill>
              </a:rPr>
              <a:t>Defect rates</a:t>
            </a:r>
          </a:p>
          <a:p>
            <a:pPr marL="742950" lvl="1" indent="-285750"/>
            <a:r>
              <a:rPr lang="en-US" smtClean="0">
                <a:solidFill>
                  <a:schemeClr val="tx1"/>
                </a:solidFill>
              </a:rPr>
              <a:t>Breakdown frequency</a:t>
            </a:r>
          </a:p>
          <a:p>
            <a:pPr marL="742950" lvl="1" indent="-285750"/>
            <a:r>
              <a:rPr lang="en-US" smtClean="0">
                <a:solidFill>
                  <a:schemeClr val="tx1"/>
                </a:solidFill>
              </a:rPr>
              <a:t>Percent of finished goods needing rework</a:t>
            </a:r>
          </a:p>
          <a:p>
            <a:pPr marL="742950" lvl="1" indent="-285750"/>
            <a:r>
              <a:rPr lang="en-US" smtClean="0">
                <a:solidFill>
                  <a:schemeClr val="tx1"/>
                </a:solidFill>
              </a:rPr>
              <a:t>Percent of defects discovered by customers</a:t>
            </a:r>
          </a:p>
          <a:p>
            <a:r>
              <a:rPr lang="en-US" sz="1800" smtClean="0">
                <a:solidFill>
                  <a:schemeClr val="tx1"/>
                </a:solidFill>
              </a:rPr>
              <a:t>Two major criticisms have been directed at traditional cost accounting systems (job order and process):</a:t>
            </a:r>
          </a:p>
          <a:p>
            <a:pPr marL="742950" lvl="1" indent="-285750"/>
            <a:r>
              <a:rPr lang="en-US" smtClean="0">
                <a:solidFill>
                  <a:schemeClr val="tx1"/>
                </a:solidFill>
              </a:rPr>
              <a:t>Overhead costs are inappropriately allocated to products. Usually they use volume-driven bases; such as direct labor or machine hours to apply overhead cost to product.</a:t>
            </a:r>
          </a:p>
          <a:p>
            <a:pPr marL="742950" lvl="1" indent="-285750"/>
            <a:r>
              <a:rPr lang="en-US" smtClean="0">
                <a:solidFill>
                  <a:schemeClr val="tx1"/>
                </a:solidFill>
              </a:rPr>
              <a:t>Reports do not accurately reflect effects of factory automation.</a:t>
            </a:r>
          </a:p>
          <a:p>
            <a:pPr marL="742950" lvl="1" indent="-285750">
              <a:buFont typeface="Wingdings 2" pitchFamily="18" charset="2"/>
              <a:buNone/>
            </a:pPr>
            <a:endParaRPr lang="en-US" smtClean="0">
              <a:solidFill>
                <a:schemeClr val="tx1"/>
              </a:solidFill>
            </a:endParaRP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60420"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798E28A2-5228-44B2-B66E-D56B8E690475}" type="slidenum">
              <a:rPr lang="ar-SA" sz="1100">
                <a:solidFill>
                  <a:srgbClr val="595959"/>
                </a:solidFill>
              </a:rPr>
              <a:pPr algn="ctr" rtl="0"/>
              <a:t>41</a:t>
            </a:fld>
            <a:endParaRPr lang="en-US" sz="1100">
              <a:solidFill>
                <a:srgbClr val="595959"/>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idx="4294967295"/>
          </p:nvPr>
        </p:nvSpPr>
        <p:spPr/>
        <p:txBody>
          <a:bodyPr/>
          <a:lstStyle/>
          <a:p>
            <a:pPr eaLnBrk="1" hangingPunct="1"/>
            <a:r>
              <a:rPr lang="en-US" sz="2400" smtClean="0"/>
              <a:t>CRITICISM 1: INAPPROPRIATE ALLOCATION OF OVERHEAD COSTS</a:t>
            </a:r>
          </a:p>
        </p:txBody>
      </p:sp>
      <p:sp>
        <p:nvSpPr>
          <p:cNvPr id="61442" name="Content Placeholder 2"/>
          <p:cNvSpPr>
            <a:spLocks noGrp="1"/>
          </p:cNvSpPr>
          <p:nvPr>
            <p:ph idx="4294967295"/>
          </p:nvPr>
        </p:nvSpPr>
        <p:spPr>
          <a:xfrm>
            <a:off x="677863" y="1343025"/>
            <a:ext cx="7847012" cy="4530725"/>
          </a:xfrm>
        </p:spPr>
        <p:txBody>
          <a:bodyPr/>
          <a:lstStyle/>
          <a:p>
            <a:r>
              <a:rPr lang="en-US" sz="1800" smtClean="0">
                <a:solidFill>
                  <a:schemeClr val="tx1"/>
                </a:solidFill>
              </a:rPr>
              <a:t>Traditional cost accounting systems use volume-driven bases such as direct labor hours or machine hours to apply overhead.</a:t>
            </a:r>
          </a:p>
          <a:p>
            <a:r>
              <a:rPr lang="en-US" sz="1800" smtClean="0">
                <a:solidFill>
                  <a:schemeClr val="tx1"/>
                </a:solidFill>
              </a:rPr>
              <a:t>However, overhead does not vary with production volume.</a:t>
            </a:r>
          </a:p>
          <a:p>
            <a:r>
              <a:rPr lang="en-US" sz="1800" smtClean="0">
                <a:solidFill>
                  <a:schemeClr val="tx1"/>
                </a:solidFill>
              </a:rPr>
              <a:t>EXAMPLE: Purchasing costs vary with the number of purchase orders processed.</a:t>
            </a:r>
          </a:p>
          <a:p>
            <a:r>
              <a:rPr lang="en-US" sz="1800" smtClean="0">
                <a:solidFill>
                  <a:schemeClr val="tx1"/>
                </a:solidFill>
              </a:rPr>
              <a:t>Allocating overhead based on output volume:</a:t>
            </a:r>
          </a:p>
          <a:p>
            <a:pPr marL="742950" lvl="1" indent="-285750"/>
            <a:r>
              <a:rPr lang="en-US" smtClean="0">
                <a:solidFill>
                  <a:schemeClr val="tx1"/>
                </a:solidFill>
              </a:rPr>
              <a:t>Overstates the costs of products manufactured in large quantities.</a:t>
            </a:r>
          </a:p>
          <a:p>
            <a:pPr marL="742950" lvl="1" indent="-285750"/>
            <a:r>
              <a:rPr lang="en-US" smtClean="0">
                <a:solidFill>
                  <a:schemeClr val="tx1"/>
                </a:solidFill>
              </a:rPr>
              <a:t>Understates the costs of products manufactured in small batches.</a:t>
            </a:r>
          </a:p>
          <a:p>
            <a:r>
              <a:rPr lang="en-US" sz="1800" smtClean="0">
                <a:solidFill>
                  <a:schemeClr val="tx1"/>
                </a:solidFill>
              </a:rPr>
              <a:t>Also, allocating overhead based on direct labor input can distort costs</a:t>
            </a: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61444"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B7A93EC8-BE04-41C4-A1A9-EE8CDBFACAFA}" type="slidenum">
              <a:rPr lang="ar-SA" sz="1100">
                <a:solidFill>
                  <a:srgbClr val="595959"/>
                </a:solidFill>
              </a:rPr>
              <a:pPr algn="ctr" rtl="0"/>
              <a:t>42</a:t>
            </a:fld>
            <a:endParaRPr lang="en-US" sz="1100">
              <a:solidFill>
                <a:srgbClr val="595959"/>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idx="4294967295"/>
          </p:nvPr>
        </p:nvSpPr>
        <p:spPr/>
        <p:txBody>
          <a:bodyPr/>
          <a:lstStyle/>
          <a:p>
            <a:pPr eaLnBrk="1" hangingPunct="1"/>
            <a:r>
              <a:rPr lang="en-US" sz="2400" smtClean="0"/>
              <a:t>CRITICISM 1: INAPPROPRIATE ALLOCATION OF OVERHEAD COSTS</a:t>
            </a:r>
          </a:p>
        </p:txBody>
      </p:sp>
      <p:sp>
        <p:nvSpPr>
          <p:cNvPr id="62466" name="Content Placeholder 2"/>
          <p:cNvSpPr>
            <a:spLocks noGrp="1"/>
          </p:cNvSpPr>
          <p:nvPr>
            <p:ph idx="4294967295"/>
          </p:nvPr>
        </p:nvSpPr>
        <p:spPr/>
        <p:txBody>
          <a:bodyPr/>
          <a:lstStyle/>
          <a:p>
            <a:r>
              <a:rPr lang="en-US" smtClean="0">
                <a:solidFill>
                  <a:schemeClr val="tx1"/>
                </a:solidFill>
              </a:rPr>
              <a:t>Example of two products:</a:t>
            </a:r>
          </a:p>
          <a:p>
            <a:pPr marL="742950" lvl="1" indent="-285750"/>
            <a:r>
              <a:rPr lang="en-US" smtClean="0">
                <a:solidFill>
                  <a:schemeClr val="tx1"/>
                </a:solidFill>
              </a:rPr>
              <a:t>Product one uses:</a:t>
            </a:r>
          </a:p>
          <a:p>
            <a:pPr marL="1143000" lvl="2" indent="-228600"/>
            <a:r>
              <a:rPr lang="en-US" smtClean="0">
                <a:solidFill>
                  <a:schemeClr val="tx1"/>
                </a:solidFill>
              </a:rPr>
              <a:t>$5 of materials</a:t>
            </a:r>
          </a:p>
          <a:p>
            <a:pPr marL="1143000" lvl="2" indent="-228600"/>
            <a:r>
              <a:rPr lang="en-US" smtClean="0">
                <a:solidFill>
                  <a:schemeClr val="tx1"/>
                </a:solidFill>
              </a:rPr>
              <a:t>1 hour of labor</a:t>
            </a:r>
          </a:p>
          <a:p>
            <a:pPr marL="1143000" lvl="2" indent="-228600"/>
            <a:r>
              <a:rPr lang="en-US" smtClean="0">
                <a:solidFill>
                  <a:schemeClr val="tx1"/>
                </a:solidFill>
              </a:rPr>
              <a:t>5 minutes of machine time</a:t>
            </a:r>
          </a:p>
          <a:p>
            <a:pPr marL="742950" lvl="1" indent="-285750"/>
            <a:r>
              <a:rPr lang="en-US" smtClean="0">
                <a:solidFill>
                  <a:schemeClr val="tx1"/>
                </a:solidFill>
              </a:rPr>
              <a:t>Product two uses:</a:t>
            </a:r>
          </a:p>
          <a:p>
            <a:pPr marL="1143000" lvl="2" indent="-228600"/>
            <a:r>
              <a:rPr lang="en-US" smtClean="0">
                <a:solidFill>
                  <a:schemeClr val="tx1"/>
                </a:solidFill>
              </a:rPr>
              <a:t>$5 of materials</a:t>
            </a:r>
          </a:p>
          <a:p>
            <a:pPr marL="1143000" lvl="2" indent="-228600"/>
            <a:r>
              <a:rPr lang="en-US" smtClean="0">
                <a:solidFill>
                  <a:schemeClr val="tx1"/>
                </a:solidFill>
              </a:rPr>
              <a:t>1 hour of labor</a:t>
            </a:r>
          </a:p>
          <a:p>
            <a:pPr marL="1143000" lvl="2" indent="-228600"/>
            <a:r>
              <a:rPr lang="en-US" smtClean="0">
                <a:solidFill>
                  <a:schemeClr val="tx1"/>
                </a:solidFill>
              </a:rPr>
              <a:t>42 hours of machine time on very expensive equipment</a:t>
            </a:r>
          </a:p>
          <a:p>
            <a:pPr eaLnBrk="1" hangingPunct="1"/>
            <a:r>
              <a:rPr lang="en-US" b="1" smtClean="0">
                <a:solidFill>
                  <a:schemeClr val="tx1"/>
                </a:solidFill>
              </a:rPr>
              <a:t>Under a traditional cost accounting system, both products will appear to have the same cost</a:t>
            </a:r>
            <a:r>
              <a:rPr lang="en-US" smtClean="0">
                <a:solidFill>
                  <a:schemeClr val="tx1"/>
                </a:solidFill>
              </a:rPr>
              <a:t> </a:t>
            </a: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62468"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E4A258B8-B454-4449-A777-DBBE9310AF6A}" type="slidenum">
              <a:rPr lang="ar-SA" sz="1100">
                <a:solidFill>
                  <a:srgbClr val="595959"/>
                </a:solidFill>
              </a:rPr>
              <a:pPr algn="ctr" rtl="0"/>
              <a:t>43</a:t>
            </a:fld>
            <a:endParaRPr lang="en-US" sz="1100">
              <a:solidFill>
                <a:srgbClr val="595959"/>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idx="4294967295"/>
          </p:nvPr>
        </p:nvSpPr>
        <p:spPr/>
        <p:txBody>
          <a:bodyPr/>
          <a:lstStyle/>
          <a:p>
            <a:pPr eaLnBrk="1" hangingPunct="1"/>
            <a:r>
              <a:rPr lang="en-US" sz="2400" smtClean="0"/>
              <a:t>CRITICISM 1: INAPPROPRIATE ALLOCATION OF OVERHEAD COSTS</a:t>
            </a:r>
          </a:p>
        </p:txBody>
      </p:sp>
      <p:sp>
        <p:nvSpPr>
          <p:cNvPr id="78851" name="Content Placeholder 2"/>
          <p:cNvSpPr>
            <a:spLocks noGrp="1"/>
          </p:cNvSpPr>
          <p:nvPr>
            <p:ph idx="4294967295"/>
          </p:nvPr>
        </p:nvSpPr>
        <p:spPr>
          <a:xfrm>
            <a:off x="541338" y="1519238"/>
            <a:ext cx="7983537" cy="4633912"/>
          </a:xfrm>
        </p:spPr>
        <p:txBody>
          <a:bodyPr/>
          <a:lstStyle/>
          <a:p>
            <a:r>
              <a:rPr lang="en-US" sz="2100" b="1" smtClean="0">
                <a:solidFill>
                  <a:schemeClr val="tx1"/>
                </a:solidFill>
              </a:rPr>
              <a:t>Solution to criticism 1: Activity Based Costing (ABC)</a:t>
            </a:r>
            <a:endParaRPr lang="en-US" sz="2100" smtClean="0">
              <a:solidFill>
                <a:schemeClr val="tx1"/>
              </a:solidFill>
            </a:endParaRPr>
          </a:p>
          <a:p>
            <a:pPr marL="742950" lvl="1" indent="-285750"/>
            <a:r>
              <a:rPr lang="en-US" sz="1900" smtClean="0">
                <a:solidFill>
                  <a:schemeClr val="tx1"/>
                </a:solidFill>
              </a:rPr>
              <a:t>ABC can refine and improve cost allocations under either job-order or process costing systems.</a:t>
            </a:r>
          </a:p>
          <a:p>
            <a:pPr marL="1143000" lvl="2" indent="-228600"/>
            <a:r>
              <a:rPr lang="en-US" sz="2000" smtClean="0">
                <a:solidFill>
                  <a:schemeClr val="tx1"/>
                </a:solidFill>
              </a:rPr>
              <a:t>ABC traces costs to the activities that create them and allocates them accordingly.</a:t>
            </a:r>
          </a:p>
          <a:p>
            <a:pPr marL="1143000" lvl="2" indent="-228600"/>
            <a:r>
              <a:rPr lang="en-US" sz="2000" smtClean="0">
                <a:solidFill>
                  <a:schemeClr val="tx1"/>
                </a:solidFill>
              </a:rPr>
              <a:t>ABC aims to link costs to corporate strategy.</a:t>
            </a:r>
          </a:p>
          <a:p>
            <a:pPr marL="742950" lvl="1" indent="-285750"/>
            <a:r>
              <a:rPr lang="en-US" sz="1900" smtClean="0">
                <a:solidFill>
                  <a:schemeClr val="tx1"/>
                </a:solidFill>
              </a:rPr>
              <a:t>Corporate strategy results in decisions about what goods and services to produce.</a:t>
            </a:r>
          </a:p>
          <a:p>
            <a:pPr marL="1143000" lvl="2" indent="-228600"/>
            <a:r>
              <a:rPr lang="en-US" sz="2000" smtClean="0">
                <a:solidFill>
                  <a:schemeClr val="tx1"/>
                </a:solidFill>
              </a:rPr>
              <a:t>These activities incur costs.</a:t>
            </a:r>
          </a:p>
          <a:p>
            <a:pPr marL="1143000" lvl="2" indent="-228600"/>
            <a:r>
              <a:rPr lang="en-US" sz="2000" smtClean="0">
                <a:solidFill>
                  <a:schemeClr val="tx1"/>
                </a:solidFill>
              </a:rPr>
              <a:t>So corporate strategy determines costs.</a:t>
            </a:r>
          </a:p>
          <a:p>
            <a:pPr marL="742950" lvl="1" indent="-285750"/>
            <a:r>
              <a:rPr lang="en-US" sz="1900" smtClean="0">
                <a:solidFill>
                  <a:schemeClr val="tx1"/>
                </a:solidFill>
              </a:rPr>
              <a:t>By measuring the costs of the basic activities, ABC provides information to management for evaluating the consequences of their decisions.</a:t>
            </a:r>
            <a:endParaRPr lang="en-US" sz="2000" smtClean="0">
              <a:solidFill>
                <a:schemeClr val="tx1"/>
              </a:solidFill>
            </a:endParaRPr>
          </a:p>
          <a:p>
            <a:pPr eaLnBrk="1" hangingPunct="1">
              <a:buFont typeface="Wingdings 2" pitchFamily="18" charset="2"/>
              <a:buNone/>
            </a:pPr>
            <a:r>
              <a:rPr lang="en-US" smtClean="0"/>
              <a:t> </a:t>
            </a: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78853"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A75CCE1E-ADAC-4BCC-A093-E6017DC8B7EC}" type="slidenum">
              <a:rPr lang="ar-SA" sz="1100">
                <a:solidFill>
                  <a:srgbClr val="595959"/>
                </a:solidFill>
              </a:rPr>
              <a:pPr algn="ctr" rtl="0"/>
              <a:t>44</a:t>
            </a:fld>
            <a:endParaRPr lang="en-US" sz="1100">
              <a:solidFill>
                <a:srgbClr val="595959"/>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idx="4294967295"/>
          </p:nvPr>
        </p:nvSpPr>
        <p:spPr/>
        <p:txBody>
          <a:bodyPr/>
          <a:lstStyle/>
          <a:p>
            <a:pPr eaLnBrk="1" hangingPunct="1"/>
            <a:r>
              <a:rPr lang="en-US" sz="2400" smtClean="0"/>
              <a:t>CRITICISM 1: INAPPROPRIATE ALLOCATION OF OVERHEAD COSTS</a:t>
            </a:r>
          </a:p>
        </p:txBody>
      </p:sp>
      <p:sp>
        <p:nvSpPr>
          <p:cNvPr id="79875" name="Content Placeholder 2"/>
          <p:cNvSpPr>
            <a:spLocks noGrp="1"/>
          </p:cNvSpPr>
          <p:nvPr>
            <p:ph idx="4294967295"/>
          </p:nvPr>
        </p:nvSpPr>
        <p:spPr/>
        <p:txBody>
          <a:bodyPr/>
          <a:lstStyle/>
          <a:p>
            <a:r>
              <a:rPr lang="en-US" sz="2100" smtClean="0">
                <a:solidFill>
                  <a:schemeClr val="tx1"/>
                </a:solidFill>
              </a:rPr>
              <a:t>ABC vs. traditional cost systems:</a:t>
            </a:r>
          </a:p>
          <a:p>
            <a:pPr marL="742950" lvl="1" indent="-285750"/>
            <a:r>
              <a:rPr lang="en-US" sz="1900" smtClean="0">
                <a:solidFill>
                  <a:schemeClr val="tx1"/>
                </a:solidFill>
              </a:rPr>
              <a:t>There are three significant differences between ABC and traditional cost accounting approaches.</a:t>
            </a:r>
          </a:p>
          <a:p>
            <a:pPr marL="1143000" lvl="2" indent="-228600"/>
            <a:r>
              <a:rPr lang="en-US" sz="2000" b="1" smtClean="0">
                <a:solidFill>
                  <a:schemeClr val="tx1"/>
                </a:solidFill>
              </a:rPr>
              <a:t>Tracing of overhead costs</a:t>
            </a:r>
          </a:p>
          <a:p>
            <a:pPr marL="1143000" lvl="2" indent="-228600"/>
            <a:r>
              <a:rPr lang="en-US" sz="2000" smtClean="0">
                <a:solidFill>
                  <a:schemeClr val="tx1"/>
                </a:solidFill>
              </a:rPr>
              <a:t>Number of cost pools</a:t>
            </a:r>
          </a:p>
          <a:p>
            <a:pPr marL="1143000" lvl="2" indent="-228600"/>
            <a:r>
              <a:rPr lang="en-US" sz="2000" smtClean="0">
                <a:solidFill>
                  <a:schemeClr val="tx1"/>
                </a:solidFill>
              </a:rPr>
              <a:t>Identification of cost drivers</a:t>
            </a:r>
            <a:r>
              <a:rPr lang="en-US" smtClean="0">
                <a:solidFill>
                  <a:schemeClr val="tx1"/>
                </a:solidFill>
              </a:rPr>
              <a:t> </a:t>
            </a: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79877"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379B0822-D4B4-4487-AD46-BA595C0ACD20}" type="slidenum">
              <a:rPr lang="ar-SA" sz="1100">
                <a:solidFill>
                  <a:srgbClr val="595959"/>
                </a:solidFill>
              </a:rPr>
              <a:pPr algn="ctr" rtl="0"/>
              <a:t>45</a:t>
            </a:fld>
            <a:endParaRPr lang="en-US" sz="1100">
              <a:solidFill>
                <a:srgbClr val="59595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idx="4294967295"/>
          </p:nvPr>
        </p:nvSpPr>
        <p:spPr/>
        <p:txBody>
          <a:bodyPr/>
          <a:lstStyle/>
          <a:p>
            <a:pPr eaLnBrk="1" hangingPunct="1"/>
            <a:r>
              <a:rPr lang="en-US" smtClean="0"/>
              <a:t>The Production Cycle</a:t>
            </a:r>
          </a:p>
        </p:txBody>
      </p:sp>
      <p:sp>
        <p:nvSpPr>
          <p:cNvPr id="23554" name="Content Placeholder 2"/>
          <p:cNvSpPr>
            <a:spLocks noGrp="1"/>
          </p:cNvSpPr>
          <p:nvPr>
            <p:ph idx="4294967295"/>
          </p:nvPr>
        </p:nvSpPr>
        <p:spPr/>
        <p:txBody>
          <a:bodyPr/>
          <a:lstStyle/>
          <a:p>
            <a:pPr eaLnBrk="1" hangingPunct="1"/>
            <a:r>
              <a:rPr lang="en-US" smtClean="0"/>
              <a:t> Information also flows </a:t>
            </a:r>
            <a:r>
              <a:rPr lang="en-US" b="1" i="1" smtClean="0"/>
              <a:t>from</a:t>
            </a:r>
            <a:r>
              <a:rPr lang="en-US" smtClean="0"/>
              <a:t> the expenditure cycle:</a:t>
            </a:r>
          </a:p>
          <a:p>
            <a:pPr lvl="1"/>
            <a:r>
              <a:rPr lang="en-US" smtClean="0"/>
              <a:t>The revenue cycle receives information from the production cycle about finished goods available for sale.</a:t>
            </a:r>
          </a:p>
          <a:p>
            <a:pPr lvl="1"/>
            <a:r>
              <a:rPr lang="en-US" smtClean="0"/>
              <a:t>The expenditure cycle receives information about raw materials needs.</a:t>
            </a:r>
          </a:p>
          <a:p>
            <a:pPr lvl="1"/>
            <a:r>
              <a:rPr lang="en-US" smtClean="0"/>
              <a:t>The human resources/payroll cycle receives information about labor needs.</a:t>
            </a:r>
          </a:p>
          <a:p>
            <a:pPr lvl="1"/>
            <a:r>
              <a:rPr lang="en-US" smtClean="0"/>
              <a:t>The general ledger and reporting system receives information about cost of goods manufactured</a:t>
            </a: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23556"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24B09A07-D2CB-43D4-96F8-756EF645E2E4}" type="slidenum">
              <a:rPr lang="ar-SA" sz="1100">
                <a:solidFill>
                  <a:srgbClr val="595959"/>
                </a:solidFill>
              </a:rPr>
              <a:pPr algn="ctr" rtl="0"/>
              <a:t>5</a:t>
            </a:fld>
            <a:endParaRPr lang="en-US" sz="1100">
              <a:solidFill>
                <a:srgbClr val="59595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idx="4294967295"/>
          </p:nvPr>
        </p:nvSpPr>
        <p:spPr/>
        <p:txBody>
          <a:bodyPr/>
          <a:lstStyle/>
          <a:p>
            <a:pPr eaLnBrk="1" hangingPunct="1"/>
            <a:r>
              <a:rPr lang="en-US" smtClean="0"/>
              <a:t>The Production Cycle</a:t>
            </a:r>
          </a:p>
        </p:txBody>
      </p:sp>
      <p:sp>
        <p:nvSpPr>
          <p:cNvPr id="24578" name="Content Placeholder 2"/>
          <p:cNvSpPr>
            <a:spLocks noGrp="1"/>
          </p:cNvSpPr>
          <p:nvPr>
            <p:ph idx="4294967295"/>
          </p:nvPr>
        </p:nvSpPr>
        <p:spPr/>
        <p:txBody>
          <a:bodyPr/>
          <a:lstStyle/>
          <a:p>
            <a:r>
              <a:rPr lang="en-US" smtClean="0"/>
              <a:t>Decisions that must be made in the production cycle include:</a:t>
            </a:r>
          </a:p>
          <a:p>
            <a:pPr lvl="1"/>
            <a:r>
              <a:rPr lang="en-US" smtClean="0"/>
              <a:t>What mix of products should be produced?</a:t>
            </a:r>
          </a:p>
          <a:p>
            <a:pPr lvl="1"/>
            <a:r>
              <a:rPr lang="en-US" smtClean="0"/>
              <a:t>How should products be priced?</a:t>
            </a:r>
          </a:p>
          <a:p>
            <a:pPr lvl="1"/>
            <a:r>
              <a:rPr lang="en-US" smtClean="0"/>
              <a:t>How should resources be allocated?</a:t>
            </a:r>
          </a:p>
          <a:p>
            <a:pPr lvl="1"/>
            <a:r>
              <a:rPr lang="en-US" smtClean="0"/>
              <a:t>How should costs be managed and performance evaluated?</a:t>
            </a:r>
          </a:p>
          <a:p>
            <a:r>
              <a:rPr lang="en-US" smtClean="0"/>
              <a:t>These decisions require cost data well beyond that required for external financial statements.</a:t>
            </a:r>
          </a:p>
          <a:p>
            <a:pPr lvl="1" eaLnBrk="1" hangingPunct="1"/>
            <a:endParaRPr lang="en-US" smtClean="0"/>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24580"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EF863260-816B-45B8-B39C-C37D48624C2D}" type="slidenum">
              <a:rPr lang="ar-SA" sz="1100">
                <a:solidFill>
                  <a:srgbClr val="595959"/>
                </a:solidFill>
              </a:rPr>
              <a:pPr algn="ctr" rtl="0"/>
              <a:t>6</a:t>
            </a:fld>
            <a:endParaRPr lang="en-US" sz="1100">
              <a:solidFill>
                <a:srgbClr val="59595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idx="4294967295"/>
          </p:nvPr>
        </p:nvSpPr>
        <p:spPr/>
        <p:txBody>
          <a:bodyPr/>
          <a:lstStyle/>
          <a:p>
            <a:pPr eaLnBrk="1" hangingPunct="1"/>
            <a:r>
              <a:rPr lang="en-US" smtClean="0"/>
              <a:t>The Production Cycle</a:t>
            </a:r>
          </a:p>
        </p:txBody>
      </p:sp>
      <p:sp>
        <p:nvSpPr>
          <p:cNvPr id="25602" name="Content Placeholder 2"/>
          <p:cNvSpPr>
            <a:spLocks noGrp="1"/>
          </p:cNvSpPr>
          <p:nvPr>
            <p:ph idx="4294967295"/>
          </p:nvPr>
        </p:nvSpPr>
        <p:spPr/>
        <p:txBody>
          <a:bodyPr/>
          <a:lstStyle/>
          <a:p>
            <a:r>
              <a:rPr lang="en-US" smtClean="0">
                <a:solidFill>
                  <a:schemeClr val="tx1"/>
                </a:solidFill>
              </a:rPr>
              <a:t>The four basic activities in the production cycle are:</a:t>
            </a:r>
          </a:p>
          <a:p>
            <a:pPr lvl="1"/>
            <a:r>
              <a:rPr lang="en-US" smtClean="0">
                <a:solidFill>
                  <a:schemeClr val="tx1"/>
                </a:solidFill>
              </a:rPr>
              <a:t>Product design</a:t>
            </a:r>
          </a:p>
          <a:p>
            <a:pPr lvl="1"/>
            <a:r>
              <a:rPr lang="en-US" smtClean="0">
                <a:solidFill>
                  <a:schemeClr val="tx1"/>
                </a:solidFill>
              </a:rPr>
              <a:t>Planning and scheduling</a:t>
            </a:r>
          </a:p>
          <a:p>
            <a:pPr lvl="1"/>
            <a:r>
              <a:rPr lang="en-US" smtClean="0">
                <a:solidFill>
                  <a:schemeClr val="tx1"/>
                </a:solidFill>
              </a:rPr>
              <a:t>Production operations</a:t>
            </a:r>
          </a:p>
          <a:p>
            <a:pPr lvl="1"/>
            <a:r>
              <a:rPr lang="en-US" smtClean="0">
                <a:solidFill>
                  <a:schemeClr val="tx1"/>
                </a:solidFill>
              </a:rPr>
              <a:t>Cost accounting</a:t>
            </a:r>
          </a:p>
          <a:p>
            <a:r>
              <a:rPr lang="en-US" smtClean="0">
                <a:solidFill>
                  <a:schemeClr val="tx1"/>
                </a:solidFill>
              </a:rPr>
              <a:t>Accountants are primarily involved in the fourth activity (cost accounting) but must understand the other processes well enough to design an AIS that provides needed information and supports these activities</a:t>
            </a:r>
            <a:r>
              <a:rPr lang="en-US" smtClean="0"/>
              <a:t>.</a:t>
            </a:r>
          </a:p>
          <a:p>
            <a:pPr lvl="1" eaLnBrk="1" hangingPunct="1"/>
            <a:endParaRPr lang="en-US" smtClean="0"/>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25604"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rPr>
              <a:t>14-</a:t>
            </a:r>
            <a:fld id="{78EED3DA-57EB-4C9F-824E-210F2B2ED0F2}" type="slidenum">
              <a:rPr lang="ar-SA" sz="1100">
                <a:solidFill>
                  <a:srgbClr val="595959"/>
                </a:solidFill>
              </a:rPr>
              <a:pPr algn="ctr" rtl="0"/>
              <a:t>7</a:t>
            </a:fld>
            <a:endParaRPr lang="en-US" sz="1100">
              <a:solidFill>
                <a:srgbClr val="59595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en-US" smtClean="0"/>
              <a:t>Production Cycle Activities</a:t>
            </a:r>
          </a:p>
        </p:txBody>
      </p:sp>
      <p:sp>
        <p:nvSpPr>
          <p:cNvPr id="26626" name="Content Placeholder 2"/>
          <p:cNvSpPr>
            <a:spLocks noGrp="1"/>
          </p:cNvSpPr>
          <p:nvPr>
            <p:ph idx="1"/>
          </p:nvPr>
        </p:nvSpPr>
        <p:spPr>
          <a:xfrm>
            <a:off x="315913" y="2274888"/>
            <a:ext cx="3379787" cy="2555875"/>
          </a:xfrm>
        </p:spPr>
        <p:txBody>
          <a:bodyPr/>
          <a:lstStyle/>
          <a:p>
            <a:pPr marL="457200" indent="-457200" eaLnBrk="1" hangingPunct="1">
              <a:lnSpc>
                <a:spcPct val="90000"/>
              </a:lnSpc>
              <a:buFont typeface="Century Gothic" pitchFamily="34" charset="0"/>
              <a:buAutoNum type="arabicPeriod"/>
            </a:pPr>
            <a:r>
              <a:rPr lang="en-US" smtClean="0"/>
              <a:t>Product design</a:t>
            </a:r>
          </a:p>
          <a:p>
            <a:pPr marL="457200" indent="-457200" eaLnBrk="1" hangingPunct="1">
              <a:lnSpc>
                <a:spcPct val="90000"/>
              </a:lnSpc>
              <a:buFont typeface="Century Gothic" pitchFamily="34" charset="0"/>
              <a:buAutoNum type="arabicPeriod"/>
            </a:pPr>
            <a:r>
              <a:rPr lang="en-US" smtClean="0"/>
              <a:t>Planning and scheduling</a:t>
            </a:r>
          </a:p>
          <a:p>
            <a:pPr marL="457200" indent="-457200" eaLnBrk="1" hangingPunct="1">
              <a:lnSpc>
                <a:spcPct val="90000"/>
              </a:lnSpc>
              <a:buFont typeface="Century Gothic" pitchFamily="34" charset="0"/>
              <a:buAutoNum type="arabicPeriod"/>
            </a:pPr>
            <a:r>
              <a:rPr lang="en-US" smtClean="0"/>
              <a:t>Production operations</a:t>
            </a:r>
          </a:p>
          <a:p>
            <a:pPr marL="457200" indent="-457200" eaLnBrk="1" hangingPunct="1">
              <a:lnSpc>
                <a:spcPct val="90000"/>
              </a:lnSpc>
              <a:buFont typeface="Century Gothic" pitchFamily="34" charset="0"/>
              <a:buAutoNum type="arabicPeriod"/>
            </a:pPr>
            <a:r>
              <a:rPr lang="en-US" smtClean="0"/>
              <a:t>Cost accounting</a:t>
            </a:r>
          </a:p>
        </p:txBody>
      </p:sp>
      <p:sp>
        <p:nvSpPr>
          <p:cNvPr id="4" name="Footer Placeholder 3"/>
          <p:cNvSpPr>
            <a:spLocks noGrp="1"/>
          </p:cNvSpPr>
          <p:nvPr>
            <p:ph type="ftr" sz="quarter" idx="10"/>
          </p:nvPr>
        </p:nvSpPr>
        <p:spPr/>
        <p:txBody>
          <a:bodyPr wrap="square" numCol="1" anchorCtr="0" compatLnSpc="1">
            <a:prstTxWarp prst="textNoShape">
              <a:avLst/>
            </a:prstTxWarp>
          </a:bodyPr>
          <a:lstStyle/>
          <a:p>
            <a:pPr fontAlgn="base">
              <a:spcBef>
                <a:spcPct val="0"/>
              </a:spcBef>
              <a:spcAft>
                <a:spcPct val="0"/>
              </a:spcAft>
              <a:defRPr/>
            </a:pPr>
            <a:r>
              <a:rPr lang="en-US">
                <a:solidFill>
                  <a:srgbClr val="595959"/>
                </a:solidFill>
                <a:cs typeface="Arial" charset="0"/>
              </a:rPr>
              <a:t>Copyright © 2012 Pearson Education, Inc. publishing as Prentice Hall</a:t>
            </a:r>
          </a:p>
        </p:txBody>
      </p:sp>
      <p:sp>
        <p:nvSpPr>
          <p:cNvPr id="26628" name="Slide Number Placeholder 4"/>
          <p:cNvSpPr>
            <a:spLocks noGrp="1"/>
          </p:cNvSpPr>
          <p:nvPr>
            <p:ph type="sldNum" sz="quarter" idx="11"/>
          </p:nvPr>
        </p:nvSpPr>
        <p:spPr bwMode="auto">
          <a:noFill/>
          <a:ln>
            <a:miter lim="800000"/>
            <a:headEnd/>
            <a:tailEnd/>
          </a:ln>
        </p:spPr>
        <p:txBody>
          <a:bodyPr/>
          <a:lstStyle/>
          <a:p>
            <a:r>
              <a:rPr lang="en-US" smtClean="0"/>
              <a:t>14-</a:t>
            </a:r>
            <a:fld id="{4EE810A4-699F-43EA-A3AF-8A32EB66710F}" type="slidenum">
              <a:rPr lang="ar-SA" smtClean="0"/>
              <a:pPr/>
              <a:t>8</a:t>
            </a:fld>
            <a:endParaRPr lang="en-US" smtClean="0"/>
          </a:p>
        </p:txBody>
      </p:sp>
      <p:pic>
        <p:nvPicPr>
          <p:cNvPr id="26629" name="Picture 7"/>
          <p:cNvPicPr>
            <a:picLocks noChangeAspect="1" noChangeArrowheads="1"/>
          </p:cNvPicPr>
          <p:nvPr/>
        </p:nvPicPr>
        <p:blipFill>
          <a:blip r:embed="rId2"/>
          <a:srcRect/>
          <a:stretch>
            <a:fillRect/>
          </a:stretch>
        </p:blipFill>
        <p:spPr bwMode="auto">
          <a:xfrm>
            <a:off x="3829050" y="1790700"/>
            <a:ext cx="4981575" cy="3995738"/>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Production Cycle General Threats</a:t>
            </a:r>
            <a:endParaRPr lang="en-US" dirty="0"/>
          </a:p>
        </p:txBody>
      </p:sp>
      <p:sp>
        <p:nvSpPr>
          <p:cNvPr id="27650" name="Content Placeholder 2"/>
          <p:cNvSpPr>
            <a:spLocks noGrp="1"/>
          </p:cNvSpPr>
          <p:nvPr>
            <p:ph idx="1"/>
          </p:nvPr>
        </p:nvSpPr>
        <p:spPr/>
        <p:txBody>
          <a:bodyPr/>
          <a:lstStyle/>
          <a:p>
            <a:pPr eaLnBrk="1" hangingPunct="1"/>
            <a:r>
              <a:rPr lang="en-US" smtClean="0"/>
              <a:t>Inaccurate or invalid master data</a:t>
            </a:r>
          </a:p>
          <a:p>
            <a:pPr eaLnBrk="1" hangingPunct="1"/>
            <a:r>
              <a:rPr lang="en-US" smtClean="0"/>
              <a:t>Unauthorized disclosure of sensitive information</a:t>
            </a:r>
          </a:p>
          <a:p>
            <a:pPr eaLnBrk="1" hangingPunct="1"/>
            <a:r>
              <a:rPr lang="en-US" smtClean="0"/>
              <a:t>Loss or destruction of data</a:t>
            </a:r>
          </a:p>
        </p:txBody>
      </p:sp>
      <p:sp>
        <p:nvSpPr>
          <p:cNvPr id="4" name="Footer Placeholder 3"/>
          <p:cNvSpPr>
            <a:spLocks noGrp="1"/>
          </p:cNvSpPr>
          <p:nvPr>
            <p:ph type="ftr" sz="quarter" idx="10"/>
          </p:nvPr>
        </p:nvSpPr>
        <p:spPr/>
        <p:txBody>
          <a:bodyPr wrap="square" numCol="1" anchorCtr="0" compatLnSpc="1">
            <a:prstTxWarp prst="textNoShape">
              <a:avLst/>
            </a:prstTxWarp>
          </a:bodyPr>
          <a:lstStyle/>
          <a:p>
            <a:pPr fontAlgn="base">
              <a:spcBef>
                <a:spcPct val="0"/>
              </a:spcBef>
              <a:spcAft>
                <a:spcPct val="0"/>
              </a:spcAft>
              <a:defRPr/>
            </a:pPr>
            <a:r>
              <a:rPr lang="en-US">
                <a:solidFill>
                  <a:srgbClr val="595959"/>
                </a:solidFill>
                <a:cs typeface="Arial" charset="0"/>
              </a:rPr>
              <a:t>Copyright © 2012 Pearson Education, Inc. publishing as Prentice Hall</a:t>
            </a:r>
          </a:p>
        </p:txBody>
      </p:sp>
      <p:sp>
        <p:nvSpPr>
          <p:cNvPr id="27652" name="Slide Number Placeholder 4"/>
          <p:cNvSpPr>
            <a:spLocks noGrp="1"/>
          </p:cNvSpPr>
          <p:nvPr>
            <p:ph type="sldNum" sz="quarter" idx="11"/>
          </p:nvPr>
        </p:nvSpPr>
        <p:spPr bwMode="auto">
          <a:noFill/>
          <a:ln>
            <a:miter lim="800000"/>
            <a:headEnd/>
            <a:tailEnd/>
          </a:ln>
        </p:spPr>
        <p:txBody>
          <a:bodyPr/>
          <a:lstStyle/>
          <a:p>
            <a:r>
              <a:rPr lang="en-US" smtClean="0"/>
              <a:t>14-</a:t>
            </a:r>
            <a:fld id="{164CFD43-5742-45CA-8334-2435A3FB4DBF}" type="slidenum">
              <a:rPr lang="ar-SA" smtClean="0"/>
              <a:pPr/>
              <a:t>9</a:t>
            </a:fld>
            <a:endParaRPr lang="en-US" smtClean="0"/>
          </a:p>
        </p:txBody>
      </p:sp>
    </p:spTree>
  </p:cSld>
  <p:clrMapOvr>
    <a:masterClrMapping/>
  </p:clrMapOvr>
</p:sld>
</file>

<file path=ppt/theme/theme1.xml><?xml version="1.0" encoding="utf-8"?>
<a:theme xmlns:a="http://schemas.openxmlformats.org/drawingml/2006/main" name="Perspectiv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Perspective">
      <a:majorFont>
        <a:latin typeface="Century Gothic"/>
        <a:ea typeface=""/>
        <a:cs typeface=""/>
        <a:font script="Jpan" typeface="メイリオ"/>
      </a:majorFont>
      <a:minorFont>
        <a:latin typeface="Century Gothic"/>
        <a:ea typeface=""/>
        <a:cs typeface=""/>
        <a:font script="Jpan" typeface="メイリオ"/>
      </a:minorFont>
    </a:fontScheme>
    <a:fmtScheme name="Perspective">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Perspective.thmx</Template>
  <TotalTime>1956</TotalTime>
  <Words>3466</Words>
  <Application>Microsoft Macintosh PowerPoint</Application>
  <PresentationFormat>On-screen Show (4:3)</PresentationFormat>
  <Paragraphs>482</Paragraphs>
  <Slides>45</Slides>
  <Notes>0</Notes>
  <HiddenSlides>0</HiddenSlides>
  <MMClips>0</MMClips>
  <ScaleCrop>false</ScaleCrop>
  <HeadingPairs>
    <vt:vector size="6" baseType="variant">
      <vt:variant>
        <vt:lpstr>Fonts Used</vt:lpstr>
      </vt:variant>
      <vt:variant>
        <vt:i4>5</vt:i4>
      </vt:variant>
      <vt:variant>
        <vt:lpstr>Design Template</vt:lpstr>
      </vt:variant>
      <vt:variant>
        <vt:i4>16</vt:i4>
      </vt:variant>
      <vt:variant>
        <vt:lpstr>Slide Titles</vt:lpstr>
      </vt:variant>
      <vt:variant>
        <vt:i4>45</vt:i4>
      </vt:variant>
    </vt:vector>
  </HeadingPairs>
  <TitlesOfParts>
    <vt:vector size="66" baseType="lpstr">
      <vt:lpstr>Century Gothic</vt:lpstr>
      <vt:lpstr>Arial</vt:lpstr>
      <vt:lpstr>Wingdings 2</vt:lpstr>
      <vt:lpstr>Calibri</vt:lpstr>
      <vt:lpstr>Wingdings</vt:lpstr>
      <vt:lpstr>Perspective</vt:lpstr>
      <vt:lpstr>Perspective</vt:lpstr>
      <vt:lpstr>Perspective</vt:lpstr>
      <vt:lpstr>Perspective</vt:lpstr>
      <vt:lpstr>Perspective</vt:lpstr>
      <vt:lpstr>Perspective</vt:lpstr>
      <vt:lpstr>Perspective</vt:lpstr>
      <vt:lpstr>Perspective</vt:lpstr>
      <vt:lpstr>Perspective</vt:lpstr>
      <vt:lpstr>Perspective</vt:lpstr>
      <vt:lpstr>Perspective</vt:lpstr>
      <vt:lpstr>Perspective</vt:lpstr>
      <vt:lpstr>Perspective</vt:lpstr>
      <vt:lpstr>Perspective</vt:lpstr>
      <vt:lpstr>Perspective</vt:lpstr>
      <vt:lpstr>Perspective</vt:lpstr>
      <vt:lpstr>Chapter 14</vt:lpstr>
      <vt:lpstr>Learning Objectives</vt:lpstr>
      <vt:lpstr>Production Cycle</vt:lpstr>
      <vt:lpstr>The Production Cycle</vt:lpstr>
      <vt:lpstr>The Production Cycle</vt:lpstr>
      <vt:lpstr>The Production Cycle</vt:lpstr>
      <vt:lpstr>The Production Cycle</vt:lpstr>
      <vt:lpstr>Production Cycle Activities</vt:lpstr>
      <vt:lpstr>Production Cycle General Threats</vt:lpstr>
      <vt:lpstr>Production Cycle General Controls</vt:lpstr>
      <vt:lpstr>Product Design </vt:lpstr>
      <vt:lpstr>Product Design </vt:lpstr>
      <vt:lpstr>Product Design Threats and control</vt:lpstr>
      <vt:lpstr>Planning and Scheduling</vt:lpstr>
      <vt:lpstr>Planning and Scheduling</vt:lpstr>
      <vt:lpstr>Planning and Scheduling</vt:lpstr>
      <vt:lpstr>Planning and Scheduling</vt:lpstr>
      <vt:lpstr>Planning and Scheduling</vt:lpstr>
      <vt:lpstr>Planning and Scheduling</vt:lpstr>
      <vt:lpstr>Planning and Scheduling Threats and control</vt:lpstr>
      <vt:lpstr>Production Operations</vt:lpstr>
      <vt:lpstr>Production Operations</vt:lpstr>
      <vt:lpstr>Production Operations</vt:lpstr>
      <vt:lpstr>Production Operations Threats and Controls</vt:lpstr>
      <vt:lpstr>Production Operations Threats</vt:lpstr>
      <vt:lpstr>Production Operations Controls</vt:lpstr>
      <vt:lpstr>Cost Accounting</vt:lpstr>
      <vt:lpstr>Cost Accounting</vt:lpstr>
      <vt:lpstr>Cost Accounting</vt:lpstr>
      <vt:lpstr>Cost Accounting</vt:lpstr>
      <vt:lpstr>Cost Accounting</vt:lpstr>
      <vt:lpstr>Cost Accounting</vt:lpstr>
      <vt:lpstr>Cost Accounting</vt:lpstr>
      <vt:lpstr>Cost Accounting</vt:lpstr>
      <vt:lpstr>Cost Accounting</vt:lpstr>
      <vt:lpstr>Cost Accounting</vt:lpstr>
      <vt:lpstr>Cost Accounting</vt:lpstr>
      <vt:lpstr>Cost Accounting Threats and Control</vt:lpstr>
      <vt:lpstr>General threats </vt:lpstr>
      <vt:lpstr>General threats </vt:lpstr>
      <vt:lpstr>Production Cycle Information Needs</vt:lpstr>
      <vt:lpstr>CRITICISM 1: INAPPROPRIATE ALLOCATION OF OVERHEAD COSTS</vt:lpstr>
      <vt:lpstr>CRITICISM 1: INAPPROPRIATE ALLOCATION OF OVERHEAD COSTS</vt:lpstr>
      <vt:lpstr>CRITICISM 1: INAPPROPRIATE ALLOCATION OF OVERHEAD COSTS</vt:lpstr>
      <vt:lpstr>CRITICISM 1: INAPPROPRIATE ALLOCATION OF OVERHEAD COSTS</vt:lpstr>
    </vt:vector>
  </TitlesOfParts>
  <Company>University of Central Florida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Steven Hornik</dc:creator>
  <cp:lastModifiedBy>User</cp:lastModifiedBy>
  <cp:revision>253</cp:revision>
  <dcterms:created xsi:type="dcterms:W3CDTF">2010-11-20T17:28:04Z</dcterms:created>
  <dcterms:modified xsi:type="dcterms:W3CDTF">2012-03-17T17:27:00Z</dcterms:modified>
</cp:coreProperties>
</file>