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handoutMasterIdLst>
    <p:handoutMasterId r:id="rId47"/>
  </p:handoutMasterIdLst>
  <p:sldIdLst>
    <p:sldId id="447" r:id="rId2"/>
    <p:sldId id="402" r:id="rId3"/>
    <p:sldId id="403" r:id="rId4"/>
    <p:sldId id="347" r:id="rId5"/>
    <p:sldId id="356" r:id="rId6"/>
    <p:sldId id="349" r:id="rId7"/>
    <p:sldId id="350" r:id="rId8"/>
    <p:sldId id="379" r:id="rId9"/>
    <p:sldId id="357" r:id="rId10"/>
    <p:sldId id="415" r:id="rId11"/>
    <p:sldId id="416" r:id="rId12"/>
    <p:sldId id="417" r:id="rId13"/>
    <p:sldId id="418" r:id="rId14"/>
    <p:sldId id="420" r:id="rId15"/>
    <p:sldId id="421" r:id="rId16"/>
    <p:sldId id="422" r:id="rId17"/>
    <p:sldId id="423" r:id="rId18"/>
    <p:sldId id="424" r:id="rId19"/>
    <p:sldId id="425" r:id="rId20"/>
    <p:sldId id="426" r:id="rId21"/>
    <p:sldId id="427" r:id="rId22"/>
    <p:sldId id="448" r:id="rId23"/>
    <p:sldId id="375" r:id="rId24"/>
    <p:sldId id="398" r:id="rId25"/>
    <p:sldId id="399" r:id="rId26"/>
    <p:sldId id="368" r:id="rId27"/>
    <p:sldId id="369" r:id="rId28"/>
    <p:sldId id="371" r:id="rId29"/>
    <p:sldId id="381" r:id="rId30"/>
    <p:sldId id="382" r:id="rId31"/>
    <p:sldId id="449" r:id="rId32"/>
    <p:sldId id="435" r:id="rId33"/>
    <p:sldId id="383" r:id="rId34"/>
    <p:sldId id="436" r:id="rId35"/>
    <p:sldId id="372" r:id="rId36"/>
    <p:sldId id="373" r:id="rId37"/>
    <p:sldId id="374" r:id="rId38"/>
    <p:sldId id="437" r:id="rId39"/>
    <p:sldId id="438" r:id="rId40"/>
    <p:sldId id="439" r:id="rId41"/>
    <p:sldId id="440" r:id="rId42"/>
    <p:sldId id="441" r:id="rId43"/>
    <p:sldId id="442" r:id="rId44"/>
    <p:sldId id="443" r:id="rId45"/>
  </p:sldIdLst>
  <p:sldSz cx="9144000" cy="6858000" type="screen4x3"/>
  <p:notesSz cx="7004050" cy="9290050"/>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6">
          <p15:clr>
            <a:srgbClr val="A4A3A4"/>
          </p15:clr>
        </p15:guide>
        <p15:guide id="2" pos="220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AF2F0"/>
    <a:srgbClr val="DDF7F6"/>
    <a:srgbClr val="BCEFEE"/>
    <a:srgbClr val="F9EFA5"/>
    <a:srgbClr val="D0B636"/>
    <a:srgbClr val="E5C44D"/>
    <a:srgbClr val="F2DD40"/>
    <a:srgbClr val="336699"/>
    <a:srgbClr val="FFFF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71" autoAdjust="0"/>
  </p:normalViewPr>
  <p:slideViewPr>
    <p:cSldViewPr>
      <p:cViewPr varScale="1">
        <p:scale>
          <a:sx n="45" d="100"/>
          <a:sy n="45" d="100"/>
        </p:scale>
        <p:origin x="1236" y="4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Lst>
  </p:outlineViewPr>
  <p:notesTextViewPr>
    <p:cViewPr>
      <p:scale>
        <a:sx n="100" d="100"/>
        <a:sy n="100" d="100"/>
      </p:scale>
      <p:origin x="0" y="0"/>
    </p:cViewPr>
  </p:notesTextViewPr>
  <p:sorterViewPr>
    <p:cViewPr>
      <p:scale>
        <a:sx n="100" d="100"/>
        <a:sy n="100" d="100"/>
      </p:scale>
      <p:origin x="0" y="12252"/>
    </p:cViewPr>
  </p:sorterViewPr>
  <p:notesViewPr>
    <p:cSldViewPr>
      <p:cViewPr>
        <p:scale>
          <a:sx n="75" d="100"/>
          <a:sy n="75" d="100"/>
        </p:scale>
        <p:origin x="-2406" y="-246"/>
      </p:cViewPr>
      <p:guideLst>
        <p:guide orient="horz" pos="2926"/>
        <p:guide pos="220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slide" Target="slides/slide16.xml"/><Relationship Id="rId18" Type="http://schemas.openxmlformats.org/officeDocument/2006/relationships/slide" Target="slides/slide21.xml"/><Relationship Id="rId26" Type="http://schemas.openxmlformats.org/officeDocument/2006/relationships/slide" Target="slides/slide29.xml"/><Relationship Id="rId39" Type="http://schemas.openxmlformats.org/officeDocument/2006/relationships/slide" Target="slides/slide43.xml"/><Relationship Id="rId3" Type="http://schemas.openxmlformats.org/officeDocument/2006/relationships/slide" Target="slides/slide5.xml"/><Relationship Id="rId21" Type="http://schemas.openxmlformats.org/officeDocument/2006/relationships/slide" Target="slides/slide24.xml"/><Relationship Id="rId34" Type="http://schemas.openxmlformats.org/officeDocument/2006/relationships/slide" Target="slides/slide37.xml"/><Relationship Id="rId7" Type="http://schemas.openxmlformats.org/officeDocument/2006/relationships/slide" Target="slides/slide10.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28.xml"/><Relationship Id="rId33" Type="http://schemas.openxmlformats.org/officeDocument/2006/relationships/slide" Target="slides/slide36.xml"/><Relationship Id="rId38" Type="http://schemas.openxmlformats.org/officeDocument/2006/relationships/slide" Target="slides/slide42.xml"/><Relationship Id="rId2" Type="http://schemas.openxmlformats.org/officeDocument/2006/relationships/slide" Target="slides/slide4.xml"/><Relationship Id="rId16" Type="http://schemas.openxmlformats.org/officeDocument/2006/relationships/slide" Target="slides/slide19.xml"/><Relationship Id="rId20" Type="http://schemas.openxmlformats.org/officeDocument/2006/relationships/slide" Target="slides/slide23.xml"/><Relationship Id="rId29" Type="http://schemas.openxmlformats.org/officeDocument/2006/relationships/slide" Target="slides/slide32.xml"/><Relationship Id="rId1" Type="http://schemas.openxmlformats.org/officeDocument/2006/relationships/slide" Target="slides/slide3.xml"/><Relationship Id="rId6" Type="http://schemas.openxmlformats.org/officeDocument/2006/relationships/slide" Target="slides/slide9.xml"/><Relationship Id="rId11" Type="http://schemas.openxmlformats.org/officeDocument/2006/relationships/slide" Target="slides/slide14.xml"/><Relationship Id="rId24" Type="http://schemas.openxmlformats.org/officeDocument/2006/relationships/slide" Target="slides/slide27.xml"/><Relationship Id="rId32" Type="http://schemas.openxmlformats.org/officeDocument/2006/relationships/slide" Target="slides/slide35.xml"/><Relationship Id="rId37" Type="http://schemas.openxmlformats.org/officeDocument/2006/relationships/slide" Target="slides/slide41.xml"/><Relationship Id="rId40" Type="http://schemas.openxmlformats.org/officeDocument/2006/relationships/slide" Target="slides/slide44.xml"/><Relationship Id="rId5" Type="http://schemas.openxmlformats.org/officeDocument/2006/relationships/slide" Target="slides/slide8.xml"/><Relationship Id="rId15" Type="http://schemas.openxmlformats.org/officeDocument/2006/relationships/slide" Target="slides/slide18.xml"/><Relationship Id="rId23" Type="http://schemas.openxmlformats.org/officeDocument/2006/relationships/slide" Target="slides/slide26.xml"/><Relationship Id="rId28" Type="http://schemas.openxmlformats.org/officeDocument/2006/relationships/slide" Target="slides/slide31.xml"/><Relationship Id="rId36" Type="http://schemas.openxmlformats.org/officeDocument/2006/relationships/slide" Target="slides/slide40.xml"/><Relationship Id="rId10" Type="http://schemas.openxmlformats.org/officeDocument/2006/relationships/slide" Target="slides/slide13.xml"/><Relationship Id="rId19" Type="http://schemas.openxmlformats.org/officeDocument/2006/relationships/slide" Target="slides/slide22.xml"/><Relationship Id="rId31" Type="http://schemas.openxmlformats.org/officeDocument/2006/relationships/slide" Target="slides/slide34.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7.xml"/><Relationship Id="rId22" Type="http://schemas.openxmlformats.org/officeDocument/2006/relationships/slide" Target="slides/slide25.xml"/><Relationship Id="rId27" Type="http://schemas.openxmlformats.org/officeDocument/2006/relationships/slide" Target="slides/slide30.xml"/><Relationship Id="rId30" Type="http://schemas.openxmlformats.org/officeDocument/2006/relationships/slide" Target="slides/slide33.xml"/><Relationship Id="rId35"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9259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388938" y="4413250"/>
            <a:ext cx="6303962"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35" tIns="45259" rIns="92135" bIns="45259" numCol="1" anchor="t" anchorCtr="0" compatLnSpc="1">
            <a:prstTxWarp prst="textNoShape">
              <a:avLst/>
            </a:prstTxWarp>
          </a:bodyPr>
          <a:lstStyle/>
          <a:p>
            <a:pPr lvl="0"/>
            <a:r>
              <a:rPr lang="en-US" altLang="en-US"/>
              <a:t>Click to edit Master notes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1" name="Rectangle 3"/>
          <p:cNvSpPr>
            <a:spLocks noGrp="1" noRot="1" noChangeAspect="1" noChangeArrowheads="1" noTextEdit="1"/>
          </p:cNvSpPr>
          <p:nvPr>
            <p:ph type="sldImg" idx="2"/>
          </p:nvPr>
        </p:nvSpPr>
        <p:spPr bwMode="auto">
          <a:xfrm>
            <a:off x="1189038" y="703263"/>
            <a:ext cx="4627562" cy="347027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extLst>
      <p:ext uri="{BB962C8B-B14F-4D97-AF65-F5344CB8AC3E}">
        <p14:creationId xmlns:p14="http://schemas.microsoft.com/office/powerpoint/2010/main" val="5301675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457200" algn="l" rtl="0" eaLnBrk="0" fontAlgn="base" hangingPunct="0">
      <a:spcBef>
        <a:spcPct val="30000"/>
      </a:spcBef>
      <a:spcAft>
        <a:spcPct val="0"/>
      </a:spcAft>
      <a:defRPr sz="1400" kern="1200">
        <a:solidFill>
          <a:schemeClr val="tx1"/>
        </a:solidFill>
        <a:latin typeface="Arial" charset="0"/>
        <a:ea typeface="+mn-ea"/>
        <a:cs typeface="+mn-cs"/>
      </a:defRPr>
    </a:lvl2pPr>
    <a:lvl3pPr marL="914400" algn="l" rtl="0" eaLnBrk="0" fontAlgn="base" hangingPunct="0">
      <a:spcBef>
        <a:spcPct val="30000"/>
      </a:spcBef>
      <a:spcAft>
        <a:spcPct val="0"/>
      </a:spcAft>
      <a:defRPr sz="1400" kern="1200">
        <a:solidFill>
          <a:schemeClr val="tx1"/>
        </a:solidFill>
        <a:latin typeface="Arial" charset="0"/>
        <a:ea typeface="+mn-ea"/>
        <a:cs typeface="+mn-cs"/>
      </a:defRPr>
    </a:lvl3pPr>
    <a:lvl4pPr marL="1371600" algn="l" rtl="0" eaLnBrk="0" fontAlgn="base" hangingPunct="0">
      <a:spcBef>
        <a:spcPct val="30000"/>
      </a:spcBef>
      <a:spcAft>
        <a:spcPct val="0"/>
      </a:spcAft>
      <a:defRPr sz="1400" kern="1200">
        <a:solidFill>
          <a:schemeClr val="tx1"/>
        </a:solidFill>
        <a:latin typeface="Arial" charset="0"/>
        <a:ea typeface="+mn-ea"/>
        <a:cs typeface="+mn-cs"/>
      </a:defRPr>
    </a:lvl4pPr>
    <a:lvl5pPr marL="1828800"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xfrm>
            <a:off x="1192213" y="703263"/>
            <a:ext cx="4625975" cy="3470275"/>
          </a:xfrm>
          <a:ln/>
        </p:spPr>
      </p:sp>
      <p:sp>
        <p:nvSpPr>
          <p:cNvPr id="69635" name="Rectangle 4"/>
          <p:cNvSpPr>
            <a:spLocks noGrp="1" noChangeArrowheads="1"/>
          </p:cNvSpPr>
          <p:nvPr>
            <p:ph type="body" idx="1"/>
          </p:nvPr>
        </p:nvSpPr>
        <p:spPr>
          <a:noFill/>
          <a:extLst>
            <a:ext uri="{91240B29-F687-4F45-9708-019B960494DF}">
              <a14:hiddenLine xmlns:a14="http://schemas.microsoft.com/office/drawing/2010/main" w="9525">
                <a:solidFill>
                  <a:schemeClr val="tx1"/>
                </a:solidFill>
                <a:miter lim="800000"/>
                <a:headEnd/>
                <a:tailEnd/>
              </a14:hiddenLine>
            </a:ext>
          </a:extLst>
        </p:spPr>
        <p:txBody>
          <a:bodyPr lIns="92111" tIns="45248" rIns="92111" bIns="45248"/>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89038" y="703263"/>
            <a:ext cx="4625975" cy="3470275"/>
          </a:xfrm>
          <a:ln/>
        </p:spPr>
      </p:sp>
      <p:sp>
        <p:nvSpPr>
          <p:cNvPr id="68611" name="Rectangle 4"/>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xfrm>
            <a:off x="1189038" y="703263"/>
            <a:ext cx="4625975" cy="3470275"/>
          </a:xfrm>
          <a:ln/>
        </p:spPr>
      </p:sp>
      <p:sp>
        <p:nvSpPr>
          <p:cNvPr id="2529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34326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xfrm>
            <a:off x="1189038" y="703263"/>
            <a:ext cx="4625975" cy="3470275"/>
          </a:xfrm>
          <a:ln/>
        </p:spPr>
      </p:sp>
      <p:sp>
        <p:nvSpPr>
          <p:cNvPr id="27136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Rot="1" noChangeAspect="1" noChangeArrowheads="1" noTextEdit="1"/>
          </p:cNvSpPr>
          <p:nvPr>
            <p:ph type="sldImg"/>
          </p:nvPr>
        </p:nvSpPr>
        <p:spPr>
          <a:xfrm>
            <a:off x="1189038" y="703263"/>
            <a:ext cx="4625975" cy="3470275"/>
          </a:xfrm>
          <a:ln/>
        </p:spPr>
      </p:sp>
      <p:sp>
        <p:nvSpPr>
          <p:cNvPr id="32153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xfrm>
            <a:off x="1189038" y="703263"/>
            <a:ext cx="4625975" cy="3470275"/>
          </a:xfrm>
          <a:ln/>
        </p:spPr>
      </p:sp>
      <p:sp>
        <p:nvSpPr>
          <p:cNvPr id="32358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Rot="1" noChangeAspect="1" noChangeArrowheads="1" noTextEdit="1"/>
          </p:cNvSpPr>
          <p:nvPr>
            <p:ph type="sldImg"/>
          </p:nvPr>
        </p:nvSpPr>
        <p:spPr>
          <a:xfrm>
            <a:off x="1189038" y="703263"/>
            <a:ext cx="4625975" cy="3470275"/>
          </a:xfrm>
          <a:ln/>
        </p:spPr>
      </p:sp>
      <p:sp>
        <p:nvSpPr>
          <p:cNvPr id="25702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xfrm>
            <a:off x="1189038" y="703263"/>
            <a:ext cx="4625975" cy="3470275"/>
          </a:xfrm>
          <a:ln/>
        </p:spPr>
      </p:sp>
      <p:sp>
        <p:nvSpPr>
          <p:cNvPr id="25907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xfrm>
            <a:off x="1189038" y="703263"/>
            <a:ext cx="4625975" cy="3470275"/>
          </a:xfrm>
          <a:ln/>
        </p:spPr>
      </p:sp>
      <p:sp>
        <p:nvSpPr>
          <p:cNvPr id="26317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1026"/>
          <p:cNvSpPr>
            <a:spLocks noGrp="1" noRot="1" noChangeAspect="1" noChangeArrowheads="1" noTextEdit="1"/>
          </p:cNvSpPr>
          <p:nvPr>
            <p:ph type="sldImg"/>
          </p:nvPr>
        </p:nvSpPr>
        <p:spPr>
          <a:xfrm>
            <a:off x="1189038" y="703263"/>
            <a:ext cx="4625975" cy="3470275"/>
          </a:xfrm>
          <a:ln/>
        </p:spPr>
      </p:sp>
      <p:sp>
        <p:nvSpPr>
          <p:cNvPr id="284675" name="Rectangle 1027"/>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ChangeArrowheads="1" noTextEdit="1"/>
          </p:cNvSpPr>
          <p:nvPr>
            <p:ph type="sldImg"/>
          </p:nvPr>
        </p:nvSpPr>
        <p:spPr>
          <a:xfrm>
            <a:off x="1189038" y="703263"/>
            <a:ext cx="4625975" cy="3470275"/>
          </a:xfrm>
          <a:ln/>
        </p:spPr>
      </p:sp>
      <p:sp>
        <p:nvSpPr>
          <p:cNvPr id="286723"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4098"/>
          <p:cNvSpPr>
            <a:spLocks noGrp="1" noRot="1" noChangeAspect="1" noChangeArrowheads="1" noTextEdit="1"/>
          </p:cNvSpPr>
          <p:nvPr>
            <p:ph type="sldImg"/>
          </p:nvPr>
        </p:nvSpPr>
        <p:spPr>
          <a:xfrm>
            <a:off x="1189038" y="703263"/>
            <a:ext cx="4625975" cy="3470275"/>
          </a:xfrm>
          <a:ln/>
        </p:spPr>
      </p:sp>
      <p:sp>
        <p:nvSpPr>
          <p:cNvPr id="208899" name="Rectangle 4099"/>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ChangeArrowheads="1" noTextEdit="1"/>
          </p:cNvSpPr>
          <p:nvPr>
            <p:ph type="sldImg"/>
          </p:nvPr>
        </p:nvSpPr>
        <p:spPr>
          <a:xfrm>
            <a:off x="1189038" y="703263"/>
            <a:ext cx="4625975" cy="3470275"/>
          </a:xfrm>
          <a:ln/>
        </p:spPr>
      </p:sp>
      <p:sp>
        <p:nvSpPr>
          <p:cNvPr id="286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644701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Rot="1" noChangeAspect="1" noChangeArrowheads="1" noTextEdit="1"/>
          </p:cNvSpPr>
          <p:nvPr>
            <p:ph type="sldImg"/>
          </p:nvPr>
        </p:nvSpPr>
        <p:spPr>
          <a:xfrm>
            <a:off x="1189038" y="703263"/>
            <a:ext cx="4625975" cy="3470275"/>
          </a:xfrm>
          <a:ln/>
        </p:spPr>
      </p:sp>
      <p:sp>
        <p:nvSpPr>
          <p:cNvPr id="288771"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a:xfrm>
            <a:off x="1189038" y="703263"/>
            <a:ext cx="4625975" cy="3470275"/>
          </a:xfrm>
          <a:ln/>
        </p:spPr>
      </p:sp>
      <p:sp>
        <p:nvSpPr>
          <p:cNvPr id="26521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Rot="1" noChangeAspect="1" noChangeArrowheads="1" noTextEdit="1"/>
          </p:cNvSpPr>
          <p:nvPr>
            <p:ph type="sldImg"/>
          </p:nvPr>
        </p:nvSpPr>
        <p:spPr>
          <a:xfrm>
            <a:off x="1189038" y="703263"/>
            <a:ext cx="4625975" cy="3470275"/>
          </a:xfrm>
          <a:ln/>
        </p:spPr>
      </p:sp>
      <p:sp>
        <p:nvSpPr>
          <p:cNvPr id="26726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spect="1" noChangeArrowheads="1" noTextEdit="1"/>
          </p:cNvSpPr>
          <p:nvPr>
            <p:ph type="sldImg"/>
          </p:nvPr>
        </p:nvSpPr>
        <p:spPr>
          <a:xfrm>
            <a:off x="1189038" y="703263"/>
            <a:ext cx="4625975" cy="3470275"/>
          </a:xfrm>
          <a:ln/>
        </p:spPr>
      </p:sp>
      <p:sp>
        <p:nvSpPr>
          <p:cNvPr id="26931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xfrm>
            <a:off x="1189038" y="703263"/>
            <a:ext cx="4625975" cy="3470275"/>
          </a:xfrm>
          <a:ln/>
        </p:spPr>
      </p:sp>
      <p:sp>
        <p:nvSpPr>
          <p:cNvPr id="21299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89038" y="703263"/>
            <a:ext cx="4625975" cy="3470275"/>
          </a:xfrm>
          <a:ln/>
        </p:spPr>
      </p:sp>
      <p:sp>
        <p:nvSpPr>
          <p:cNvPr id="123907" name="Rectangle 3"/>
          <p:cNvSpPr>
            <a:spLocks noGrp="1" noChangeArrowheads="1"/>
          </p:cNvSpPr>
          <p:nvPr>
            <p:ph type="body" idx="1"/>
          </p:nvPr>
        </p:nvSpPr>
        <p:spPr>
          <a:xfrm>
            <a:off x="389114" y="4413135"/>
            <a:ext cx="6303645" cy="4178837"/>
          </a:xfrm>
          <a:noFill/>
        </p:spPr>
        <p:txBody>
          <a:bodyPr/>
          <a:lstStyle/>
          <a:p>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89038" y="703263"/>
            <a:ext cx="4625975" cy="3470275"/>
          </a:xfrm>
          <a:ln/>
        </p:spPr>
      </p:sp>
      <p:sp>
        <p:nvSpPr>
          <p:cNvPr id="123907" name="Rectangle 3"/>
          <p:cNvSpPr>
            <a:spLocks noGrp="1" noChangeArrowheads="1"/>
          </p:cNvSpPr>
          <p:nvPr>
            <p:ph type="body" idx="1"/>
          </p:nvPr>
        </p:nvSpPr>
        <p:spPr>
          <a:xfrm>
            <a:off x="389114" y="4413135"/>
            <a:ext cx="6303645" cy="4178837"/>
          </a:xfrm>
          <a:noFill/>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ChangeArrowheads="1" noTextEdit="1"/>
          </p:cNvSpPr>
          <p:nvPr>
            <p:ph type="sldImg"/>
          </p:nvPr>
        </p:nvSpPr>
        <p:spPr>
          <a:xfrm>
            <a:off x="1189038" y="703263"/>
            <a:ext cx="4625975" cy="3470275"/>
          </a:xfrm>
          <a:ln/>
        </p:spPr>
      </p:sp>
      <p:sp>
        <p:nvSpPr>
          <p:cNvPr id="22630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89038" y="703263"/>
            <a:ext cx="4625975" cy="3470275"/>
          </a:xfrm>
          <a:ln/>
        </p:spPr>
      </p:sp>
      <p:sp>
        <p:nvSpPr>
          <p:cNvPr id="123907" name="Rectangle 3"/>
          <p:cNvSpPr>
            <a:spLocks noGrp="1" noChangeArrowheads="1"/>
          </p:cNvSpPr>
          <p:nvPr>
            <p:ph type="body" idx="1"/>
          </p:nvPr>
        </p:nvSpPr>
        <p:spPr>
          <a:xfrm>
            <a:off x="389114" y="4413135"/>
            <a:ext cx="6303645" cy="4178837"/>
          </a:xfrm>
          <a:noFill/>
        </p:spPr>
        <p:txBody>
          <a:bodyPr/>
          <a:lstStyle/>
          <a:p>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89038" y="703263"/>
            <a:ext cx="4625975" cy="3470275"/>
          </a:xfrm>
          <a:ln/>
        </p:spPr>
      </p:sp>
      <p:sp>
        <p:nvSpPr>
          <p:cNvPr id="123907" name="Rectangle 3"/>
          <p:cNvSpPr>
            <a:spLocks noGrp="1" noChangeArrowheads="1"/>
          </p:cNvSpPr>
          <p:nvPr>
            <p:ph type="body" idx="1"/>
          </p:nvPr>
        </p:nvSpPr>
        <p:spPr>
          <a:xfrm>
            <a:off x="389114" y="4413135"/>
            <a:ext cx="6303645" cy="4178837"/>
          </a:xfrm>
          <a:noFill/>
        </p:spPr>
        <p:txBody>
          <a:bodyPr/>
          <a:lstStyle/>
          <a:p>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89038" y="703263"/>
            <a:ext cx="4625975" cy="3470275"/>
          </a:xfrm>
          <a:ln/>
        </p:spPr>
      </p:sp>
      <p:sp>
        <p:nvSpPr>
          <p:cNvPr id="123907" name="Rectangle 3"/>
          <p:cNvSpPr>
            <a:spLocks noGrp="1" noChangeArrowheads="1"/>
          </p:cNvSpPr>
          <p:nvPr>
            <p:ph type="body" idx="1"/>
          </p:nvPr>
        </p:nvSpPr>
        <p:spPr>
          <a:xfrm>
            <a:off x="389114" y="4413135"/>
            <a:ext cx="6303645" cy="4178837"/>
          </a:xfrm>
          <a:noFill/>
        </p:spPr>
        <p:txBody>
          <a:bodyPr/>
          <a:lstStyle/>
          <a:p>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1189038" y="703263"/>
            <a:ext cx="4625975" cy="3470275"/>
          </a:xfrm>
          <a:ln/>
        </p:spPr>
      </p:sp>
      <p:sp>
        <p:nvSpPr>
          <p:cNvPr id="123907" name="Rectangle 3"/>
          <p:cNvSpPr>
            <a:spLocks noGrp="1" noChangeArrowheads="1"/>
          </p:cNvSpPr>
          <p:nvPr>
            <p:ph type="body" idx="1"/>
          </p:nvPr>
        </p:nvSpPr>
        <p:spPr>
          <a:xfrm>
            <a:off x="389114" y="4413135"/>
            <a:ext cx="6303645" cy="4178837"/>
          </a:xfrm>
          <a:noFill/>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xfrm>
            <a:off x="1189038" y="703263"/>
            <a:ext cx="4625975" cy="3470275"/>
          </a:xfrm>
          <a:ln/>
        </p:spPr>
      </p:sp>
      <p:sp>
        <p:nvSpPr>
          <p:cNvPr id="21299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spect="1" noChangeArrowheads="1" noTextEdit="1"/>
          </p:cNvSpPr>
          <p:nvPr>
            <p:ph type="sldImg"/>
          </p:nvPr>
        </p:nvSpPr>
        <p:spPr>
          <a:xfrm>
            <a:off x="1189038" y="703263"/>
            <a:ext cx="4625975" cy="3470275"/>
          </a:xfrm>
          <a:ln/>
        </p:spPr>
      </p:sp>
      <p:sp>
        <p:nvSpPr>
          <p:cNvPr id="280579"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xfrm>
            <a:off x="1189038" y="703263"/>
            <a:ext cx="4625975" cy="3470275"/>
          </a:xfrm>
          <a:ln/>
        </p:spPr>
      </p:sp>
      <p:sp>
        <p:nvSpPr>
          <p:cNvPr id="228355" name="Rectangle 3"/>
          <p:cNvSpPr>
            <a:spLocks noGrp="1" noChangeArrowheads="1"/>
          </p:cNvSpPr>
          <p:nvPr>
            <p:ph type="body" idx="1"/>
          </p:nvPr>
        </p:nvSpPr>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037509695"/>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7302825"/>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54013"/>
            <a:ext cx="2095500" cy="55895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54013"/>
            <a:ext cx="6134100" cy="5589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7076874"/>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054468"/>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054468"/>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054468"/>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054468"/>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746527"/>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746527"/>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74652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746527"/>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8256889"/>
      </p:ext>
    </p:extLst>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746527"/>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746527"/>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746527"/>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1746527"/>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4109275"/>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72126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42078681"/>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1148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1884348"/>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891157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767914"/>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768225"/>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35471992"/>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56937168"/>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Grp="1" noChangeArrowheads="1"/>
          </p:cNvSpPr>
          <p:nvPr>
            <p:ph type="title"/>
          </p:nvPr>
        </p:nvSpPr>
        <p:spPr bwMode="auto">
          <a:xfrm>
            <a:off x="1149350" y="354013"/>
            <a:ext cx="7607300" cy="560387"/>
          </a:xfrm>
          <a:prstGeom prst="rect">
            <a:avLst/>
          </a:prstGeom>
          <a:solidFill>
            <a:srgbClr val="000099"/>
          </a:solidFill>
          <a:ln w="12700">
            <a:solidFill>
              <a:schemeClr val="tx1"/>
            </a:solidFill>
            <a:miter lim="800000"/>
            <a:headEnd/>
            <a:tailEnd/>
          </a:ln>
          <a:effectLst>
            <a:outerShdw dist="107763" dir="2700000" algn="ctr" rotWithShape="0">
              <a:schemeClr val="bg2"/>
            </a:outerShdw>
          </a:effectLst>
        </p:spPr>
        <p:txBody>
          <a:bodyPr vert="horz" wrap="square" lIns="90488" tIns="44450" rIns="90488" bIns="44450" numCol="1" anchor="t" anchorCtr="0" compatLnSpc="1">
            <a:prstTxWarp prst="textNoShape">
              <a:avLst/>
            </a:prstTxWarp>
          </a:bodyPr>
          <a:lstStyle/>
          <a:p>
            <a:pPr lvl="0"/>
            <a:r>
              <a:rPr lang="en-US" altLang="en-US"/>
              <a:t>Click to edit Master title style</a:t>
            </a:r>
          </a:p>
        </p:txBody>
      </p:sp>
      <p:sp>
        <p:nvSpPr>
          <p:cNvPr id="1038" name="Rectangle 14"/>
          <p:cNvSpPr>
            <a:spLocks noGrp="1" noChangeArrowheads="1"/>
          </p:cNvSpPr>
          <p:nvPr>
            <p:ph type="body" idx="1"/>
          </p:nvPr>
        </p:nvSpPr>
        <p:spPr bwMode="auto">
          <a:xfrm>
            <a:off x="381000" y="1143000"/>
            <a:ext cx="8382000" cy="4800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182562" tIns="46038" rIns="182562"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40" name="Text Box 16"/>
          <p:cNvSpPr txBox="1">
            <a:spLocks noChangeArrowheads="1"/>
          </p:cNvSpPr>
          <p:nvPr/>
        </p:nvSpPr>
        <p:spPr bwMode="auto">
          <a:xfrm>
            <a:off x="76200" y="6354763"/>
            <a:ext cx="838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b="1" dirty="0">
                <a:latin typeface="Arial" charset="0"/>
              </a:rPr>
              <a:t>2-</a:t>
            </a:r>
            <a:fld id="{625C0192-9EEA-45D9-8C17-9B6A63DB9123}" type="slidenum">
              <a:rPr lang="en-US" altLang="en-US" sz="1200" b="1">
                <a:latin typeface="Arial" charset="0"/>
              </a:rPr>
              <a:pPr>
                <a:spcBef>
                  <a:spcPct val="50000"/>
                </a:spcBef>
              </a:pPr>
              <a:t>‹#›</a:t>
            </a:fld>
            <a:endParaRPr lang="en-US" altLang="en-US" sz="1200" b="1" dirty="0">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3" r:id="rId24"/>
    <p:sldLayoutId id="2147483674" r:id="rId25"/>
  </p:sldLayoutIdLst>
  <p:transition>
    <p:wipe dir="r"/>
  </p:transition>
  <p:txStyles>
    <p:title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4.xml"/><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Graphics\Powerpoint\JW_USA\Kieso-cover page\Final\Kieso_.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160629045"/>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3"/>
          <p:cNvSpPr txBox="1">
            <a:spLocks noChangeArrowheads="1"/>
          </p:cNvSpPr>
          <p:nvPr/>
        </p:nvSpPr>
        <p:spPr bwMode="auto">
          <a:xfrm>
            <a:off x="609600" y="13716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2800" b="1" dirty="0">
                <a:latin typeface="Liberation Sans"/>
              </a:rPr>
              <a:t>Fundamental Quality—Relevance</a:t>
            </a:r>
          </a:p>
        </p:txBody>
      </p:sp>
      <p:pic>
        <p:nvPicPr>
          <p:cNvPr id="21507"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Rectangle 25"/>
          <p:cNvSpPr>
            <a:spLocks noChangeArrowheads="1"/>
          </p:cNvSpPr>
          <p:nvPr/>
        </p:nvSpPr>
        <p:spPr bwMode="auto">
          <a:xfrm>
            <a:off x="685800" y="4967288"/>
            <a:ext cx="79248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30000"/>
              </a:spcBef>
              <a:buSzPct val="80000"/>
            </a:pPr>
            <a:r>
              <a:rPr lang="en-US" altLang="en-US" sz="2000" dirty="0">
                <a:latin typeface="Liberation Sans"/>
              </a:rPr>
              <a:t>To be </a:t>
            </a:r>
            <a:r>
              <a:rPr lang="en-US" altLang="en-US" sz="2000" b="1" dirty="0">
                <a:solidFill>
                  <a:schemeClr val="tx2"/>
                </a:solidFill>
                <a:latin typeface="Liberation Sans"/>
              </a:rPr>
              <a:t>relevant</a:t>
            </a:r>
            <a:r>
              <a:rPr lang="en-US" altLang="en-US" sz="2000" dirty="0">
                <a:latin typeface="Liberation Sans"/>
              </a:rPr>
              <a:t>, accounting information must be capable of </a:t>
            </a:r>
            <a:r>
              <a:rPr lang="en-US" altLang="en-US" sz="2000" b="1" dirty="0">
                <a:latin typeface="Liberation Sans"/>
              </a:rPr>
              <a:t>making a difference in a decision</a:t>
            </a:r>
            <a:r>
              <a:rPr lang="en-US" altLang="en-US" sz="2000" dirty="0">
                <a:latin typeface="Liberation Sans"/>
              </a:rPr>
              <a:t>.</a:t>
            </a:r>
          </a:p>
        </p:txBody>
      </p:sp>
      <p:sp>
        <p:nvSpPr>
          <p:cNvPr id="9" name="Rectangle 4"/>
          <p:cNvSpPr txBox="1">
            <a:spLocks noChangeArrowheads="1"/>
          </p:cNvSpPr>
          <p:nvPr/>
        </p:nvSpPr>
        <p:spPr>
          <a:xfrm>
            <a:off x="228600" y="381000"/>
            <a:ext cx="89154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100" kern="1200" dirty="0">
                <a:solidFill>
                  <a:srgbClr val="0000E2"/>
                </a:solidFill>
                <a:effectLst/>
                <a:latin typeface="Liberation Sans"/>
                <a:ea typeface="+mn-ea"/>
                <a:cs typeface="+mn-cs"/>
              </a:rPr>
              <a:t>SECOND LEVEL: FUNDAMENTAL CONCEPTS</a:t>
            </a:r>
          </a:p>
        </p:txBody>
      </p:sp>
      <p:sp>
        <p:nvSpPr>
          <p:cNvPr id="10"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4</a:t>
            </a:r>
          </a:p>
        </p:txBody>
      </p:sp>
    </p:spTree>
    <p:extLst>
      <p:ext uri="{BB962C8B-B14F-4D97-AF65-F5344CB8AC3E}">
        <p14:creationId xmlns:p14="http://schemas.microsoft.com/office/powerpoint/2010/main" val="1402306364"/>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8469" name="Rectangle 5"/>
          <p:cNvSpPr>
            <a:spLocks noChangeArrowheads="1"/>
          </p:cNvSpPr>
          <p:nvPr/>
        </p:nvSpPr>
        <p:spPr bwMode="auto">
          <a:xfrm>
            <a:off x="685800" y="4964113"/>
            <a:ext cx="8153400" cy="1208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30000"/>
              </a:spcBef>
              <a:buSzPct val="80000"/>
            </a:pPr>
            <a:r>
              <a:rPr lang="en-US" altLang="en-US" sz="2000" dirty="0">
                <a:latin typeface="Liberation Sans"/>
              </a:rPr>
              <a:t>Financial information has </a:t>
            </a:r>
            <a:r>
              <a:rPr lang="en-US" altLang="en-US" sz="2000" b="1" dirty="0">
                <a:solidFill>
                  <a:schemeClr val="tx2"/>
                </a:solidFill>
                <a:latin typeface="Liberation Sans"/>
              </a:rPr>
              <a:t>predictive value</a:t>
            </a:r>
            <a:r>
              <a:rPr lang="en-US" altLang="en-US" sz="2000" dirty="0">
                <a:latin typeface="Liberation Sans"/>
              </a:rPr>
              <a:t> if it has value as an input to predictive processes used by investors to form their own expectations about the future.</a:t>
            </a:r>
          </a:p>
        </p:txBody>
      </p:sp>
      <p:sp>
        <p:nvSpPr>
          <p:cNvPr id="22533" name="AutoShape 8"/>
          <p:cNvSpPr>
            <a:spLocks noChangeArrowheads="1"/>
          </p:cNvSpPr>
          <p:nvPr/>
        </p:nvSpPr>
        <p:spPr bwMode="auto">
          <a:xfrm rot="10800000">
            <a:off x="3619500" y="4343400"/>
            <a:ext cx="457200" cy="685800"/>
          </a:xfrm>
          <a:prstGeom prst="upArrow">
            <a:avLst>
              <a:gd name="adj1" fmla="val 50000"/>
              <a:gd name="adj2" fmla="val 37500"/>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sp>
        <p:nvSpPr>
          <p:cNvPr id="22536" name="Text Box 23"/>
          <p:cNvSpPr txBox="1">
            <a:spLocks noChangeArrowheads="1"/>
          </p:cNvSpPr>
          <p:nvPr/>
        </p:nvSpPr>
        <p:spPr bwMode="auto">
          <a:xfrm>
            <a:off x="609600" y="13716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800" b="1">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latin typeface="Liberation Sans"/>
              </a:rPr>
              <a:t>Fundamental Quality—Relevance</a:t>
            </a:r>
          </a:p>
        </p:txBody>
      </p:sp>
      <p:sp>
        <p:nvSpPr>
          <p:cNvPr id="10" name="Rectangle 4"/>
          <p:cNvSpPr txBox="1">
            <a:spLocks noChangeArrowheads="1"/>
          </p:cNvSpPr>
          <p:nvPr/>
        </p:nvSpPr>
        <p:spPr>
          <a:xfrm>
            <a:off x="228600" y="381000"/>
            <a:ext cx="89154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100" kern="1200" dirty="0">
                <a:solidFill>
                  <a:srgbClr val="0000E2"/>
                </a:solidFill>
                <a:effectLst/>
                <a:latin typeface="Liberation Sans"/>
                <a:ea typeface="+mn-ea"/>
                <a:cs typeface="+mn-cs"/>
              </a:rPr>
              <a:t>SECOND LEVEL: FUNDAMENTAL CONCEPTS</a:t>
            </a:r>
          </a:p>
        </p:txBody>
      </p:sp>
      <p:sp>
        <p:nvSpPr>
          <p:cNvPr id="11"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4</a:t>
            </a:r>
          </a:p>
        </p:txBody>
      </p:sp>
    </p:spTree>
    <p:extLst>
      <p:ext uri="{BB962C8B-B14F-4D97-AF65-F5344CB8AC3E}">
        <p14:creationId xmlns:p14="http://schemas.microsoft.com/office/powerpoint/2010/main" val="66389688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8469"/>
                                        </p:tgtEl>
                                        <p:attrNameLst>
                                          <p:attrName>style.visibility</p:attrName>
                                        </p:attrNameLst>
                                      </p:cBhvr>
                                      <p:to>
                                        <p:strVal val="visible"/>
                                      </p:to>
                                    </p:set>
                                    <p:animEffect transition="in" filter="wipe(left)">
                                      <p:cBhvr>
                                        <p:cTn id="7" dur="500"/>
                                        <p:tgtEl>
                                          <p:spTgt spid="318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0517" name="Rectangle 5"/>
          <p:cNvSpPr>
            <a:spLocks noChangeArrowheads="1"/>
          </p:cNvSpPr>
          <p:nvPr/>
        </p:nvSpPr>
        <p:spPr bwMode="auto">
          <a:xfrm>
            <a:off x="685800" y="4967288"/>
            <a:ext cx="79248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30000"/>
              </a:spcBef>
              <a:buSzPct val="80000"/>
            </a:pPr>
            <a:r>
              <a:rPr lang="en-US" altLang="en-US" sz="2000" dirty="0">
                <a:latin typeface="Liberation Sans"/>
              </a:rPr>
              <a:t>Relevant information also helps users </a:t>
            </a:r>
            <a:r>
              <a:rPr lang="en-US" altLang="en-US" sz="2000" b="1" dirty="0">
                <a:solidFill>
                  <a:schemeClr val="tx2"/>
                </a:solidFill>
                <a:latin typeface="Liberation Sans"/>
              </a:rPr>
              <a:t>confirm</a:t>
            </a:r>
            <a:r>
              <a:rPr lang="en-US" altLang="en-US" sz="2000" dirty="0">
                <a:latin typeface="Liberation Sans"/>
              </a:rPr>
              <a:t> or correct prior expectations.</a:t>
            </a:r>
          </a:p>
        </p:txBody>
      </p:sp>
      <p:sp>
        <p:nvSpPr>
          <p:cNvPr id="23557" name="AutoShape 7"/>
          <p:cNvSpPr>
            <a:spLocks noChangeArrowheads="1"/>
          </p:cNvSpPr>
          <p:nvPr/>
        </p:nvSpPr>
        <p:spPr bwMode="auto">
          <a:xfrm rot="10800000">
            <a:off x="5181600" y="4343400"/>
            <a:ext cx="457200" cy="685800"/>
          </a:xfrm>
          <a:prstGeom prst="upArrow">
            <a:avLst>
              <a:gd name="adj1" fmla="val 50000"/>
              <a:gd name="adj2" fmla="val 37500"/>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sp>
        <p:nvSpPr>
          <p:cNvPr id="23560" name="Text Box 23"/>
          <p:cNvSpPr txBox="1">
            <a:spLocks noChangeArrowheads="1"/>
          </p:cNvSpPr>
          <p:nvPr/>
        </p:nvSpPr>
        <p:spPr bwMode="auto">
          <a:xfrm>
            <a:off x="609600" y="13716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800" b="1">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latin typeface="Liberation Sans"/>
              </a:rPr>
              <a:t>Fundamental Quality—Relevance</a:t>
            </a:r>
          </a:p>
        </p:txBody>
      </p:sp>
      <p:sp>
        <p:nvSpPr>
          <p:cNvPr id="10" name="Rectangle 4"/>
          <p:cNvSpPr txBox="1">
            <a:spLocks noChangeArrowheads="1"/>
          </p:cNvSpPr>
          <p:nvPr/>
        </p:nvSpPr>
        <p:spPr>
          <a:xfrm>
            <a:off x="228600" y="381000"/>
            <a:ext cx="89154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100" kern="1200" dirty="0">
                <a:solidFill>
                  <a:srgbClr val="0000E2"/>
                </a:solidFill>
                <a:effectLst/>
                <a:latin typeface="Liberation Sans"/>
                <a:ea typeface="+mn-ea"/>
                <a:cs typeface="+mn-cs"/>
              </a:rPr>
              <a:t>SECOND LEVEL: FUNDAMENTAL CONCEPTS</a:t>
            </a:r>
          </a:p>
        </p:txBody>
      </p:sp>
      <p:sp>
        <p:nvSpPr>
          <p:cNvPr id="11"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4</a:t>
            </a:r>
          </a:p>
        </p:txBody>
      </p:sp>
    </p:spTree>
    <p:extLst>
      <p:ext uri="{BB962C8B-B14F-4D97-AF65-F5344CB8AC3E}">
        <p14:creationId xmlns:p14="http://schemas.microsoft.com/office/powerpoint/2010/main" val="425049620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0517"/>
                                        </p:tgtEl>
                                        <p:attrNameLst>
                                          <p:attrName>style.visibility</p:attrName>
                                        </p:attrNameLst>
                                      </p:cBhvr>
                                      <p:to>
                                        <p:strVal val="visible"/>
                                      </p:to>
                                    </p:set>
                                    <p:animEffect transition="in" filter="wipe(left)">
                                      <p:cBhvr>
                                        <p:cTn id="7" dur="500"/>
                                        <p:tgtEl>
                                          <p:spTgt spid="320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2565" name="Rectangle 5"/>
          <p:cNvSpPr>
            <a:spLocks noChangeArrowheads="1"/>
          </p:cNvSpPr>
          <p:nvPr/>
        </p:nvSpPr>
        <p:spPr bwMode="auto">
          <a:xfrm>
            <a:off x="685800" y="4953000"/>
            <a:ext cx="8229600" cy="1208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30000"/>
              </a:spcBef>
              <a:buSzPct val="80000"/>
            </a:pPr>
            <a:r>
              <a:rPr lang="en-US" altLang="en-US" sz="2000" dirty="0">
                <a:latin typeface="Liberation Sans"/>
              </a:rPr>
              <a:t>Information is </a:t>
            </a:r>
            <a:r>
              <a:rPr lang="en-US" altLang="en-US" sz="2000" b="1" dirty="0">
                <a:solidFill>
                  <a:schemeClr val="tx2"/>
                </a:solidFill>
                <a:latin typeface="Liberation Sans"/>
              </a:rPr>
              <a:t>material </a:t>
            </a:r>
            <a:r>
              <a:rPr lang="en-US" altLang="en-US" sz="2000" dirty="0">
                <a:latin typeface="Liberation Sans"/>
              </a:rPr>
              <a:t>if omitting it or misstating it could influence decisions that users make on the basis of the reported financial information. </a:t>
            </a:r>
          </a:p>
        </p:txBody>
      </p:sp>
      <p:sp>
        <p:nvSpPr>
          <p:cNvPr id="24581" name="AutoShape 7"/>
          <p:cNvSpPr>
            <a:spLocks noChangeArrowheads="1"/>
          </p:cNvSpPr>
          <p:nvPr/>
        </p:nvSpPr>
        <p:spPr bwMode="auto">
          <a:xfrm rot="10800000">
            <a:off x="6727825" y="4343400"/>
            <a:ext cx="457200" cy="685800"/>
          </a:xfrm>
          <a:prstGeom prst="upArrow">
            <a:avLst>
              <a:gd name="adj1" fmla="val 50000"/>
              <a:gd name="adj2" fmla="val 37500"/>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sp>
        <p:nvSpPr>
          <p:cNvPr id="24584" name="Text Box 23"/>
          <p:cNvSpPr txBox="1">
            <a:spLocks noChangeArrowheads="1"/>
          </p:cNvSpPr>
          <p:nvPr/>
        </p:nvSpPr>
        <p:spPr bwMode="auto">
          <a:xfrm>
            <a:off x="609600" y="13716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800" b="1">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latin typeface="Liberation Sans"/>
              </a:rPr>
              <a:t>Fundamental Quality—Relevance</a:t>
            </a:r>
          </a:p>
        </p:txBody>
      </p:sp>
      <p:sp>
        <p:nvSpPr>
          <p:cNvPr id="10" name="Rectangle 4"/>
          <p:cNvSpPr txBox="1">
            <a:spLocks noChangeArrowheads="1"/>
          </p:cNvSpPr>
          <p:nvPr/>
        </p:nvSpPr>
        <p:spPr>
          <a:xfrm>
            <a:off x="228600" y="381000"/>
            <a:ext cx="89154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100" kern="1200" dirty="0">
                <a:solidFill>
                  <a:srgbClr val="0000E2"/>
                </a:solidFill>
                <a:effectLst/>
                <a:latin typeface="Liberation Sans"/>
                <a:ea typeface="+mn-ea"/>
                <a:cs typeface="+mn-cs"/>
              </a:rPr>
              <a:t>SECOND LEVEL: FUNDAMENTAL CONCEPTS</a:t>
            </a:r>
          </a:p>
        </p:txBody>
      </p:sp>
      <p:sp>
        <p:nvSpPr>
          <p:cNvPr id="11"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4</a:t>
            </a:r>
          </a:p>
        </p:txBody>
      </p:sp>
    </p:spTree>
    <p:extLst>
      <p:ext uri="{BB962C8B-B14F-4D97-AF65-F5344CB8AC3E}">
        <p14:creationId xmlns:p14="http://schemas.microsoft.com/office/powerpoint/2010/main" val="155614275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2565"/>
                                        </p:tgtEl>
                                        <p:attrNameLst>
                                          <p:attrName>style.visibility</p:attrName>
                                        </p:attrNameLst>
                                      </p:cBhvr>
                                      <p:to>
                                        <p:strVal val="visible"/>
                                      </p:to>
                                    </p:set>
                                    <p:animEffect transition="in" filter="wipe(left)">
                                      <p:cBhvr>
                                        <p:cTn id="7" dur="500"/>
                                        <p:tgtEl>
                                          <p:spTgt spid="322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3"/>
          <p:cNvSpPr txBox="1">
            <a:spLocks noChangeArrowheads="1"/>
          </p:cNvSpPr>
          <p:nvPr/>
        </p:nvSpPr>
        <p:spPr bwMode="auto">
          <a:xfrm>
            <a:off x="609600" y="13716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2800" b="1" dirty="0">
                <a:latin typeface="Liberation Sans"/>
              </a:rPr>
              <a:t>Fundamental Quality—Faithful Representation</a:t>
            </a:r>
          </a:p>
        </p:txBody>
      </p:sp>
      <p:sp>
        <p:nvSpPr>
          <p:cNvPr id="27651" name="Rectangle 5"/>
          <p:cNvSpPr>
            <a:spLocks noChangeArrowheads="1"/>
          </p:cNvSpPr>
          <p:nvPr/>
        </p:nvSpPr>
        <p:spPr bwMode="auto">
          <a:xfrm>
            <a:off x="685800" y="4967288"/>
            <a:ext cx="81534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30000"/>
              </a:spcBef>
              <a:buSzPct val="80000"/>
            </a:pPr>
            <a:r>
              <a:rPr lang="en-US" altLang="en-US" sz="2000" b="1" dirty="0">
                <a:solidFill>
                  <a:schemeClr val="tx2"/>
                </a:solidFill>
                <a:latin typeface="Liberation Sans"/>
              </a:rPr>
              <a:t>Faithful representation</a:t>
            </a:r>
            <a:r>
              <a:rPr lang="en-US" altLang="en-US" sz="2000" dirty="0">
                <a:latin typeface="Liberation Sans"/>
              </a:rPr>
              <a:t> means that the numbers and descriptions match what really existed or happened.</a:t>
            </a:r>
          </a:p>
        </p:txBody>
      </p:sp>
      <p:pic>
        <p:nvPicPr>
          <p:cNvPr id="2765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4"/>
          <p:cNvSpPr txBox="1">
            <a:spLocks noChangeArrowheads="1"/>
          </p:cNvSpPr>
          <p:nvPr/>
        </p:nvSpPr>
        <p:spPr>
          <a:xfrm>
            <a:off x="228600" y="381000"/>
            <a:ext cx="89154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100" kern="1200" dirty="0">
                <a:solidFill>
                  <a:srgbClr val="0000E2"/>
                </a:solidFill>
                <a:effectLst/>
                <a:latin typeface="Liberation Sans"/>
                <a:ea typeface="+mn-ea"/>
                <a:cs typeface="+mn-cs"/>
              </a:rPr>
              <a:t>SECOND LEVEL: FUNDAMENTAL CONCEPTS</a:t>
            </a:r>
          </a:p>
        </p:txBody>
      </p:sp>
      <p:sp>
        <p:nvSpPr>
          <p:cNvPr id="10"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1"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4</a:t>
            </a:r>
          </a:p>
        </p:txBody>
      </p:sp>
    </p:spTree>
    <p:extLst>
      <p:ext uri="{BB962C8B-B14F-4D97-AF65-F5344CB8AC3E}">
        <p14:creationId xmlns:p14="http://schemas.microsoft.com/office/powerpoint/2010/main" val="3556369036"/>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8" name="Rectangle 4"/>
          <p:cNvSpPr>
            <a:spLocks noChangeArrowheads="1"/>
          </p:cNvSpPr>
          <p:nvPr/>
        </p:nvSpPr>
        <p:spPr bwMode="auto">
          <a:xfrm>
            <a:off x="685800" y="4967288"/>
            <a:ext cx="82296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30000"/>
              </a:spcBef>
              <a:buSzPct val="80000"/>
            </a:pPr>
            <a:r>
              <a:rPr lang="en-US" altLang="en-US" sz="2000" b="1" dirty="0">
                <a:solidFill>
                  <a:schemeClr val="tx2"/>
                </a:solidFill>
                <a:latin typeface="Liberation Sans"/>
              </a:rPr>
              <a:t>Completeness</a:t>
            </a:r>
            <a:r>
              <a:rPr lang="en-US" altLang="en-US" sz="2000" dirty="0">
                <a:latin typeface="Liberation Sans"/>
              </a:rPr>
              <a:t> means that all the information that is necessary for faithful representation is provided.</a:t>
            </a:r>
          </a:p>
        </p:txBody>
      </p:sp>
      <p:pic>
        <p:nvPicPr>
          <p:cNvPr id="286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7" name="AutoShape 7"/>
          <p:cNvSpPr>
            <a:spLocks noChangeArrowheads="1"/>
          </p:cNvSpPr>
          <p:nvPr/>
        </p:nvSpPr>
        <p:spPr bwMode="auto">
          <a:xfrm rot="10800000">
            <a:off x="3657600" y="4343400"/>
            <a:ext cx="457200" cy="685800"/>
          </a:xfrm>
          <a:prstGeom prst="upArrow">
            <a:avLst>
              <a:gd name="adj1" fmla="val 50000"/>
              <a:gd name="adj2" fmla="val 37500"/>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sp>
        <p:nvSpPr>
          <p:cNvPr id="28680" name="Text Box 3"/>
          <p:cNvSpPr txBox="1">
            <a:spLocks noChangeArrowheads="1"/>
          </p:cNvSpPr>
          <p:nvPr/>
        </p:nvSpPr>
        <p:spPr bwMode="auto">
          <a:xfrm>
            <a:off x="609600" y="13716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800" b="1">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latin typeface="Liberation Sans"/>
              </a:rPr>
              <a:t>Fundamental Quality—Faithful Representation</a:t>
            </a:r>
          </a:p>
        </p:txBody>
      </p:sp>
      <p:sp>
        <p:nvSpPr>
          <p:cNvPr id="10" name="Rectangle 4"/>
          <p:cNvSpPr txBox="1">
            <a:spLocks noChangeArrowheads="1"/>
          </p:cNvSpPr>
          <p:nvPr/>
        </p:nvSpPr>
        <p:spPr>
          <a:xfrm>
            <a:off x="228600" y="381000"/>
            <a:ext cx="89154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100" kern="1200" dirty="0">
                <a:solidFill>
                  <a:srgbClr val="0000E2"/>
                </a:solidFill>
                <a:effectLst/>
                <a:latin typeface="Liberation Sans"/>
                <a:ea typeface="+mn-ea"/>
                <a:cs typeface="+mn-cs"/>
              </a:rPr>
              <a:t>SECOND LEVEL: FUNDAMENTAL CONCEPTS</a:t>
            </a:r>
          </a:p>
        </p:txBody>
      </p:sp>
      <p:sp>
        <p:nvSpPr>
          <p:cNvPr id="11"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4</a:t>
            </a:r>
          </a:p>
        </p:txBody>
      </p:sp>
    </p:spTree>
    <p:extLst>
      <p:ext uri="{BB962C8B-B14F-4D97-AF65-F5344CB8AC3E}">
        <p14:creationId xmlns:p14="http://schemas.microsoft.com/office/powerpoint/2010/main" val="198620894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8708"/>
                                        </p:tgtEl>
                                        <p:attrNameLst>
                                          <p:attrName>style.visibility</p:attrName>
                                        </p:attrNameLst>
                                      </p:cBhvr>
                                      <p:to>
                                        <p:strVal val="visible"/>
                                      </p:to>
                                    </p:set>
                                    <p:animEffect transition="in" filter="wipe(left)">
                                      <p:cBhvr>
                                        <p:cTn id="7" dur="500"/>
                                        <p:tgtEl>
                                          <p:spTgt spid="328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6" name="Rectangle 4"/>
          <p:cNvSpPr>
            <a:spLocks noChangeArrowheads="1"/>
          </p:cNvSpPr>
          <p:nvPr/>
        </p:nvSpPr>
        <p:spPr bwMode="auto">
          <a:xfrm>
            <a:off x="685800" y="4967288"/>
            <a:ext cx="82296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30000"/>
              </a:spcBef>
              <a:buSzPct val="80000"/>
            </a:pPr>
            <a:r>
              <a:rPr lang="en-US" altLang="en-US" sz="2000" b="1" dirty="0">
                <a:solidFill>
                  <a:schemeClr val="tx2"/>
                </a:solidFill>
                <a:latin typeface="Liberation Sans"/>
              </a:rPr>
              <a:t>Neutrality </a:t>
            </a:r>
            <a:r>
              <a:rPr lang="en-US" altLang="en-US" sz="2000" dirty="0">
                <a:latin typeface="Liberation Sans"/>
              </a:rPr>
              <a:t>means that a company cannot select information to favor one set of interested parties over another.</a:t>
            </a:r>
          </a:p>
        </p:txBody>
      </p:sp>
      <p:pic>
        <p:nvPicPr>
          <p:cNvPr id="2970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1" name="AutoShape 7"/>
          <p:cNvSpPr>
            <a:spLocks noChangeArrowheads="1"/>
          </p:cNvSpPr>
          <p:nvPr/>
        </p:nvSpPr>
        <p:spPr bwMode="auto">
          <a:xfrm rot="10800000">
            <a:off x="5127625" y="4343400"/>
            <a:ext cx="457200" cy="685800"/>
          </a:xfrm>
          <a:prstGeom prst="upArrow">
            <a:avLst>
              <a:gd name="adj1" fmla="val 50000"/>
              <a:gd name="adj2" fmla="val 37500"/>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sp>
        <p:nvSpPr>
          <p:cNvPr id="29704" name="Text Box 3"/>
          <p:cNvSpPr txBox="1">
            <a:spLocks noChangeArrowheads="1"/>
          </p:cNvSpPr>
          <p:nvPr/>
        </p:nvSpPr>
        <p:spPr bwMode="auto">
          <a:xfrm>
            <a:off x="609600" y="13716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800" b="1">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latin typeface="Liberation Sans"/>
              </a:rPr>
              <a:t>Fundamental Quality—Faithful Representation</a:t>
            </a:r>
          </a:p>
        </p:txBody>
      </p:sp>
      <p:sp>
        <p:nvSpPr>
          <p:cNvPr id="10" name="Rectangle 4"/>
          <p:cNvSpPr txBox="1">
            <a:spLocks noChangeArrowheads="1"/>
          </p:cNvSpPr>
          <p:nvPr/>
        </p:nvSpPr>
        <p:spPr>
          <a:xfrm>
            <a:off x="228600" y="381000"/>
            <a:ext cx="89154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100" kern="1200" dirty="0">
                <a:solidFill>
                  <a:srgbClr val="0000E2"/>
                </a:solidFill>
                <a:effectLst/>
                <a:latin typeface="Liberation Sans"/>
                <a:ea typeface="+mn-ea"/>
                <a:cs typeface="+mn-cs"/>
              </a:rPr>
              <a:t>SECOND LEVEL: FUNDAMENTAL CONCEPTS</a:t>
            </a:r>
          </a:p>
        </p:txBody>
      </p:sp>
      <p:sp>
        <p:nvSpPr>
          <p:cNvPr id="11"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4</a:t>
            </a:r>
          </a:p>
        </p:txBody>
      </p:sp>
    </p:spTree>
    <p:extLst>
      <p:ext uri="{BB962C8B-B14F-4D97-AF65-F5344CB8AC3E}">
        <p14:creationId xmlns:p14="http://schemas.microsoft.com/office/powerpoint/2010/main" val="3617996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0756"/>
                                        </p:tgtEl>
                                        <p:attrNameLst>
                                          <p:attrName>style.visibility</p:attrName>
                                        </p:attrNameLst>
                                      </p:cBhvr>
                                      <p:to>
                                        <p:strVal val="visible"/>
                                      </p:to>
                                    </p:set>
                                    <p:animEffect transition="in" filter="wipe(left)">
                                      <p:cBhvr>
                                        <p:cTn id="7" dur="500"/>
                                        <p:tgtEl>
                                          <p:spTgt spid="330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4" name="Rectangle 4"/>
          <p:cNvSpPr>
            <a:spLocks noChangeArrowheads="1"/>
          </p:cNvSpPr>
          <p:nvPr/>
        </p:nvSpPr>
        <p:spPr bwMode="auto">
          <a:xfrm>
            <a:off x="685800" y="4967288"/>
            <a:ext cx="82296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30000"/>
              </a:spcBef>
              <a:buSzPct val="80000"/>
            </a:pPr>
            <a:r>
              <a:rPr lang="en-US" altLang="en-US" sz="2000" dirty="0">
                <a:latin typeface="Liberation Sans"/>
              </a:rPr>
              <a:t>An information item that is </a:t>
            </a:r>
            <a:r>
              <a:rPr lang="en-US" altLang="en-US" sz="2000" b="1" dirty="0">
                <a:solidFill>
                  <a:schemeClr val="tx2"/>
                </a:solidFill>
                <a:latin typeface="Liberation Sans"/>
              </a:rPr>
              <a:t>free from error</a:t>
            </a:r>
            <a:r>
              <a:rPr lang="en-US" altLang="en-US" sz="2000" dirty="0">
                <a:latin typeface="Liberation Sans"/>
              </a:rPr>
              <a:t> will be a more accurate (faithful) representation of a financial item.</a:t>
            </a:r>
          </a:p>
        </p:txBody>
      </p:sp>
      <p:pic>
        <p:nvPicPr>
          <p:cNvPr id="307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133600"/>
            <a:ext cx="64770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5" name="AutoShape 7"/>
          <p:cNvSpPr>
            <a:spLocks noChangeArrowheads="1"/>
          </p:cNvSpPr>
          <p:nvPr/>
        </p:nvSpPr>
        <p:spPr bwMode="auto">
          <a:xfrm rot="10800000">
            <a:off x="6629400" y="4343400"/>
            <a:ext cx="457200" cy="685800"/>
          </a:xfrm>
          <a:prstGeom prst="upArrow">
            <a:avLst>
              <a:gd name="adj1" fmla="val 50000"/>
              <a:gd name="adj2" fmla="val 37500"/>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sp>
        <p:nvSpPr>
          <p:cNvPr id="30728" name="Text Box 3"/>
          <p:cNvSpPr txBox="1">
            <a:spLocks noChangeArrowheads="1"/>
          </p:cNvSpPr>
          <p:nvPr/>
        </p:nvSpPr>
        <p:spPr bwMode="auto">
          <a:xfrm>
            <a:off x="609600" y="13716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800" b="1">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latin typeface="Liberation Sans"/>
              </a:rPr>
              <a:t>Fundamental Quality—Faithful Representation</a:t>
            </a:r>
          </a:p>
        </p:txBody>
      </p:sp>
      <p:sp>
        <p:nvSpPr>
          <p:cNvPr id="10" name="Rectangle 4"/>
          <p:cNvSpPr txBox="1">
            <a:spLocks noChangeArrowheads="1"/>
          </p:cNvSpPr>
          <p:nvPr/>
        </p:nvSpPr>
        <p:spPr>
          <a:xfrm>
            <a:off x="228600" y="381000"/>
            <a:ext cx="89154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100" kern="1200" dirty="0">
                <a:solidFill>
                  <a:srgbClr val="0000E2"/>
                </a:solidFill>
                <a:effectLst/>
                <a:latin typeface="Liberation Sans"/>
                <a:ea typeface="+mn-ea"/>
                <a:cs typeface="+mn-cs"/>
              </a:rPr>
              <a:t>SECOND LEVEL: FUNDAMENTAL CONCEPTS</a:t>
            </a:r>
          </a:p>
        </p:txBody>
      </p:sp>
      <p:sp>
        <p:nvSpPr>
          <p:cNvPr id="11"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4</a:t>
            </a:r>
          </a:p>
        </p:txBody>
      </p:sp>
    </p:spTree>
    <p:extLst>
      <p:ext uri="{BB962C8B-B14F-4D97-AF65-F5344CB8AC3E}">
        <p14:creationId xmlns:p14="http://schemas.microsoft.com/office/powerpoint/2010/main" val="188208117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2804"/>
                                        </p:tgtEl>
                                        <p:attrNameLst>
                                          <p:attrName>style.visibility</p:attrName>
                                        </p:attrNameLst>
                                      </p:cBhvr>
                                      <p:to>
                                        <p:strVal val="visible"/>
                                      </p:to>
                                    </p:set>
                                    <p:animEffect transition="in" filter="wipe(left)">
                                      <p:cBhvr>
                                        <p:cTn id="7" dur="500"/>
                                        <p:tgtEl>
                                          <p:spTgt spid="332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609600" y="13716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800" b="1">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latin typeface="Liberation Sans"/>
              </a:rPr>
              <a:t>Enhancing Qualities</a:t>
            </a:r>
          </a:p>
        </p:txBody>
      </p:sp>
      <p:pic>
        <p:nvPicPr>
          <p:cNvPr id="317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47888"/>
            <a:ext cx="8153400" cy="288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4857" name="Rectangle 9"/>
          <p:cNvSpPr>
            <a:spLocks noChangeArrowheads="1"/>
          </p:cNvSpPr>
          <p:nvPr/>
        </p:nvSpPr>
        <p:spPr bwMode="auto">
          <a:xfrm>
            <a:off x="685800" y="5272088"/>
            <a:ext cx="82296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30000"/>
              </a:spcBef>
              <a:buSzPct val="80000"/>
            </a:pPr>
            <a:r>
              <a:rPr lang="en-US" altLang="en-US" sz="2000" dirty="0">
                <a:latin typeface="Liberation Sans"/>
              </a:rPr>
              <a:t>Information that is measured and reported in a similar manner for different companies is considered </a:t>
            </a:r>
            <a:r>
              <a:rPr lang="en-US" altLang="en-US" sz="2000" b="1" dirty="0">
                <a:solidFill>
                  <a:schemeClr val="tx2"/>
                </a:solidFill>
                <a:latin typeface="Liberation Sans"/>
              </a:rPr>
              <a:t>comparable</a:t>
            </a:r>
            <a:r>
              <a:rPr lang="en-US" altLang="en-US" sz="2000" dirty="0">
                <a:latin typeface="Liberation Sans"/>
              </a:rPr>
              <a:t>.</a:t>
            </a:r>
          </a:p>
        </p:txBody>
      </p:sp>
      <p:sp>
        <p:nvSpPr>
          <p:cNvPr id="31750" name="AutoShape 10"/>
          <p:cNvSpPr>
            <a:spLocks noChangeArrowheads="1"/>
          </p:cNvSpPr>
          <p:nvPr/>
        </p:nvSpPr>
        <p:spPr bwMode="auto">
          <a:xfrm rot="10800000">
            <a:off x="2393950" y="4706938"/>
            <a:ext cx="457200" cy="550862"/>
          </a:xfrm>
          <a:prstGeom prst="upArrow">
            <a:avLst>
              <a:gd name="adj1" fmla="val 50000"/>
              <a:gd name="adj2" fmla="val 30122"/>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sp>
        <p:nvSpPr>
          <p:cNvPr id="10" name="Rectangle 4"/>
          <p:cNvSpPr txBox="1">
            <a:spLocks noChangeArrowheads="1"/>
          </p:cNvSpPr>
          <p:nvPr/>
        </p:nvSpPr>
        <p:spPr>
          <a:xfrm>
            <a:off x="228600" y="381000"/>
            <a:ext cx="89154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100" kern="1200" dirty="0">
                <a:solidFill>
                  <a:srgbClr val="0000E2"/>
                </a:solidFill>
                <a:effectLst/>
                <a:latin typeface="Liberation Sans"/>
                <a:ea typeface="+mn-ea"/>
                <a:cs typeface="+mn-cs"/>
              </a:rPr>
              <a:t>SECOND LEVEL: FUNDAMENTAL CONCEPTS</a:t>
            </a:r>
          </a:p>
        </p:txBody>
      </p:sp>
      <p:sp>
        <p:nvSpPr>
          <p:cNvPr id="11"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4</a:t>
            </a:r>
          </a:p>
        </p:txBody>
      </p:sp>
    </p:spTree>
    <p:extLst>
      <p:ext uri="{BB962C8B-B14F-4D97-AF65-F5344CB8AC3E}">
        <p14:creationId xmlns:p14="http://schemas.microsoft.com/office/powerpoint/2010/main" val="178882762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4857"/>
                                        </p:tgtEl>
                                        <p:attrNameLst>
                                          <p:attrName>style.visibility</p:attrName>
                                        </p:attrNameLst>
                                      </p:cBhvr>
                                      <p:to>
                                        <p:strVal val="visible"/>
                                      </p:to>
                                    </p:set>
                                    <p:animEffect transition="in" filter="wipe(left)">
                                      <p:cBhvr>
                                        <p:cTn id="7" dur="500"/>
                                        <p:tgtEl>
                                          <p:spTgt spid="3348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3"/>
          <p:cNvSpPr txBox="1">
            <a:spLocks noChangeArrowheads="1"/>
          </p:cNvSpPr>
          <p:nvPr/>
        </p:nvSpPr>
        <p:spPr bwMode="auto">
          <a:xfrm>
            <a:off x="609600" y="13716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800" b="1">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latin typeface="Liberation Sans"/>
              </a:rPr>
              <a:t>Enhancing Qualities</a:t>
            </a:r>
          </a:p>
        </p:txBody>
      </p:sp>
      <p:pic>
        <p:nvPicPr>
          <p:cNvPr id="3277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47888"/>
            <a:ext cx="8153400" cy="288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6902" name="Rectangle 6"/>
          <p:cNvSpPr>
            <a:spLocks noChangeArrowheads="1"/>
          </p:cNvSpPr>
          <p:nvPr/>
        </p:nvSpPr>
        <p:spPr bwMode="auto">
          <a:xfrm>
            <a:off x="685800" y="5272088"/>
            <a:ext cx="82296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30000"/>
              </a:spcBef>
              <a:buSzPct val="80000"/>
            </a:pPr>
            <a:r>
              <a:rPr lang="en-US" altLang="en-US" sz="2000" b="1" dirty="0">
                <a:solidFill>
                  <a:schemeClr val="tx2"/>
                </a:solidFill>
                <a:latin typeface="Liberation Sans"/>
              </a:rPr>
              <a:t>Verifiability</a:t>
            </a:r>
            <a:r>
              <a:rPr lang="en-US" altLang="en-US" sz="2000" dirty="0">
                <a:latin typeface="Liberation Sans"/>
              </a:rPr>
              <a:t> occurs when independent measurers, using the same methods, obtain similar results.</a:t>
            </a:r>
          </a:p>
        </p:txBody>
      </p:sp>
      <p:sp>
        <p:nvSpPr>
          <p:cNvPr id="32774" name="AutoShape 7"/>
          <p:cNvSpPr>
            <a:spLocks noChangeArrowheads="1"/>
          </p:cNvSpPr>
          <p:nvPr/>
        </p:nvSpPr>
        <p:spPr bwMode="auto">
          <a:xfrm rot="10800000">
            <a:off x="3994150" y="4706938"/>
            <a:ext cx="457200" cy="550862"/>
          </a:xfrm>
          <a:prstGeom prst="upArrow">
            <a:avLst>
              <a:gd name="adj1" fmla="val 50000"/>
              <a:gd name="adj2" fmla="val 30122"/>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sp>
        <p:nvSpPr>
          <p:cNvPr id="10" name="Rectangle 4"/>
          <p:cNvSpPr txBox="1">
            <a:spLocks noChangeArrowheads="1"/>
          </p:cNvSpPr>
          <p:nvPr/>
        </p:nvSpPr>
        <p:spPr>
          <a:xfrm>
            <a:off x="228600" y="381000"/>
            <a:ext cx="89154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100" kern="1200" dirty="0">
                <a:solidFill>
                  <a:srgbClr val="0000E2"/>
                </a:solidFill>
                <a:effectLst/>
                <a:latin typeface="Liberation Sans"/>
                <a:ea typeface="+mn-ea"/>
                <a:cs typeface="+mn-cs"/>
              </a:rPr>
              <a:t>SECOND LEVEL: FUNDAMENTAL CONCEPTS</a:t>
            </a:r>
          </a:p>
        </p:txBody>
      </p:sp>
      <p:sp>
        <p:nvSpPr>
          <p:cNvPr id="11"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4</a:t>
            </a:r>
          </a:p>
        </p:txBody>
      </p:sp>
    </p:spTree>
    <p:extLst>
      <p:ext uri="{BB962C8B-B14F-4D97-AF65-F5344CB8AC3E}">
        <p14:creationId xmlns:p14="http://schemas.microsoft.com/office/powerpoint/2010/main" val="64106308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6902"/>
                                        </p:tgtEl>
                                        <p:attrNameLst>
                                          <p:attrName>style.visibility</p:attrName>
                                        </p:attrNameLst>
                                      </p:cBhvr>
                                      <p:to>
                                        <p:strVal val="visible"/>
                                      </p:to>
                                    </p:set>
                                    <p:animEffect transition="in" filter="wipe(left)">
                                      <p:cBhvr>
                                        <p:cTn id="7" dur="500"/>
                                        <p:tgtEl>
                                          <p:spTgt spid="336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81000" y="487363"/>
            <a:ext cx="4724400" cy="655637"/>
          </a:xfrm>
          <a:prstGeom prst="rect">
            <a:avLst/>
          </a:prstGeom>
          <a:solidFill>
            <a:srgbClr val="80000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pPr>
            <a:r>
              <a:rPr lang="en-US" altLang="en-US" sz="2800" dirty="0">
                <a:solidFill>
                  <a:schemeClr val="bg1"/>
                </a:solidFill>
                <a:latin typeface="Liberation Sans"/>
              </a:rPr>
              <a:t>PREVIEW OF CHAPTER</a:t>
            </a:r>
          </a:p>
        </p:txBody>
      </p:sp>
      <p:sp>
        <p:nvSpPr>
          <p:cNvPr id="4099" name="Text Box 3"/>
          <p:cNvSpPr txBox="1">
            <a:spLocks noChangeArrowheads="1"/>
          </p:cNvSpPr>
          <p:nvPr/>
        </p:nvSpPr>
        <p:spPr bwMode="auto">
          <a:xfrm>
            <a:off x="2286000" y="5524500"/>
            <a:ext cx="4498975" cy="964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6493" tIns="43247" rIns="86493" bIns="43247">
            <a:spAutoFit/>
          </a:bodyPr>
          <a:lstStyle>
            <a:lvl1pPr defTabSz="865188">
              <a:defRPr b="1">
                <a:solidFill>
                  <a:schemeClr val="folHlink"/>
                </a:solidFill>
                <a:latin typeface="Comic Sans MS" pitchFamily="66" charset="0"/>
              </a:defRPr>
            </a:lvl1pPr>
            <a:lvl2pPr marL="742950" indent="-285750" defTabSz="865188">
              <a:defRPr b="1">
                <a:solidFill>
                  <a:schemeClr val="folHlink"/>
                </a:solidFill>
                <a:latin typeface="Comic Sans MS" pitchFamily="66" charset="0"/>
              </a:defRPr>
            </a:lvl2pPr>
            <a:lvl3pPr marL="1143000" indent="-228600" defTabSz="865188">
              <a:defRPr b="1">
                <a:solidFill>
                  <a:schemeClr val="folHlink"/>
                </a:solidFill>
                <a:latin typeface="Comic Sans MS" pitchFamily="66" charset="0"/>
              </a:defRPr>
            </a:lvl3pPr>
            <a:lvl4pPr marL="1600200" indent="-228600" defTabSz="865188">
              <a:defRPr b="1">
                <a:solidFill>
                  <a:schemeClr val="folHlink"/>
                </a:solidFill>
                <a:latin typeface="Comic Sans MS" pitchFamily="66" charset="0"/>
              </a:defRPr>
            </a:lvl4pPr>
            <a:lvl5pPr marL="2057400" indent="-228600" defTabSz="865188">
              <a:defRPr b="1">
                <a:solidFill>
                  <a:schemeClr val="folHlink"/>
                </a:solidFill>
                <a:latin typeface="Comic Sans MS" pitchFamily="66" charset="0"/>
              </a:defRPr>
            </a:lvl5pPr>
            <a:lvl6pPr marL="2514600" indent="-228600" algn="ctr" defTabSz="865188" eaLnBrk="0" fontAlgn="base" hangingPunct="0">
              <a:spcBef>
                <a:spcPct val="0"/>
              </a:spcBef>
              <a:spcAft>
                <a:spcPct val="0"/>
              </a:spcAft>
              <a:defRPr b="1">
                <a:solidFill>
                  <a:schemeClr val="folHlink"/>
                </a:solidFill>
                <a:latin typeface="Comic Sans MS" pitchFamily="66" charset="0"/>
              </a:defRPr>
            </a:lvl6pPr>
            <a:lvl7pPr marL="2971800" indent="-228600" algn="ctr" defTabSz="865188" eaLnBrk="0" fontAlgn="base" hangingPunct="0">
              <a:spcBef>
                <a:spcPct val="0"/>
              </a:spcBef>
              <a:spcAft>
                <a:spcPct val="0"/>
              </a:spcAft>
              <a:defRPr b="1">
                <a:solidFill>
                  <a:schemeClr val="folHlink"/>
                </a:solidFill>
                <a:latin typeface="Comic Sans MS" pitchFamily="66" charset="0"/>
              </a:defRPr>
            </a:lvl7pPr>
            <a:lvl8pPr marL="3429000" indent="-228600" algn="ctr" defTabSz="865188" eaLnBrk="0" fontAlgn="base" hangingPunct="0">
              <a:spcBef>
                <a:spcPct val="0"/>
              </a:spcBef>
              <a:spcAft>
                <a:spcPct val="0"/>
              </a:spcAft>
              <a:defRPr b="1">
                <a:solidFill>
                  <a:schemeClr val="folHlink"/>
                </a:solidFill>
                <a:latin typeface="Comic Sans MS" pitchFamily="66" charset="0"/>
              </a:defRPr>
            </a:lvl8pPr>
            <a:lvl9pPr marL="3886200" indent="-228600" algn="ctr" defTabSz="865188" eaLnBrk="0" fontAlgn="base" hangingPunct="0">
              <a:spcBef>
                <a:spcPct val="0"/>
              </a:spcBef>
              <a:spcAft>
                <a:spcPct val="0"/>
              </a:spcAft>
              <a:defRPr b="1">
                <a:solidFill>
                  <a:schemeClr val="folHlink"/>
                </a:solidFill>
                <a:latin typeface="Comic Sans MS" pitchFamily="66" charset="0"/>
              </a:defRPr>
            </a:lvl9pPr>
          </a:lstStyle>
          <a:p>
            <a:r>
              <a:rPr lang="en-US" altLang="en-US" sz="1900" b="0" dirty="0">
                <a:solidFill>
                  <a:schemeClr val="tx1"/>
                </a:solidFill>
                <a:effectLst/>
                <a:latin typeface="Liberation Sans"/>
                <a:cs typeface="Liberation Sans"/>
              </a:rPr>
              <a:t>Intermediate</a:t>
            </a:r>
            <a:r>
              <a:rPr lang="en-US" altLang="en-US" sz="1900" b="0" dirty="0">
                <a:solidFill>
                  <a:schemeClr val="tx1"/>
                </a:solidFill>
                <a:effectLst/>
                <a:latin typeface="Liberation Sans"/>
                <a:cs typeface="Liberation"/>
              </a:rPr>
              <a:t> Accounting</a:t>
            </a:r>
          </a:p>
          <a:p>
            <a:r>
              <a:rPr lang="en-US" altLang="en-US" sz="1900" b="0" dirty="0">
                <a:solidFill>
                  <a:schemeClr val="tx1"/>
                </a:solidFill>
                <a:effectLst/>
                <a:latin typeface="Liberation Sans"/>
                <a:cs typeface="Liberation"/>
              </a:rPr>
              <a:t>IFRS 2nd Edition</a:t>
            </a:r>
          </a:p>
          <a:p>
            <a:r>
              <a:rPr lang="en-US" altLang="en-US" sz="1900" b="0" dirty="0">
                <a:solidFill>
                  <a:schemeClr val="tx1"/>
                </a:solidFill>
                <a:effectLst/>
                <a:latin typeface="Liberation Sans"/>
                <a:cs typeface="Liberation"/>
              </a:rPr>
              <a:t>Kieso, Weygandt, and Warfield</a:t>
            </a:r>
            <a:r>
              <a:rPr lang="en-US" altLang="en-US" sz="1700" b="0" dirty="0">
                <a:solidFill>
                  <a:schemeClr val="tx1"/>
                </a:solidFill>
                <a:effectLst/>
                <a:latin typeface="Liberation Sans"/>
                <a:cs typeface="Liberation"/>
              </a:rPr>
              <a:t> </a:t>
            </a:r>
          </a:p>
        </p:txBody>
      </p:sp>
      <p:sp>
        <p:nvSpPr>
          <p:cNvPr id="4103" name="Rectangle 8"/>
          <p:cNvSpPr>
            <a:spLocks noChangeArrowheads="1"/>
          </p:cNvSpPr>
          <p:nvPr/>
        </p:nvSpPr>
        <p:spPr bwMode="auto">
          <a:xfrm>
            <a:off x="5181600" y="487363"/>
            <a:ext cx="762000" cy="655637"/>
          </a:xfrm>
          <a:prstGeom prst="rect">
            <a:avLst/>
          </a:prstGeom>
          <a:solidFill>
            <a:schemeClr val="tx1"/>
          </a:solidFill>
          <a:ln>
            <a:noFill/>
          </a:ln>
          <a:effectLst/>
          <a:extLs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nSpc>
                <a:spcPct val="115000"/>
              </a:lnSpc>
            </a:pPr>
            <a:r>
              <a:rPr lang="en-US" altLang="en-US" sz="2800" dirty="0">
                <a:solidFill>
                  <a:schemeClr val="bg1"/>
                </a:solidFill>
                <a:latin typeface="Liberation Sans"/>
              </a:rPr>
              <a:t>2</a:t>
            </a:r>
          </a:p>
        </p:txBody>
      </p:sp>
      <p:pic>
        <p:nvPicPr>
          <p:cNvPr id="329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8582025" cy="2363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2974958434"/>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609600" y="13716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800" b="1">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latin typeface="Liberation Sans"/>
              </a:rPr>
              <a:t>Enhancing Qualities</a:t>
            </a:r>
          </a:p>
        </p:txBody>
      </p:sp>
      <p:pic>
        <p:nvPicPr>
          <p:cNvPr id="337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47888"/>
            <a:ext cx="8153400" cy="288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8950" name="Rectangle 6"/>
          <p:cNvSpPr>
            <a:spLocks noChangeArrowheads="1"/>
          </p:cNvSpPr>
          <p:nvPr/>
        </p:nvSpPr>
        <p:spPr bwMode="auto">
          <a:xfrm>
            <a:off x="685800" y="5272088"/>
            <a:ext cx="82296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30000"/>
              </a:spcBef>
              <a:buSzPct val="80000"/>
            </a:pPr>
            <a:r>
              <a:rPr lang="en-US" altLang="en-US" sz="2000" b="1" dirty="0">
                <a:solidFill>
                  <a:schemeClr val="tx2"/>
                </a:solidFill>
                <a:latin typeface="Liberation Sans"/>
              </a:rPr>
              <a:t>Timeliness</a:t>
            </a:r>
            <a:r>
              <a:rPr lang="en-US" altLang="en-US" sz="2000" dirty="0">
                <a:latin typeface="Liberation Sans"/>
              </a:rPr>
              <a:t> means having information available to decision-makers before it loses its capacity to influence decisions.</a:t>
            </a:r>
          </a:p>
        </p:txBody>
      </p:sp>
      <p:sp>
        <p:nvSpPr>
          <p:cNvPr id="33798" name="AutoShape 7"/>
          <p:cNvSpPr>
            <a:spLocks noChangeArrowheads="1"/>
          </p:cNvSpPr>
          <p:nvPr/>
        </p:nvSpPr>
        <p:spPr bwMode="auto">
          <a:xfrm rot="10800000">
            <a:off x="5969000" y="4706938"/>
            <a:ext cx="457200" cy="550862"/>
          </a:xfrm>
          <a:prstGeom prst="upArrow">
            <a:avLst>
              <a:gd name="adj1" fmla="val 50000"/>
              <a:gd name="adj2" fmla="val 30122"/>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sp>
        <p:nvSpPr>
          <p:cNvPr id="10" name="Rectangle 4"/>
          <p:cNvSpPr txBox="1">
            <a:spLocks noChangeArrowheads="1"/>
          </p:cNvSpPr>
          <p:nvPr/>
        </p:nvSpPr>
        <p:spPr>
          <a:xfrm>
            <a:off x="228600" y="381000"/>
            <a:ext cx="89154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100" kern="1200" dirty="0">
                <a:solidFill>
                  <a:srgbClr val="0000E2"/>
                </a:solidFill>
                <a:effectLst/>
                <a:latin typeface="Liberation Sans"/>
                <a:ea typeface="+mn-ea"/>
                <a:cs typeface="+mn-cs"/>
              </a:rPr>
              <a:t>SECOND LEVEL: FUNDAMENTAL CONCEPTS</a:t>
            </a:r>
          </a:p>
        </p:txBody>
      </p:sp>
      <p:sp>
        <p:nvSpPr>
          <p:cNvPr id="11"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4</a:t>
            </a:r>
          </a:p>
        </p:txBody>
      </p:sp>
    </p:spTree>
    <p:extLst>
      <p:ext uri="{BB962C8B-B14F-4D97-AF65-F5344CB8AC3E}">
        <p14:creationId xmlns:p14="http://schemas.microsoft.com/office/powerpoint/2010/main" val="97468165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8950"/>
                                        </p:tgtEl>
                                        <p:attrNameLst>
                                          <p:attrName>style.visibility</p:attrName>
                                        </p:attrNameLst>
                                      </p:cBhvr>
                                      <p:to>
                                        <p:strVal val="visible"/>
                                      </p:to>
                                    </p:set>
                                    <p:animEffect transition="in" filter="wipe(left)">
                                      <p:cBhvr>
                                        <p:cTn id="7" dur="500"/>
                                        <p:tgtEl>
                                          <p:spTgt spid="338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5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3"/>
          <p:cNvSpPr txBox="1">
            <a:spLocks noChangeArrowheads="1"/>
          </p:cNvSpPr>
          <p:nvPr/>
        </p:nvSpPr>
        <p:spPr bwMode="auto">
          <a:xfrm>
            <a:off x="609600" y="13716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800" b="1">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latin typeface="Liberation Sans"/>
              </a:rPr>
              <a:t>Enhancing Qualities</a:t>
            </a:r>
          </a:p>
        </p:txBody>
      </p:sp>
      <p:pic>
        <p:nvPicPr>
          <p:cNvPr id="3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47888"/>
            <a:ext cx="8153400" cy="288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0998" name="Rectangle 6"/>
          <p:cNvSpPr>
            <a:spLocks noChangeArrowheads="1"/>
          </p:cNvSpPr>
          <p:nvPr/>
        </p:nvSpPr>
        <p:spPr bwMode="auto">
          <a:xfrm>
            <a:off x="685800" y="5272088"/>
            <a:ext cx="8229600" cy="823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25000"/>
              </a:lnSpc>
              <a:spcBef>
                <a:spcPct val="30000"/>
              </a:spcBef>
              <a:buSzPct val="80000"/>
            </a:pPr>
            <a:r>
              <a:rPr lang="en-US" altLang="en-US" sz="2000" b="1" dirty="0">
                <a:solidFill>
                  <a:schemeClr val="tx2"/>
                </a:solidFill>
                <a:latin typeface="Liberation Sans"/>
              </a:rPr>
              <a:t>Understandability</a:t>
            </a:r>
            <a:r>
              <a:rPr lang="en-US" altLang="en-US" sz="2000" dirty="0">
                <a:latin typeface="Liberation Sans"/>
              </a:rPr>
              <a:t> is the quality of information that lets reasonably informed users see its significance.</a:t>
            </a:r>
          </a:p>
        </p:txBody>
      </p:sp>
      <p:sp>
        <p:nvSpPr>
          <p:cNvPr id="34822" name="AutoShape 7"/>
          <p:cNvSpPr>
            <a:spLocks noChangeArrowheads="1"/>
          </p:cNvSpPr>
          <p:nvPr/>
        </p:nvSpPr>
        <p:spPr bwMode="auto">
          <a:xfrm rot="10800000">
            <a:off x="7550150" y="4706938"/>
            <a:ext cx="457200" cy="550862"/>
          </a:xfrm>
          <a:prstGeom prst="upArrow">
            <a:avLst>
              <a:gd name="adj1" fmla="val 50000"/>
              <a:gd name="adj2" fmla="val 30122"/>
            </a:avLst>
          </a:prstGeom>
          <a:solidFill>
            <a:srgbClr val="80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endParaRPr lang="en-US" altLang="en-US" dirty="0"/>
          </a:p>
        </p:txBody>
      </p:sp>
      <p:sp>
        <p:nvSpPr>
          <p:cNvPr id="10" name="Rectangle 4"/>
          <p:cNvSpPr txBox="1">
            <a:spLocks noChangeArrowheads="1"/>
          </p:cNvSpPr>
          <p:nvPr/>
        </p:nvSpPr>
        <p:spPr>
          <a:xfrm>
            <a:off x="228600" y="381000"/>
            <a:ext cx="89154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100" kern="1200" dirty="0">
                <a:solidFill>
                  <a:srgbClr val="0000E2"/>
                </a:solidFill>
                <a:effectLst/>
                <a:latin typeface="Liberation Sans"/>
                <a:ea typeface="+mn-ea"/>
                <a:cs typeface="+mn-cs"/>
              </a:rPr>
              <a:t>SECOND LEVEL: FUNDAMENTAL CONCEPTS</a:t>
            </a:r>
          </a:p>
        </p:txBody>
      </p:sp>
      <p:sp>
        <p:nvSpPr>
          <p:cNvPr id="11"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4</a:t>
            </a:r>
          </a:p>
        </p:txBody>
      </p:sp>
    </p:spTree>
    <p:extLst>
      <p:ext uri="{BB962C8B-B14F-4D97-AF65-F5344CB8AC3E}">
        <p14:creationId xmlns:p14="http://schemas.microsoft.com/office/powerpoint/2010/main" val="197975538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0998"/>
                                        </p:tgtEl>
                                        <p:attrNameLst>
                                          <p:attrName>style.visibility</p:attrName>
                                        </p:attrNameLst>
                                      </p:cBhvr>
                                      <p:to>
                                        <p:strVal val="visible"/>
                                      </p:to>
                                    </p:set>
                                    <p:animEffect transition="in" filter="wipe(left)">
                                      <p:cBhvr>
                                        <p:cTn id="7" dur="500"/>
                                        <p:tgtEl>
                                          <p:spTgt spid="340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11" name="Rectangle 7"/>
          <p:cNvSpPr>
            <a:spLocks noGrp="1" noChangeArrowheads="1"/>
          </p:cNvSpPr>
          <p:nvPr>
            <p:ph type="title"/>
          </p:nvPr>
        </p:nvSpPr>
        <p:spPr>
          <a:xfrm>
            <a:off x="457200" y="457200"/>
            <a:ext cx="8229600" cy="560388"/>
          </a:xfrm>
          <a:solidFill>
            <a:srgbClr val="336699"/>
          </a:solidFill>
          <a:ln cap="flat" algn="ctr"/>
        </p:spPr>
        <p:txBody>
          <a:bodyPr lIns="0" rIns="0"/>
          <a:lstStyle/>
          <a:p>
            <a:pPr algn="ctr"/>
            <a:r>
              <a:rPr lang="en-US" altLang="en-US" sz="3000"/>
              <a:t>Second Level: Basic Elements</a:t>
            </a:r>
          </a:p>
        </p:txBody>
      </p:sp>
      <p:sp>
        <p:nvSpPr>
          <p:cNvPr id="251917" name="Text Box 13"/>
          <p:cNvSpPr txBox="1">
            <a:spLocks noChangeArrowheads="1"/>
          </p:cNvSpPr>
          <p:nvPr/>
        </p:nvSpPr>
        <p:spPr bwMode="auto">
          <a:xfrm>
            <a:off x="2667000" y="6369050"/>
            <a:ext cx="63246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a:solidFill>
                  <a:schemeClr val="bg2"/>
                </a:solidFill>
                <a:effectLst>
                  <a:outerShdw blurRad="38100" dist="38100" dir="2700000" algn="tl">
                    <a:srgbClr val="C0C0C0"/>
                  </a:outerShdw>
                </a:effectLst>
                <a:latin typeface="Arial" panose="020B0604020202020204" pitchFamily="34" charset="0"/>
              </a:rPr>
              <a:t>LO 5  Define the basic elements of financial statements.</a:t>
            </a:r>
          </a:p>
        </p:txBody>
      </p:sp>
      <p:pic>
        <p:nvPicPr>
          <p:cNvPr id="25191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1346200"/>
            <a:ext cx="7229475" cy="490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7507763"/>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0" name="Rectangle 4"/>
          <p:cNvSpPr>
            <a:spLocks noChangeArrowheads="1"/>
          </p:cNvSpPr>
          <p:nvPr/>
        </p:nvSpPr>
        <p:spPr bwMode="auto">
          <a:xfrm>
            <a:off x="457200" y="1219200"/>
            <a:ext cx="8534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200" b="1" dirty="0">
                <a:solidFill>
                  <a:srgbClr val="800000"/>
                </a:solidFill>
                <a:latin typeface="Liberation Sans"/>
              </a:rPr>
              <a:t>Exercise 2-4:</a:t>
            </a:r>
            <a:r>
              <a:rPr lang="en-US" altLang="en-US" sz="2200" dirty="0">
                <a:latin typeface="Liberation Sans"/>
              </a:rPr>
              <a:t>  Identify the qualitative characteristic(s) to be used given the information provided.</a:t>
            </a:r>
          </a:p>
        </p:txBody>
      </p:sp>
      <p:sp>
        <p:nvSpPr>
          <p:cNvPr id="270341" name="Rectangle 5"/>
          <p:cNvSpPr>
            <a:spLocks noChangeArrowheads="1"/>
          </p:cNvSpPr>
          <p:nvPr/>
        </p:nvSpPr>
        <p:spPr bwMode="auto">
          <a:xfrm>
            <a:off x="381000" y="2133600"/>
            <a:ext cx="5105400" cy="4124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lgn="l">
              <a:spcBef>
                <a:spcPct val="20000"/>
              </a:spcBef>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Arial" charset="0"/>
              </a:defRPr>
            </a:lvl1pPr>
            <a:lvl2pPr marL="571500" indent="-457200" algn="l">
              <a:spcBef>
                <a:spcPct val="20000"/>
              </a:spcBef>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Arial" charset="0"/>
              </a:defRPr>
            </a:lvl2pPr>
            <a:lvl3pPr marL="1409700" indent="-3810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3pPr>
            <a:lvl4pPr marL="1752600" indent="-3810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4pPr>
            <a:lvl5pPr marL="2209800" indent="-3810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5pPr>
            <a:lvl6pPr marL="2667000" indent="-3810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6pPr>
            <a:lvl7pPr marL="3124200" indent="-3810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7pPr>
            <a:lvl8pPr marL="3581400" indent="-3810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8pPr>
            <a:lvl9pPr marL="4038600" indent="-3810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9pPr>
          </a:lstStyle>
          <a:p>
            <a:pPr lvl="1">
              <a:lnSpc>
                <a:spcPct val="110000"/>
              </a:lnSpc>
              <a:spcBef>
                <a:spcPct val="50000"/>
              </a:spcBef>
              <a:spcAft>
                <a:spcPct val="20000"/>
              </a:spcAft>
              <a:buClrTx/>
              <a:buSzTx/>
              <a:buFontTx/>
              <a:buAutoNum type="alphaLcParenBoth"/>
            </a:pPr>
            <a:r>
              <a:rPr lang="en-US" altLang="en-US" sz="2000" b="0" dirty="0">
                <a:effectLst/>
                <a:latin typeface="Liberation Sans"/>
              </a:rPr>
              <a:t>Qualitative characteristic being displayed when companies in the same industry are using the same accounting principles.</a:t>
            </a:r>
          </a:p>
          <a:p>
            <a:pPr lvl="1">
              <a:lnSpc>
                <a:spcPct val="110000"/>
              </a:lnSpc>
              <a:spcBef>
                <a:spcPct val="50000"/>
              </a:spcBef>
              <a:spcAft>
                <a:spcPct val="20000"/>
              </a:spcAft>
              <a:buClrTx/>
              <a:buSzTx/>
              <a:buFontTx/>
              <a:buAutoNum type="alphaLcParenBoth"/>
            </a:pPr>
            <a:r>
              <a:rPr lang="en-US" altLang="en-US" sz="2000" b="0" dirty="0">
                <a:effectLst/>
                <a:latin typeface="Liberation Sans"/>
              </a:rPr>
              <a:t>Quality of information that confirms users’ earlier expectations.</a:t>
            </a:r>
          </a:p>
          <a:p>
            <a:pPr lvl="1">
              <a:lnSpc>
                <a:spcPct val="110000"/>
              </a:lnSpc>
              <a:spcBef>
                <a:spcPct val="50000"/>
              </a:spcBef>
              <a:spcAft>
                <a:spcPct val="20000"/>
              </a:spcAft>
              <a:buClrTx/>
              <a:buSzTx/>
              <a:buFontTx/>
              <a:buAutoNum type="alphaLcParenBoth"/>
            </a:pPr>
            <a:r>
              <a:rPr lang="en-US" altLang="en-US" sz="2000" b="0" dirty="0">
                <a:effectLst/>
                <a:latin typeface="Liberation Sans"/>
              </a:rPr>
              <a:t>Imperative for providing comparisons of a company from period to period.</a:t>
            </a:r>
          </a:p>
          <a:p>
            <a:pPr lvl="1">
              <a:lnSpc>
                <a:spcPct val="110000"/>
              </a:lnSpc>
              <a:spcBef>
                <a:spcPct val="50000"/>
              </a:spcBef>
              <a:spcAft>
                <a:spcPct val="20000"/>
              </a:spcAft>
              <a:buClrTx/>
              <a:buSzTx/>
              <a:buFontTx/>
              <a:buAutoNum type="alphaLcParenBoth"/>
            </a:pPr>
            <a:r>
              <a:rPr lang="en-US" altLang="en-US" sz="2000" b="0" dirty="0">
                <a:effectLst/>
                <a:latin typeface="Liberation Sans"/>
              </a:rPr>
              <a:t>Ignores the economic consequences of a standard or rule.</a:t>
            </a:r>
          </a:p>
        </p:txBody>
      </p:sp>
      <p:sp>
        <p:nvSpPr>
          <p:cNvPr id="270349" name="Rectangle 13"/>
          <p:cNvSpPr>
            <a:spLocks noChangeArrowheads="1"/>
          </p:cNvSpPr>
          <p:nvPr/>
        </p:nvSpPr>
        <p:spPr bwMode="auto">
          <a:xfrm>
            <a:off x="6019800" y="1676400"/>
            <a:ext cx="2590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200" b="1" dirty="0">
                <a:solidFill>
                  <a:srgbClr val="800000"/>
                </a:solidFill>
                <a:latin typeface="Liberation Sans"/>
              </a:rPr>
              <a:t>Characteristics</a:t>
            </a:r>
          </a:p>
        </p:txBody>
      </p:sp>
      <p:sp>
        <p:nvSpPr>
          <p:cNvPr id="270351" name="Line 15"/>
          <p:cNvSpPr>
            <a:spLocks noChangeShapeType="1"/>
          </p:cNvSpPr>
          <p:nvPr/>
        </p:nvSpPr>
        <p:spPr bwMode="auto">
          <a:xfrm>
            <a:off x="6019800" y="2057400"/>
            <a:ext cx="2895600" cy="0"/>
          </a:xfrm>
          <a:prstGeom prst="line">
            <a:avLst/>
          </a:prstGeom>
          <a:noFill/>
          <a:ln w="28575" cap="sq">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70358" name="Rectangle 22"/>
          <p:cNvSpPr>
            <a:spLocks noChangeArrowheads="1"/>
          </p:cNvSpPr>
          <p:nvPr/>
        </p:nvSpPr>
        <p:spPr bwMode="auto">
          <a:xfrm>
            <a:off x="5943600" y="2047875"/>
            <a:ext cx="2971800" cy="4339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Arial" charset="0"/>
              </a:defRPr>
            </a:lvl1pPr>
            <a:lvl2pPr marL="568325" indent="-454025" algn="l">
              <a:spcBef>
                <a:spcPct val="20000"/>
              </a:spcBef>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Arial" charset="0"/>
              </a:defRPr>
            </a:lvl2pPr>
            <a:lvl3pPr marL="10287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3pPr>
            <a:lvl4pPr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4pPr>
            <a:lvl5pPr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5pPr>
            <a:lvl6pPr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6pPr>
            <a:lvl7pPr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7pPr>
            <a:lvl8pPr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8pPr>
            <a:lvl9pPr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9pPr>
          </a:lstStyle>
          <a:p>
            <a:pPr lvl="1">
              <a:lnSpc>
                <a:spcPct val="120000"/>
              </a:lnSpc>
              <a:spcBef>
                <a:spcPct val="0"/>
              </a:spcBef>
              <a:spcAft>
                <a:spcPct val="20000"/>
              </a:spcAft>
              <a:buClrTx/>
              <a:buSzPct val="80000"/>
              <a:buFontTx/>
              <a:buNone/>
            </a:pPr>
            <a:r>
              <a:rPr lang="en-US" altLang="en-US" sz="2000" b="0" dirty="0">
                <a:effectLst/>
                <a:latin typeface="Liberation Sans"/>
              </a:rPr>
              <a:t>Relevance</a:t>
            </a:r>
          </a:p>
          <a:p>
            <a:pPr lvl="1">
              <a:lnSpc>
                <a:spcPct val="120000"/>
              </a:lnSpc>
              <a:spcBef>
                <a:spcPct val="0"/>
              </a:spcBef>
              <a:spcAft>
                <a:spcPct val="20000"/>
              </a:spcAft>
              <a:buClrTx/>
              <a:buSzPct val="80000"/>
              <a:buFontTx/>
              <a:buNone/>
            </a:pPr>
            <a:r>
              <a:rPr lang="en-US" altLang="en-US" sz="2000" b="0" dirty="0">
                <a:effectLst/>
                <a:latin typeface="Liberation Sans"/>
              </a:rPr>
              <a:t>Faithful representation</a:t>
            </a:r>
          </a:p>
          <a:p>
            <a:pPr lvl="1">
              <a:lnSpc>
                <a:spcPct val="120000"/>
              </a:lnSpc>
              <a:spcBef>
                <a:spcPct val="0"/>
              </a:spcBef>
              <a:spcAft>
                <a:spcPct val="20000"/>
              </a:spcAft>
              <a:buClrTx/>
              <a:buSzPct val="80000"/>
              <a:buFontTx/>
              <a:buNone/>
            </a:pPr>
            <a:r>
              <a:rPr lang="en-US" altLang="en-US" sz="2000" b="0" dirty="0">
                <a:effectLst/>
                <a:latin typeface="Liberation Sans"/>
              </a:rPr>
              <a:t>Predictive value</a:t>
            </a:r>
          </a:p>
          <a:p>
            <a:pPr lvl="1">
              <a:lnSpc>
                <a:spcPct val="120000"/>
              </a:lnSpc>
              <a:spcBef>
                <a:spcPct val="0"/>
              </a:spcBef>
              <a:spcAft>
                <a:spcPct val="20000"/>
              </a:spcAft>
              <a:buClrTx/>
              <a:buSzPct val="80000"/>
              <a:buFontTx/>
              <a:buNone/>
            </a:pPr>
            <a:r>
              <a:rPr lang="en-US" altLang="en-US" sz="2000" b="0" dirty="0">
                <a:effectLst/>
                <a:latin typeface="Liberation Sans"/>
              </a:rPr>
              <a:t>Confirmatory value</a:t>
            </a:r>
          </a:p>
          <a:p>
            <a:pPr lvl="1">
              <a:lnSpc>
                <a:spcPct val="120000"/>
              </a:lnSpc>
              <a:spcBef>
                <a:spcPct val="0"/>
              </a:spcBef>
              <a:spcAft>
                <a:spcPct val="20000"/>
              </a:spcAft>
              <a:buClrTx/>
              <a:buSzPct val="80000"/>
              <a:buFontTx/>
              <a:buNone/>
            </a:pPr>
            <a:r>
              <a:rPr lang="en-US" altLang="en-US" sz="2000" b="0" dirty="0">
                <a:effectLst/>
                <a:latin typeface="Liberation Sans"/>
              </a:rPr>
              <a:t>Neutrality</a:t>
            </a:r>
          </a:p>
          <a:p>
            <a:pPr lvl="1">
              <a:lnSpc>
                <a:spcPct val="120000"/>
              </a:lnSpc>
              <a:spcBef>
                <a:spcPct val="0"/>
              </a:spcBef>
              <a:spcAft>
                <a:spcPct val="20000"/>
              </a:spcAft>
              <a:buClrTx/>
              <a:buSzPct val="80000"/>
              <a:buFontTx/>
              <a:buNone/>
            </a:pPr>
            <a:r>
              <a:rPr lang="en-US" altLang="en-US" sz="2000" b="0" dirty="0">
                <a:effectLst/>
                <a:latin typeface="Liberation Sans"/>
              </a:rPr>
              <a:t>Materiality</a:t>
            </a:r>
          </a:p>
          <a:p>
            <a:pPr lvl="1">
              <a:lnSpc>
                <a:spcPct val="120000"/>
              </a:lnSpc>
              <a:spcBef>
                <a:spcPct val="0"/>
              </a:spcBef>
              <a:spcAft>
                <a:spcPct val="20000"/>
              </a:spcAft>
              <a:buClrTx/>
              <a:buSzPct val="80000"/>
              <a:buFontTx/>
              <a:buNone/>
            </a:pPr>
            <a:r>
              <a:rPr lang="en-US" altLang="en-US" sz="2000" b="0" dirty="0">
                <a:effectLst/>
                <a:latin typeface="Liberation Sans"/>
              </a:rPr>
              <a:t>Timeliness </a:t>
            </a:r>
          </a:p>
          <a:p>
            <a:pPr lvl="1">
              <a:lnSpc>
                <a:spcPct val="120000"/>
              </a:lnSpc>
              <a:spcBef>
                <a:spcPct val="0"/>
              </a:spcBef>
              <a:spcAft>
                <a:spcPct val="20000"/>
              </a:spcAft>
              <a:buClrTx/>
              <a:buSzPct val="80000"/>
              <a:buFontTx/>
              <a:buNone/>
            </a:pPr>
            <a:r>
              <a:rPr lang="en-US" altLang="en-US" sz="2000" b="0" dirty="0">
                <a:effectLst/>
                <a:latin typeface="Liberation Sans"/>
              </a:rPr>
              <a:t>Verifiability</a:t>
            </a:r>
          </a:p>
          <a:p>
            <a:pPr lvl="1">
              <a:lnSpc>
                <a:spcPct val="120000"/>
              </a:lnSpc>
              <a:spcBef>
                <a:spcPct val="0"/>
              </a:spcBef>
              <a:spcAft>
                <a:spcPct val="20000"/>
              </a:spcAft>
              <a:buClrTx/>
              <a:buSzPct val="80000"/>
              <a:buFontTx/>
              <a:buNone/>
            </a:pPr>
            <a:r>
              <a:rPr lang="en-US" altLang="en-US" sz="2000" b="0" dirty="0">
                <a:effectLst/>
                <a:latin typeface="Liberation Sans"/>
              </a:rPr>
              <a:t>Understandability</a:t>
            </a:r>
          </a:p>
          <a:p>
            <a:pPr lvl="1">
              <a:lnSpc>
                <a:spcPct val="120000"/>
              </a:lnSpc>
              <a:spcBef>
                <a:spcPct val="0"/>
              </a:spcBef>
              <a:spcAft>
                <a:spcPct val="20000"/>
              </a:spcAft>
              <a:buClrTx/>
              <a:buSzPct val="80000"/>
              <a:buFontTx/>
              <a:buNone/>
            </a:pPr>
            <a:r>
              <a:rPr lang="en-US" altLang="en-US" sz="2000" b="0" dirty="0">
                <a:effectLst/>
                <a:latin typeface="Liberation Sans"/>
              </a:rPr>
              <a:t>Comparability</a:t>
            </a:r>
          </a:p>
        </p:txBody>
      </p:sp>
      <p:sp>
        <p:nvSpPr>
          <p:cNvPr id="270359" name="Line 23"/>
          <p:cNvSpPr>
            <a:spLocks noChangeShapeType="1"/>
          </p:cNvSpPr>
          <p:nvPr/>
        </p:nvSpPr>
        <p:spPr bwMode="auto">
          <a:xfrm>
            <a:off x="4953000" y="3200400"/>
            <a:ext cx="1066800" cy="2895600"/>
          </a:xfrm>
          <a:prstGeom prst="line">
            <a:avLst/>
          </a:prstGeom>
          <a:noFill/>
          <a:ln w="28575"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70361" name="Line 25"/>
          <p:cNvSpPr>
            <a:spLocks noChangeShapeType="1"/>
          </p:cNvSpPr>
          <p:nvPr/>
        </p:nvSpPr>
        <p:spPr bwMode="auto">
          <a:xfrm>
            <a:off x="5105400" y="5105400"/>
            <a:ext cx="914400" cy="990600"/>
          </a:xfrm>
          <a:prstGeom prst="line">
            <a:avLst/>
          </a:prstGeom>
          <a:noFill/>
          <a:ln w="28575"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70362" name="Line 26"/>
          <p:cNvSpPr>
            <a:spLocks noChangeShapeType="1"/>
          </p:cNvSpPr>
          <p:nvPr/>
        </p:nvSpPr>
        <p:spPr bwMode="auto">
          <a:xfrm flipV="1">
            <a:off x="5029200" y="3581400"/>
            <a:ext cx="990600" cy="381000"/>
          </a:xfrm>
          <a:prstGeom prst="line">
            <a:avLst/>
          </a:prstGeom>
          <a:noFill/>
          <a:ln w="28575"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70363" name="Line 27"/>
          <p:cNvSpPr>
            <a:spLocks noChangeShapeType="1"/>
          </p:cNvSpPr>
          <p:nvPr/>
        </p:nvSpPr>
        <p:spPr bwMode="auto">
          <a:xfrm flipV="1">
            <a:off x="5257800" y="4114800"/>
            <a:ext cx="762000" cy="1524000"/>
          </a:xfrm>
          <a:prstGeom prst="line">
            <a:avLst/>
          </a:prstGeom>
          <a:noFill/>
          <a:ln w="28575"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5</a:t>
            </a:r>
          </a:p>
        </p:txBody>
      </p:sp>
      <p:sp>
        <p:nvSpPr>
          <p:cNvPr id="15" name="Rectangle 10"/>
          <p:cNvSpPr txBox="1">
            <a:spLocks noChangeArrowheads="1"/>
          </p:cNvSpPr>
          <p:nvPr/>
        </p:nvSpPr>
        <p:spPr bwMode="auto">
          <a:xfrm>
            <a:off x="533400" y="381000"/>
            <a:ext cx="8229600" cy="560387"/>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200" kern="1200" dirty="0">
                <a:solidFill>
                  <a:srgbClr val="0000E2"/>
                </a:solidFill>
                <a:effectLst/>
                <a:latin typeface="Liberation Sans"/>
                <a:ea typeface="+mn-ea"/>
                <a:cs typeface="+mn-cs"/>
              </a:rPr>
              <a:t>SECOND LEVEL: BASIC ELEMENTS</a:t>
            </a:r>
          </a:p>
        </p:txBody>
      </p:sp>
      <p:sp>
        <p:nvSpPr>
          <p:cNvPr id="1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0359"/>
                                        </p:tgtEl>
                                        <p:attrNameLst>
                                          <p:attrName>style.visibility</p:attrName>
                                        </p:attrNameLst>
                                      </p:cBhvr>
                                      <p:to>
                                        <p:strVal val="visible"/>
                                      </p:to>
                                    </p:set>
                                    <p:animEffect transition="in" filter="wipe(left)">
                                      <p:cBhvr>
                                        <p:cTn id="7" dur="500"/>
                                        <p:tgtEl>
                                          <p:spTgt spid="270359"/>
                                        </p:tgtEl>
                                      </p:cBhvr>
                                    </p:animEffect>
                                  </p:childTnLst>
                                  <p:subTnLst>
                                    <p:set>
                                      <p:cBhvr override="childStyle">
                                        <p:cTn dur="1" fill="hold" display="0" masterRel="nextClick" afterEffect="1"/>
                                        <p:tgtEl>
                                          <p:spTgt spid="270359"/>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0362"/>
                                        </p:tgtEl>
                                        <p:attrNameLst>
                                          <p:attrName>style.visibility</p:attrName>
                                        </p:attrNameLst>
                                      </p:cBhvr>
                                      <p:to>
                                        <p:strVal val="visible"/>
                                      </p:to>
                                    </p:set>
                                    <p:animEffect transition="in" filter="wipe(left)">
                                      <p:cBhvr>
                                        <p:cTn id="12" dur="500"/>
                                        <p:tgtEl>
                                          <p:spTgt spid="270362"/>
                                        </p:tgtEl>
                                      </p:cBhvr>
                                    </p:animEffect>
                                  </p:childTnLst>
                                  <p:subTnLst>
                                    <p:set>
                                      <p:cBhvr override="childStyle">
                                        <p:cTn dur="1" fill="hold" display="0" masterRel="nextClick" afterEffect="1"/>
                                        <p:tgtEl>
                                          <p:spTgt spid="270362"/>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0361"/>
                                        </p:tgtEl>
                                        <p:attrNameLst>
                                          <p:attrName>style.visibility</p:attrName>
                                        </p:attrNameLst>
                                      </p:cBhvr>
                                      <p:to>
                                        <p:strVal val="visible"/>
                                      </p:to>
                                    </p:set>
                                    <p:animEffect transition="in" filter="wipe(left)">
                                      <p:cBhvr>
                                        <p:cTn id="17" dur="500"/>
                                        <p:tgtEl>
                                          <p:spTgt spid="270361"/>
                                        </p:tgtEl>
                                      </p:cBhvr>
                                    </p:animEffect>
                                  </p:childTnLst>
                                  <p:subTnLst>
                                    <p:set>
                                      <p:cBhvr override="childStyle">
                                        <p:cTn dur="1" fill="hold" display="0" masterRel="nextClick" afterEffect="1"/>
                                        <p:tgtEl>
                                          <p:spTgt spid="270361"/>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0363"/>
                                        </p:tgtEl>
                                        <p:attrNameLst>
                                          <p:attrName>style.visibility</p:attrName>
                                        </p:attrNameLst>
                                      </p:cBhvr>
                                      <p:to>
                                        <p:strVal val="visible"/>
                                      </p:to>
                                    </p:set>
                                    <p:animEffect transition="in" filter="wipe(left)">
                                      <p:cBhvr>
                                        <p:cTn id="22" dur="500"/>
                                        <p:tgtEl>
                                          <p:spTgt spid="270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59" grpId="0" animBg="1"/>
      <p:bldP spid="270361" grpId="0" animBg="1"/>
      <p:bldP spid="270362" grpId="0" animBg="1"/>
      <p:bldP spid="27036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Rectangle 3"/>
          <p:cNvSpPr>
            <a:spLocks noChangeArrowheads="1"/>
          </p:cNvSpPr>
          <p:nvPr/>
        </p:nvSpPr>
        <p:spPr bwMode="auto">
          <a:xfrm>
            <a:off x="457200" y="1219200"/>
            <a:ext cx="8534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200" b="1" dirty="0">
                <a:solidFill>
                  <a:srgbClr val="800000"/>
                </a:solidFill>
                <a:latin typeface="Liberation Sans"/>
              </a:rPr>
              <a:t>Exercise 2-4:</a:t>
            </a:r>
            <a:r>
              <a:rPr lang="en-US" altLang="en-US" sz="2200" dirty="0">
                <a:latin typeface="Liberation Sans"/>
              </a:rPr>
              <a:t>  Identify the qualitative characteristic(s) to be used given the information provided.</a:t>
            </a:r>
          </a:p>
        </p:txBody>
      </p:sp>
      <p:sp>
        <p:nvSpPr>
          <p:cNvPr id="320516" name="Rectangle 4"/>
          <p:cNvSpPr>
            <a:spLocks noChangeArrowheads="1"/>
          </p:cNvSpPr>
          <p:nvPr/>
        </p:nvSpPr>
        <p:spPr bwMode="auto">
          <a:xfrm>
            <a:off x="381000" y="2133600"/>
            <a:ext cx="5105400" cy="44627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lgn="l">
              <a:spcBef>
                <a:spcPct val="20000"/>
              </a:spcBef>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Arial" charset="0"/>
              </a:defRPr>
            </a:lvl1pPr>
            <a:lvl2pPr marL="571500" indent="-457200" algn="l">
              <a:spcBef>
                <a:spcPct val="20000"/>
              </a:spcBef>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Arial" charset="0"/>
              </a:defRPr>
            </a:lvl2pPr>
            <a:lvl3pPr marL="1409700" indent="-3810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3pPr>
            <a:lvl4pPr marL="1752600" indent="-3810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4pPr>
            <a:lvl5pPr marL="2209800" indent="-3810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5pPr>
            <a:lvl6pPr marL="2667000" indent="-3810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6pPr>
            <a:lvl7pPr marL="3124200" indent="-3810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7pPr>
            <a:lvl8pPr marL="3581400" indent="-3810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8pPr>
            <a:lvl9pPr marL="4038600" indent="-3810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9pPr>
          </a:lstStyle>
          <a:p>
            <a:pPr lvl="1">
              <a:lnSpc>
                <a:spcPct val="110000"/>
              </a:lnSpc>
              <a:spcBef>
                <a:spcPct val="50000"/>
              </a:spcBef>
              <a:spcAft>
                <a:spcPct val="20000"/>
              </a:spcAft>
              <a:buClrTx/>
              <a:buSzTx/>
              <a:buFontTx/>
              <a:buAutoNum type="alphaLcParenBoth" startAt="5"/>
            </a:pPr>
            <a:r>
              <a:rPr lang="en-US" altLang="en-US" sz="2000" b="0" dirty="0">
                <a:effectLst/>
                <a:latin typeface="Liberation Sans"/>
              </a:rPr>
              <a:t>Requires a high degree of consensus among individuals on a given measurement.</a:t>
            </a:r>
          </a:p>
          <a:p>
            <a:pPr lvl="1">
              <a:lnSpc>
                <a:spcPct val="110000"/>
              </a:lnSpc>
              <a:spcBef>
                <a:spcPct val="50000"/>
              </a:spcBef>
              <a:spcAft>
                <a:spcPct val="20000"/>
              </a:spcAft>
              <a:buClrTx/>
              <a:buSzTx/>
              <a:buFontTx/>
              <a:buAutoNum type="alphaLcParenBoth" startAt="5"/>
            </a:pPr>
            <a:r>
              <a:rPr lang="en-US" altLang="en-US" sz="2000" b="0" dirty="0">
                <a:effectLst/>
                <a:latin typeface="Liberation Sans"/>
              </a:rPr>
              <a:t>Predictive value is an ingredient of this fundamental quality of information.</a:t>
            </a:r>
          </a:p>
          <a:p>
            <a:pPr lvl="1">
              <a:lnSpc>
                <a:spcPct val="110000"/>
              </a:lnSpc>
              <a:spcBef>
                <a:spcPct val="50000"/>
              </a:spcBef>
              <a:spcAft>
                <a:spcPct val="20000"/>
              </a:spcAft>
              <a:buClrTx/>
              <a:buSzTx/>
              <a:buFontTx/>
              <a:buAutoNum type="alphaLcParenBoth" startAt="5"/>
            </a:pPr>
            <a:r>
              <a:rPr lang="en-US" altLang="en-US" sz="2000" b="0" dirty="0">
                <a:effectLst/>
                <a:latin typeface="Liberation Sans"/>
              </a:rPr>
              <a:t>Four qualitative characteristics that enhance both relevance and faithful representation.</a:t>
            </a:r>
          </a:p>
          <a:p>
            <a:pPr lvl="1">
              <a:lnSpc>
                <a:spcPct val="110000"/>
              </a:lnSpc>
              <a:spcBef>
                <a:spcPct val="50000"/>
              </a:spcBef>
              <a:spcAft>
                <a:spcPct val="20000"/>
              </a:spcAft>
              <a:buClrTx/>
              <a:buSzTx/>
              <a:buFontTx/>
              <a:buAutoNum type="alphaLcParenBoth" startAt="5"/>
            </a:pPr>
            <a:r>
              <a:rPr lang="en-US" sz="2000" b="0" dirty="0">
                <a:effectLst/>
                <a:latin typeface="Liberation Sans"/>
              </a:rPr>
              <a:t>An item is not reported because its effect on income would not change a decision.</a:t>
            </a:r>
          </a:p>
        </p:txBody>
      </p:sp>
      <p:sp>
        <p:nvSpPr>
          <p:cNvPr id="320518" name="Rectangle 6"/>
          <p:cNvSpPr>
            <a:spLocks noChangeArrowheads="1"/>
          </p:cNvSpPr>
          <p:nvPr/>
        </p:nvSpPr>
        <p:spPr bwMode="auto">
          <a:xfrm>
            <a:off x="6019800" y="1676400"/>
            <a:ext cx="2590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200" b="1" dirty="0">
                <a:solidFill>
                  <a:srgbClr val="800000"/>
                </a:solidFill>
                <a:latin typeface="Liberation Sans"/>
              </a:rPr>
              <a:t>Characteristics</a:t>
            </a:r>
          </a:p>
        </p:txBody>
      </p:sp>
      <p:sp>
        <p:nvSpPr>
          <p:cNvPr id="320519" name="Line 7"/>
          <p:cNvSpPr>
            <a:spLocks noChangeShapeType="1"/>
          </p:cNvSpPr>
          <p:nvPr/>
        </p:nvSpPr>
        <p:spPr bwMode="auto">
          <a:xfrm>
            <a:off x="6019800" y="2057400"/>
            <a:ext cx="2895600" cy="0"/>
          </a:xfrm>
          <a:prstGeom prst="line">
            <a:avLst/>
          </a:prstGeom>
          <a:noFill/>
          <a:ln w="28575" cap="sq">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0520" name="Rectangle 8"/>
          <p:cNvSpPr>
            <a:spLocks noChangeArrowheads="1"/>
          </p:cNvSpPr>
          <p:nvPr/>
        </p:nvSpPr>
        <p:spPr bwMode="auto">
          <a:xfrm>
            <a:off x="5943600" y="2047875"/>
            <a:ext cx="2971800" cy="4339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Arial" charset="0"/>
              </a:defRPr>
            </a:lvl1pPr>
            <a:lvl2pPr marL="568325" indent="-454025" algn="l">
              <a:spcBef>
                <a:spcPct val="20000"/>
              </a:spcBef>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Arial" charset="0"/>
              </a:defRPr>
            </a:lvl2pPr>
            <a:lvl3pPr marL="10287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3pPr>
            <a:lvl4pPr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4pPr>
            <a:lvl5pPr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5pPr>
            <a:lvl6pPr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6pPr>
            <a:lvl7pPr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7pPr>
            <a:lvl8pPr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8pPr>
            <a:lvl9pPr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9pPr>
          </a:lstStyle>
          <a:p>
            <a:pPr lvl="1">
              <a:lnSpc>
                <a:spcPct val="120000"/>
              </a:lnSpc>
              <a:spcBef>
                <a:spcPct val="0"/>
              </a:spcBef>
              <a:spcAft>
                <a:spcPct val="20000"/>
              </a:spcAft>
              <a:buClrTx/>
              <a:buSzPct val="80000"/>
              <a:buFontTx/>
              <a:buNone/>
            </a:pPr>
            <a:r>
              <a:rPr lang="en-US" altLang="en-US" sz="2000" b="0" dirty="0">
                <a:effectLst/>
                <a:latin typeface="Liberation Sans"/>
              </a:rPr>
              <a:t>Relevance</a:t>
            </a:r>
          </a:p>
          <a:p>
            <a:pPr lvl="1">
              <a:lnSpc>
                <a:spcPct val="120000"/>
              </a:lnSpc>
              <a:spcBef>
                <a:spcPct val="0"/>
              </a:spcBef>
              <a:spcAft>
                <a:spcPct val="20000"/>
              </a:spcAft>
              <a:buClrTx/>
              <a:buSzPct val="80000"/>
              <a:buFontTx/>
              <a:buNone/>
            </a:pPr>
            <a:r>
              <a:rPr lang="en-US" altLang="en-US" sz="2000" b="0" dirty="0">
                <a:effectLst/>
                <a:latin typeface="Liberation Sans"/>
              </a:rPr>
              <a:t>Faithful representation</a:t>
            </a:r>
          </a:p>
          <a:p>
            <a:pPr lvl="1">
              <a:lnSpc>
                <a:spcPct val="120000"/>
              </a:lnSpc>
              <a:spcBef>
                <a:spcPct val="0"/>
              </a:spcBef>
              <a:spcAft>
                <a:spcPct val="20000"/>
              </a:spcAft>
              <a:buClrTx/>
              <a:buSzPct val="80000"/>
              <a:buFontTx/>
              <a:buNone/>
            </a:pPr>
            <a:r>
              <a:rPr lang="en-US" altLang="en-US" sz="2000" b="0" dirty="0">
                <a:effectLst/>
                <a:latin typeface="Liberation Sans"/>
              </a:rPr>
              <a:t>Predictive value</a:t>
            </a:r>
          </a:p>
          <a:p>
            <a:pPr lvl="1">
              <a:lnSpc>
                <a:spcPct val="120000"/>
              </a:lnSpc>
              <a:spcBef>
                <a:spcPct val="0"/>
              </a:spcBef>
              <a:spcAft>
                <a:spcPct val="20000"/>
              </a:spcAft>
              <a:buClrTx/>
              <a:buSzPct val="80000"/>
              <a:buFontTx/>
              <a:buNone/>
            </a:pPr>
            <a:r>
              <a:rPr lang="en-US" altLang="en-US" sz="2000" b="0" dirty="0">
                <a:effectLst/>
                <a:latin typeface="Liberation Sans"/>
              </a:rPr>
              <a:t>Confirmatory value</a:t>
            </a:r>
          </a:p>
          <a:p>
            <a:pPr lvl="1">
              <a:lnSpc>
                <a:spcPct val="120000"/>
              </a:lnSpc>
              <a:spcBef>
                <a:spcPct val="0"/>
              </a:spcBef>
              <a:spcAft>
                <a:spcPct val="20000"/>
              </a:spcAft>
              <a:buClrTx/>
              <a:buSzPct val="80000"/>
              <a:buFontTx/>
              <a:buNone/>
            </a:pPr>
            <a:r>
              <a:rPr lang="en-US" altLang="en-US" sz="2000" b="0" dirty="0">
                <a:effectLst/>
                <a:latin typeface="Liberation Sans"/>
              </a:rPr>
              <a:t>Neutrality</a:t>
            </a:r>
          </a:p>
          <a:p>
            <a:pPr lvl="1">
              <a:lnSpc>
                <a:spcPct val="120000"/>
              </a:lnSpc>
              <a:spcBef>
                <a:spcPct val="0"/>
              </a:spcBef>
              <a:spcAft>
                <a:spcPct val="20000"/>
              </a:spcAft>
              <a:buClrTx/>
              <a:buSzPct val="80000"/>
              <a:buFontTx/>
              <a:buNone/>
            </a:pPr>
            <a:r>
              <a:rPr lang="en-US" altLang="en-US" sz="2000" b="0" dirty="0">
                <a:effectLst/>
                <a:latin typeface="Liberation Sans"/>
              </a:rPr>
              <a:t>Materiality</a:t>
            </a:r>
          </a:p>
          <a:p>
            <a:pPr lvl="1">
              <a:lnSpc>
                <a:spcPct val="120000"/>
              </a:lnSpc>
              <a:spcBef>
                <a:spcPct val="0"/>
              </a:spcBef>
              <a:spcAft>
                <a:spcPct val="20000"/>
              </a:spcAft>
              <a:buClrTx/>
              <a:buSzPct val="80000"/>
              <a:buFontTx/>
              <a:buNone/>
            </a:pPr>
            <a:r>
              <a:rPr lang="en-US" altLang="en-US" sz="2000" b="0" dirty="0">
                <a:effectLst/>
                <a:latin typeface="Liberation Sans"/>
              </a:rPr>
              <a:t>Timeliness </a:t>
            </a:r>
          </a:p>
          <a:p>
            <a:pPr lvl="1">
              <a:lnSpc>
                <a:spcPct val="120000"/>
              </a:lnSpc>
              <a:spcBef>
                <a:spcPct val="0"/>
              </a:spcBef>
              <a:spcAft>
                <a:spcPct val="20000"/>
              </a:spcAft>
              <a:buClrTx/>
              <a:buSzPct val="80000"/>
              <a:buFontTx/>
              <a:buNone/>
            </a:pPr>
            <a:r>
              <a:rPr lang="en-US" altLang="en-US" sz="2000" b="0" dirty="0">
                <a:effectLst/>
                <a:latin typeface="Liberation Sans"/>
              </a:rPr>
              <a:t>Verifiability</a:t>
            </a:r>
          </a:p>
          <a:p>
            <a:pPr lvl="1">
              <a:lnSpc>
                <a:spcPct val="120000"/>
              </a:lnSpc>
              <a:spcBef>
                <a:spcPct val="0"/>
              </a:spcBef>
              <a:spcAft>
                <a:spcPct val="20000"/>
              </a:spcAft>
              <a:buClrTx/>
              <a:buSzPct val="80000"/>
              <a:buFontTx/>
              <a:buNone/>
            </a:pPr>
            <a:r>
              <a:rPr lang="en-US" altLang="en-US" sz="2000" b="0" dirty="0">
                <a:effectLst/>
                <a:latin typeface="Liberation Sans"/>
              </a:rPr>
              <a:t>Understandability</a:t>
            </a:r>
          </a:p>
          <a:p>
            <a:pPr lvl="1">
              <a:lnSpc>
                <a:spcPct val="120000"/>
              </a:lnSpc>
              <a:spcBef>
                <a:spcPct val="0"/>
              </a:spcBef>
              <a:spcAft>
                <a:spcPct val="20000"/>
              </a:spcAft>
              <a:buClrTx/>
              <a:buSzPct val="80000"/>
              <a:buFontTx/>
              <a:buNone/>
            </a:pPr>
            <a:r>
              <a:rPr lang="en-US" altLang="en-US" sz="2000" b="0" dirty="0">
                <a:effectLst/>
                <a:latin typeface="Liberation Sans"/>
              </a:rPr>
              <a:t>Comparability</a:t>
            </a:r>
          </a:p>
        </p:txBody>
      </p:sp>
      <p:sp>
        <p:nvSpPr>
          <p:cNvPr id="320521" name="Line 9"/>
          <p:cNvSpPr>
            <a:spLocks noChangeShapeType="1"/>
          </p:cNvSpPr>
          <p:nvPr/>
        </p:nvSpPr>
        <p:spPr bwMode="auto">
          <a:xfrm>
            <a:off x="5334000" y="2514600"/>
            <a:ext cx="762000" cy="2667000"/>
          </a:xfrm>
          <a:prstGeom prst="line">
            <a:avLst/>
          </a:prstGeom>
          <a:noFill/>
          <a:ln w="28575"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0522" name="Line 10"/>
          <p:cNvSpPr>
            <a:spLocks noChangeShapeType="1"/>
          </p:cNvSpPr>
          <p:nvPr/>
        </p:nvSpPr>
        <p:spPr bwMode="auto">
          <a:xfrm>
            <a:off x="5181600" y="4800600"/>
            <a:ext cx="838200" cy="1295400"/>
          </a:xfrm>
          <a:prstGeom prst="line">
            <a:avLst/>
          </a:prstGeom>
          <a:noFill/>
          <a:ln w="28575" cap="sq">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0523" name="Line 11"/>
          <p:cNvSpPr>
            <a:spLocks noChangeShapeType="1"/>
          </p:cNvSpPr>
          <p:nvPr/>
        </p:nvSpPr>
        <p:spPr bwMode="auto">
          <a:xfrm flipV="1">
            <a:off x="5486400" y="2438400"/>
            <a:ext cx="533400" cy="1066800"/>
          </a:xfrm>
          <a:prstGeom prst="line">
            <a:avLst/>
          </a:prstGeom>
          <a:noFill/>
          <a:ln w="28575"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0524" name="Line 12"/>
          <p:cNvSpPr>
            <a:spLocks noChangeShapeType="1"/>
          </p:cNvSpPr>
          <p:nvPr/>
        </p:nvSpPr>
        <p:spPr bwMode="auto">
          <a:xfrm>
            <a:off x="5181600" y="4800600"/>
            <a:ext cx="914400" cy="457200"/>
          </a:xfrm>
          <a:prstGeom prst="line">
            <a:avLst/>
          </a:prstGeom>
          <a:noFill/>
          <a:ln w="28575" cap="sq">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0525" name="Line 13"/>
          <p:cNvSpPr>
            <a:spLocks noChangeShapeType="1"/>
          </p:cNvSpPr>
          <p:nvPr/>
        </p:nvSpPr>
        <p:spPr bwMode="auto">
          <a:xfrm>
            <a:off x="5181600" y="4800600"/>
            <a:ext cx="838200" cy="76200"/>
          </a:xfrm>
          <a:prstGeom prst="line">
            <a:avLst/>
          </a:prstGeom>
          <a:noFill/>
          <a:ln w="28575" cap="sq">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0526" name="Line 14"/>
          <p:cNvSpPr>
            <a:spLocks noChangeShapeType="1"/>
          </p:cNvSpPr>
          <p:nvPr/>
        </p:nvSpPr>
        <p:spPr bwMode="auto">
          <a:xfrm>
            <a:off x="5181600" y="4800600"/>
            <a:ext cx="914400" cy="838200"/>
          </a:xfrm>
          <a:prstGeom prst="line">
            <a:avLst/>
          </a:prstGeom>
          <a:noFill/>
          <a:ln w="28575" cap="sq">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5</a:t>
            </a:r>
          </a:p>
        </p:txBody>
      </p:sp>
      <p:sp>
        <p:nvSpPr>
          <p:cNvPr id="17" name="Rectangle 10"/>
          <p:cNvSpPr txBox="1">
            <a:spLocks noChangeArrowheads="1"/>
          </p:cNvSpPr>
          <p:nvPr/>
        </p:nvSpPr>
        <p:spPr bwMode="auto">
          <a:xfrm>
            <a:off x="533400" y="381000"/>
            <a:ext cx="8229600" cy="560387"/>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200" kern="1200" dirty="0">
                <a:solidFill>
                  <a:srgbClr val="0000E2"/>
                </a:solidFill>
                <a:effectLst/>
                <a:latin typeface="Liberation Sans"/>
                <a:ea typeface="+mn-ea"/>
                <a:cs typeface="+mn-cs"/>
              </a:rPr>
              <a:t>SECOND LEVEL: BASIC ELEMENTS</a:t>
            </a:r>
          </a:p>
        </p:txBody>
      </p:sp>
      <p:sp>
        <p:nvSpPr>
          <p:cNvPr id="1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9" name="Line 11"/>
          <p:cNvSpPr>
            <a:spLocks noChangeShapeType="1"/>
          </p:cNvSpPr>
          <p:nvPr/>
        </p:nvSpPr>
        <p:spPr bwMode="auto">
          <a:xfrm flipV="1">
            <a:off x="5181600" y="4572000"/>
            <a:ext cx="838200" cy="1066800"/>
          </a:xfrm>
          <a:prstGeom prst="line">
            <a:avLst/>
          </a:prstGeom>
          <a:noFill/>
          <a:ln w="28575"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0521"/>
                                        </p:tgtEl>
                                        <p:attrNameLst>
                                          <p:attrName>style.visibility</p:attrName>
                                        </p:attrNameLst>
                                      </p:cBhvr>
                                      <p:to>
                                        <p:strVal val="visible"/>
                                      </p:to>
                                    </p:set>
                                    <p:animEffect transition="in" filter="wipe(left)">
                                      <p:cBhvr>
                                        <p:cTn id="7" dur="500"/>
                                        <p:tgtEl>
                                          <p:spTgt spid="320521"/>
                                        </p:tgtEl>
                                      </p:cBhvr>
                                    </p:animEffect>
                                  </p:childTnLst>
                                  <p:subTnLst>
                                    <p:set>
                                      <p:cBhvr override="childStyle">
                                        <p:cTn dur="1" fill="hold" display="0" masterRel="nextClick" afterEffect="1"/>
                                        <p:tgtEl>
                                          <p:spTgt spid="320521"/>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0523"/>
                                        </p:tgtEl>
                                        <p:attrNameLst>
                                          <p:attrName>style.visibility</p:attrName>
                                        </p:attrNameLst>
                                      </p:cBhvr>
                                      <p:to>
                                        <p:strVal val="visible"/>
                                      </p:to>
                                    </p:set>
                                    <p:animEffect transition="in" filter="wipe(left)">
                                      <p:cBhvr>
                                        <p:cTn id="12" dur="500"/>
                                        <p:tgtEl>
                                          <p:spTgt spid="320523"/>
                                        </p:tgtEl>
                                      </p:cBhvr>
                                    </p:animEffect>
                                  </p:childTnLst>
                                  <p:subTnLst>
                                    <p:set>
                                      <p:cBhvr override="childStyle">
                                        <p:cTn dur="1" fill="hold" display="0" masterRel="nextClick" afterEffect="1"/>
                                        <p:tgtEl>
                                          <p:spTgt spid="320523"/>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0522"/>
                                        </p:tgtEl>
                                        <p:attrNameLst>
                                          <p:attrName>style.visibility</p:attrName>
                                        </p:attrNameLst>
                                      </p:cBhvr>
                                      <p:to>
                                        <p:strVal val="visible"/>
                                      </p:to>
                                    </p:set>
                                    <p:animEffect transition="in" filter="wipe(left)">
                                      <p:cBhvr>
                                        <p:cTn id="17" dur="500"/>
                                        <p:tgtEl>
                                          <p:spTgt spid="320522"/>
                                        </p:tgtEl>
                                      </p:cBhvr>
                                    </p:animEffect>
                                  </p:childTnLst>
                                  <p:subTnLst>
                                    <p:set>
                                      <p:cBhvr override="childStyle">
                                        <p:cTn dur="1" fill="hold" display="0" masterRel="nextClick" afterEffect="1"/>
                                        <p:tgtEl>
                                          <p:spTgt spid="320522"/>
                                        </p:tgtEl>
                                        <p:attrNameLst>
                                          <p:attrName>style.visibility</p:attrName>
                                        </p:attrNameLst>
                                      </p:cBhvr>
                                      <p:to>
                                        <p:strVal val="hidden"/>
                                      </p:to>
                                    </p:set>
                                  </p:subTnLst>
                                </p:cTn>
                              </p:par>
                              <p:par>
                                <p:cTn id="18" presetID="22" presetClass="entr" presetSubtype="8" fill="hold" grpId="0" nodeType="withEffect">
                                  <p:stCondLst>
                                    <p:cond delay="0"/>
                                  </p:stCondLst>
                                  <p:childTnLst>
                                    <p:set>
                                      <p:cBhvr>
                                        <p:cTn id="19" dur="1" fill="hold">
                                          <p:stCondLst>
                                            <p:cond delay="0"/>
                                          </p:stCondLst>
                                        </p:cTn>
                                        <p:tgtEl>
                                          <p:spTgt spid="320524"/>
                                        </p:tgtEl>
                                        <p:attrNameLst>
                                          <p:attrName>style.visibility</p:attrName>
                                        </p:attrNameLst>
                                      </p:cBhvr>
                                      <p:to>
                                        <p:strVal val="visible"/>
                                      </p:to>
                                    </p:set>
                                    <p:animEffect transition="in" filter="wipe(left)">
                                      <p:cBhvr>
                                        <p:cTn id="20" dur="500"/>
                                        <p:tgtEl>
                                          <p:spTgt spid="320524"/>
                                        </p:tgtEl>
                                      </p:cBhvr>
                                    </p:animEffect>
                                  </p:childTnLst>
                                  <p:subTnLst>
                                    <p:set>
                                      <p:cBhvr override="childStyle">
                                        <p:cTn dur="1" fill="hold" display="0" masterRel="nextClick" afterEffect="1"/>
                                        <p:tgtEl>
                                          <p:spTgt spid="320524"/>
                                        </p:tgtEl>
                                        <p:attrNameLst>
                                          <p:attrName>style.visibility</p:attrName>
                                        </p:attrNameLst>
                                      </p:cBhvr>
                                      <p:to>
                                        <p:strVal val="hidden"/>
                                      </p:to>
                                    </p:set>
                                  </p:subTnLst>
                                </p:cTn>
                              </p:par>
                              <p:par>
                                <p:cTn id="21" presetID="22" presetClass="entr" presetSubtype="8" fill="hold" grpId="0" nodeType="withEffect">
                                  <p:stCondLst>
                                    <p:cond delay="0"/>
                                  </p:stCondLst>
                                  <p:childTnLst>
                                    <p:set>
                                      <p:cBhvr>
                                        <p:cTn id="22" dur="1" fill="hold">
                                          <p:stCondLst>
                                            <p:cond delay="0"/>
                                          </p:stCondLst>
                                        </p:cTn>
                                        <p:tgtEl>
                                          <p:spTgt spid="320526"/>
                                        </p:tgtEl>
                                        <p:attrNameLst>
                                          <p:attrName>style.visibility</p:attrName>
                                        </p:attrNameLst>
                                      </p:cBhvr>
                                      <p:to>
                                        <p:strVal val="visible"/>
                                      </p:to>
                                    </p:set>
                                    <p:animEffect transition="in" filter="wipe(left)">
                                      <p:cBhvr>
                                        <p:cTn id="23" dur="500"/>
                                        <p:tgtEl>
                                          <p:spTgt spid="320526"/>
                                        </p:tgtEl>
                                      </p:cBhvr>
                                    </p:animEffect>
                                  </p:childTnLst>
                                  <p:subTnLst>
                                    <p:set>
                                      <p:cBhvr override="childStyle">
                                        <p:cTn dur="1" fill="hold" display="0" masterRel="nextClick" afterEffect="1"/>
                                        <p:tgtEl>
                                          <p:spTgt spid="320526"/>
                                        </p:tgtEl>
                                        <p:attrNameLst>
                                          <p:attrName>style.visibility</p:attrName>
                                        </p:attrNameLst>
                                      </p:cBhvr>
                                      <p:to>
                                        <p:strVal val="hidden"/>
                                      </p:to>
                                    </p:set>
                                  </p:subTnLst>
                                </p:cTn>
                              </p:par>
                              <p:par>
                                <p:cTn id="24" presetID="22" presetClass="entr" presetSubtype="8" fill="hold" grpId="0" nodeType="withEffect">
                                  <p:stCondLst>
                                    <p:cond delay="0"/>
                                  </p:stCondLst>
                                  <p:childTnLst>
                                    <p:set>
                                      <p:cBhvr>
                                        <p:cTn id="25" dur="1" fill="hold">
                                          <p:stCondLst>
                                            <p:cond delay="0"/>
                                          </p:stCondLst>
                                        </p:cTn>
                                        <p:tgtEl>
                                          <p:spTgt spid="320525"/>
                                        </p:tgtEl>
                                        <p:attrNameLst>
                                          <p:attrName>style.visibility</p:attrName>
                                        </p:attrNameLst>
                                      </p:cBhvr>
                                      <p:to>
                                        <p:strVal val="visible"/>
                                      </p:to>
                                    </p:set>
                                    <p:animEffect transition="in" filter="wipe(left)">
                                      <p:cBhvr>
                                        <p:cTn id="26" dur="500"/>
                                        <p:tgtEl>
                                          <p:spTgt spid="320525"/>
                                        </p:tgtEl>
                                      </p:cBhvr>
                                    </p:animEffect>
                                  </p:childTnLst>
                                  <p:subTnLst>
                                    <p:set>
                                      <p:cBhvr override="childStyle">
                                        <p:cTn dur="1" fill="hold" display="0" masterRel="nextClick" afterEffect="1"/>
                                        <p:tgtEl>
                                          <p:spTgt spid="320525"/>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21" grpId="0" animBg="1"/>
      <p:bldP spid="320522" grpId="0" animBg="1"/>
      <p:bldP spid="320523" grpId="0" animBg="1"/>
      <p:bldP spid="320524" grpId="0" animBg="1"/>
      <p:bldP spid="320525" grpId="0" animBg="1"/>
      <p:bldP spid="320526"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3" name="Rectangle 3"/>
          <p:cNvSpPr>
            <a:spLocks noChangeArrowheads="1"/>
          </p:cNvSpPr>
          <p:nvPr/>
        </p:nvSpPr>
        <p:spPr bwMode="auto">
          <a:xfrm>
            <a:off x="457200" y="1219200"/>
            <a:ext cx="8534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200" b="1" dirty="0">
                <a:solidFill>
                  <a:srgbClr val="800000"/>
                </a:solidFill>
                <a:latin typeface="Liberation Sans"/>
              </a:rPr>
              <a:t>Exercise 2-4:</a:t>
            </a:r>
            <a:r>
              <a:rPr lang="en-US" altLang="en-US" sz="2200" dirty="0">
                <a:latin typeface="Liberation Sans"/>
              </a:rPr>
              <a:t>  Identify the qualitative characteristic(s) to be used given the information provided.</a:t>
            </a:r>
          </a:p>
        </p:txBody>
      </p:sp>
      <p:sp>
        <p:nvSpPr>
          <p:cNvPr id="322564" name="Rectangle 4"/>
          <p:cNvSpPr>
            <a:spLocks noChangeArrowheads="1"/>
          </p:cNvSpPr>
          <p:nvPr/>
        </p:nvSpPr>
        <p:spPr bwMode="auto">
          <a:xfrm>
            <a:off x="381000" y="2133600"/>
            <a:ext cx="5105400" cy="35439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algn="l">
              <a:spcBef>
                <a:spcPct val="20000"/>
              </a:spcBef>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Arial" charset="0"/>
              </a:defRPr>
            </a:lvl1pPr>
            <a:lvl2pPr marL="571500" indent="-457200" algn="l">
              <a:spcBef>
                <a:spcPct val="20000"/>
              </a:spcBef>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Arial" charset="0"/>
              </a:defRPr>
            </a:lvl2pPr>
            <a:lvl3pPr marL="1409700" indent="-3810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3pPr>
            <a:lvl4pPr marL="1752600" indent="-3810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4pPr>
            <a:lvl5pPr marL="2209800" indent="-3810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5pPr>
            <a:lvl6pPr marL="2667000" indent="-3810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6pPr>
            <a:lvl7pPr marL="3124200" indent="-3810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7pPr>
            <a:lvl8pPr marL="3581400" indent="-3810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8pPr>
            <a:lvl9pPr marL="4038600" indent="-381000"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9pPr>
          </a:lstStyle>
          <a:p>
            <a:pPr lvl="1">
              <a:lnSpc>
                <a:spcPct val="110000"/>
              </a:lnSpc>
              <a:spcBef>
                <a:spcPct val="50000"/>
              </a:spcBef>
              <a:spcAft>
                <a:spcPct val="20000"/>
              </a:spcAft>
              <a:buClrTx/>
              <a:buSzTx/>
              <a:buFont typeface="Wingdings" panose="05000000000000000000" pitchFamily="2" charset="2"/>
              <a:buAutoNum type="alphaLcParenBoth" startAt="9"/>
            </a:pPr>
            <a:r>
              <a:rPr lang="en-US" sz="2000" b="0" dirty="0">
                <a:effectLst/>
                <a:latin typeface="Liberation Sans"/>
              </a:rPr>
              <a:t>Neutrality is a key ingredient of this fundamental quality of accounting information.</a:t>
            </a:r>
          </a:p>
          <a:p>
            <a:pPr lvl="1">
              <a:lnSpc>
                <a:spcPct val="110000"/>
              </a:lnSpc>
              <a:spcBef>
                <a:spcPct val="50000"/>
              </a:spcBef>
              <a:spcAft>
                <a:spcPct val="20000"/>
              </a:spcAft>
              <a:buClrTx/>
              <a:buSzTx/>
              <a:buFontTx/>
              <a:buAutoNum type="alphaLcParenBoth" startAt="9"/>
            </a:pPr>
            <a:r>
              <a:rPr lang="en-US" sz="2000" b="0" dirty="0">
                <a:effectLst/>
                <a:latin typeface="Liberation Sans"/>
              </a:rPr>
              <a:t>Two fundamental qualities that make accounting information useful for decision-making purposes.</a:t>
            </a:r>
          </a:p>
          <a:p>
            <a:pPr lvl="1">
              <a:lnSpc>
                <a:spcPct val="110000"/>
              </a:lnSpc>
              <a:spcBef>
                <a:spcPct val="50000"/>
              </a:spcBef>
              <a:spcAft>
                <a:spcPct val="20000"/>
              </a:spcAft>
              <a:buClrTx/>
              <a:buSzTx/>
              <a:buFontTx/>
              <a:buAutoNum type="alphaLcParenBoth" startAt="9"/>
            </a:pPr>
            <a:r>
              <a:rPr lang="en-US" sz="2000" b="0" dirty="0">
                <a:effectLst/>
                <a:latin typeface="Liberation Sans"/>
              </a:rPr>
              <a:t>Issuance of interim reports is an example of what enhancing ingredient?</a:t>
            </a:r>
            <a:endParaRPr lang="en-US" altLang="en-US" sz="2000" b="0" dirty="0">
              <a:effectLst/>
              <a:latin typeface="Liberation Sans"/>
            </a:endParaRPr>
          </a:p>
        </p:txBody>
      </p:sp>
      <p:sp>
        <p:nvSpPr>
          <p:cNvPr id="322566" name="Rectangle 6"/>
          <p:cNvSpPr>
            <a:spLocks noChangeArrowheads="1"/>
          </p:cNvSpPr>
          <p:nvPr/>
        </p:nvSpPr>
        <p:spPr bwMode="auto">
          <a:xfrm>
            <a:off x="6019800" y="1676400"/>
            <a:ext cx="2590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200" b="1" dirty="0">
                <a:solidFill>
                  <a:srgbClr val="800000"/>
                </a:solidFill>
                <a:latin typeface="Liberation Sans"/>
              </a:rPr>
              <a:t>Characteristics</a:t>
            </a:r>
          </a:p>
        </p:txBody>
      </p:sp>
      <p:sp>
        <p:nvSpPr>
          <p:cNvPr id="322567" name="Line 7"/>
          <p:cNvSpPr>
            <a:spLocks noChangeShapeType="1"/>
          </p:cNvSpPr>
          <p:nvPr/>
        </p:nvSpPr>
        <p:spPr bwMode="auto">
          <a:xfrm>
            <a:off x="6019800" y="2057400"/>
            <a:ext cx="2895600" cy="0"/>
          </a:xfrm>
          <a:prstGeom prst="line">
            <a:avLst/>
          </a:prstGeom>
          <a:noFill/>
          <a:ln w="28575" cap="sq">
            <a:solidFill>
              <a:srgbClr val="8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2568" name="Rectangle 8"/>
          <p:cNvSpPr>
            <a:spLocks noChangeArrowheads="1"/>
          </p:cNvSpPr>
          <p:nvPr/>
        </p:nvSpPr>
        <p:spPr bwMode="auto">
          <a:xfrm>
            <a:off x="5943600" y="2047875"/>
            <a:ext cx="2971800" cy="4339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Arial" charset="0"/>
              </a:defRPr>
            </a:lvl1pPr>
            <a:lvl2pPr marL="568325" indent="-454025" algn="l">
              <a:spcBef>
                <a:spcPct val="20000"/>
              </a:spcBef>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Arial" charset="0"/>
              </a:defRPr>
            </a:lvl2pPr>
            <a:lvl3pPr marL="1028700"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3pPr>
            <a:lvl4pPr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4pPr>
            <a:lvl5pPr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5pPr>
            <a:lvl6pPr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6pPr>
            <a:lvl7pPr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7pPr>
            <a:lvl8pPr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8pPr>
            <a:lvl9pPr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9pPr>
          </a:lstStyle>
          <a:p>
            <a:pPr lvl="1">
              <a:lnSpc>
                <a:spcPct val="120000"/>
              </a:lnSpc>
              <a:spcBef>
                <a:spcPct val="0"/>
              </a:spcBef>
              <a:spcAft>
                <a:spcPct val="20000"/>
              </a:spcAft>
              <a:buClrTx/>
              <a:buSzPct val="80000"/>
              <a:buFontTx/>
              <a:buNone/>
            </a:pPr>
            <a:r>
              <a:rPr lang="en-US" altLang="en-US" sz="2000" b="0" dirty="0">
                <a:effectLst/>
                <a:latin typeface="Liberation Sans"/>
              </a:rPr>
              <a:t>Relevance</a:t>
            </a:r>
          </a:p>
          <a:p>
            <a:pPr lvl="1">
              <a:lnSpc>
                <a:spcPct val="120000"/>
              </a:lnSpc>
              <a:spcBef>
                <a:spcPct val="0"/>
              </a:spcBef>
              <a:spcAft>
                <a:spcPct val="20000"/>
              </a:spcAft>
              <a:buClrTx/>
              <a:buSzPct val="80000"/>
              <a:buFontTx/>
              <a:buNone/>
            </a:pPr>
            <a:r>
              <a:rPr lang="en-US" altLang="en-US" sz="2000" b="0" dirty="0">
                <a:effectLst/>
                <a:latin typeface="Liberation Sans"/>
              </a:rPr>
              <a:t>Faithful representation</a:t>
            </a:r>
          </a:p>
          <a:p>
            <a:pPr lvl="1">
              <a:lnSpc>
                <a:spcPct val="120000"/>
              </a:lnSpc>
              <a:spcBef>
                <a:spcPct val="0"/>
              </a:spcBef>
              <a:spcAft>
                <a:spcPct val="20000"/>
              </a:spcAft>
              <a:buClrTx/>
              <a:buSzPct val="80000"/>
              <a:buFontTx/>
              <a:buNone/>
            </a:pPr>
            <a:r>
              <a:rPr lang="en-US" altLang="en-US" sz="2000" b="0" dirty="0">
                <a:effectLst/>
                <a:latin typeface="Liberation Sans"/>
              </a:rPr>
              <a:t>Predictive value</a:t>
            </a:r>
          </a:p>
          <a:p>
            <a:pPr lvl="1">
              <a:lnSpc>
                <a:spcPct val="120000"/>
              </a:lnSpc>
              <a:spcBef>
                <a:spcPct val="0"/>
              </a:spcBef>
              <a:spcAft>
                <a:spcPct val="20000"/>
              </a:spcAft>
              <a:buClrTx/>
              <a:buSzPct val="80000"/>
              <a:buFontTx/>
              <a:buNone/>
            </a:pPr>
            <a:r>
              <a:rPr lang="en-US" altLang="en-US" sz="2000" b="0" dirty="0">
                <a:effectLst/>
                <a:latin typeface="Liberation Sans"/>
              </a:rPr>
              <a:t>Confirmatory value</a:t>
            </a:r>
          </a:p>
          <a:p>
            <a:pPr lvl="1">
              <a:lnSpc>
                <a:spcPct val="120000"/>
              </a:lnSpc>
              <a:spcBef>
                <a:spcPct val="0"/>
              </a:spcBef>
              <a:spcAft>
                <a:spcPct val="20000"/>
              </a:spcAft>
              <a:buClrTx/>
              <a:buSzPct val="80000"/>
              <a:buFontTx/>
              <a:buNone/>
            </a:pPr>
            <a:r>
              <a:rPr lang="en-US" altLang="en-US" sz="2000" b="0" dirty="0">
                <a:effectLst/>
                <a:latin typeface="Liberation Sans"/>
              </a:rPr>
              <a:t>Neutrality</a:t>
            </a:r>
          </a:p>
          <a:p>
            <a:pPr lvl="1">
              <a:lnSpc>
                <a:spcPct val="120000"/>
              </a:lnSpc>
              <a:spcBef>
                <a:spcPct val="0"/>
              </a:spcBef>
              <a:spcAft>
                <a:spcPct val="20000"/>
              </a:spcAft>
              <a:buClrTx/>
              <a:buSzPct val="80000"/>
              <a:buFontTx/>
              <a:buNone/>
            </a:pPr>
            <a:r>
              <a:rPr lang="en-US" altLang="en-US" sz="2000" b="0" dirty="0">
                <a:effectLst/>
                <a:latin typeface="Liberation Sans"/>
              </a:rPr>
              <a:t>Materiality</a:t>
            </a:r>
          </a:p>
          <a:p>
            <a:pPr lvl="1">
              <a:lnSpc>
                <a:spcPct val="120000"/>
              </a:lnSpc>
              <a:spcBef>
                <a:spcPct val="0"/>
              </a:spcBef>
              <a:spcAft>
                <a:spcPct val="20000"/>
              </a:spcAft>
              <a:buClrTx/>
              <a:buSzPct val="80000"/>
              <a:buFontTx/>
              <a:buNone/>
            </a:pPr>
            <a:r>
              <a:rPr lang="en-US" altLang="en-US" sz="2000" b="0" dirty="0">
                <a:effectLst/>
                <a:latin typeface="Liberation Sans"/>
              </a:rPr>
              <a:t>Timeliness </a:t>
            </a:r>
          </a:p>
          <a:p>
            <a:pPr lvl="1">
              <a:lnSpc>
                <a:spcPct val="120000"/>
              </a:lnSpc>
              <a:spcBef>
                <a:spcPct val="0"/>
              </a:spcBef>
              <a:spcAft>
                <a:spcPct val="20000"/>
              </a:spcAft>
              <a:buClrTx/>
              <a:buSzPct val="80000"/>
              <a:buFontTx/>
              <a:buNone/>
            </a:pPr>
            <a:r>
              <a:rPr lang="en-US" altLang="en-US" sz="2000" b="0" dirty="0">
                <a:effectLst/>
                <a:latin typeface="Liberation Sans"/>
              </a:rPr>
              <a:t>Verifiability</a:t>
            </a:r>
          </a:p>
          <a:p>
            <a:pPr lvl="1">
              <a:lnSpc>
                <a:spcPct val="120000"/>
              </a:lnSpc>
              <a:spcBef>
                <a:spcPct val="0"/>
              </a:spcBef>
              <a:spcAft>
                <a:spcPct val="20000"/>
              </a:spcAft>
              <a:buClrTx/>
              <a:buSzPct val="80000"/>
              <a:buFontTx/>
              <a:buNone/>
            </a:pPr>
            <a:r>
              <a:rPr lang="en-US" altLang="en-US" sz="2000" b="0" dirty="0">
                <a:effectLst/>
                <a:latin typeface="Liberation Sans"/>
              </a:rPr>
              <a:t>Understandability</a:t>
            </a:r>
          </a:p>
          <a:p>
            <a:pPr lvl="1">
              <a:lnSpc>
                <a:spcPct val="120000"/>
              </a:lnSpc>
              <a:spcBef>
                <a:spcPct val="0"/>
              </a:spcBef>
              <a:spcAft>
                <a:spcPct val="20000"/>
              </a:spcAft>
              <a:buClrTx/>
              <a:buSzPct val="80000"/>
              <a:buFontTx/>
              <a:buNone/>
            </a:pPr>
            <a:r>
              <a:rPr lang="en-US" altLang="en-US" sz="2000" b="0" dirty="0">
                <a:effectLst/>
                <a:latin typeface="Liberation Sans"/>
              </a:rPr>
              <a:t>Comparability</a:t>
            </a:r>
          </a:p>
        </p:txBody>
      </p:sp>
      <p:sp>
        <p:nvSpPr>
          <p:cNvPr id="322569" name="Line 9"/>
          <p:cNvSpPr>
            <a:spLocks noChangeShapeType="1"/>
          </p:cNvSpPr>
          <p:nvPr/>
        </p:nvSpPr>
        <p:spPr bwMode="auto">
          <a:xfrm>
            <a:off x="5105400" y="2667000"/>
            <a:ext cx="914400" cy="0"/>
          </a:xfrm>
          <a:prstGeom prst="line">
            <a:avLst/>
          </a:prstGeom>
          <a:noFill/>
          <a:ln w="28575"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2571" name="Line 11"/>
          <p:cNvSpPr>
            <a:spLocks noChangeShapeType="1"/>
          </p:cNvSpPr>
          <p:nvPr/>
        </p:nvSpPr>
        <p:spPr bwMode="auto">
          <a:xfrm flipV="1">
            <a:off x="5257800" y="2438400"/>
            <a:ext cx="762000" cy="1066800"/>
          </a:xfrm>
          <a:prstGeom prst="line">
            <a:avLst/>
          </a:prstGeom>
          <a:noFill/>
          <a:ln w="28575" cap="sq">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2573" name="Line 13"/>
          <p:cNvSpPr>
            <a:spLocks noChangeShapeType="1"/>
          </p:cNvSpPr>
          <p:nvPr/>
        </p:nvSpPr>
        <p:spPr bwMode="auto">
          <a:xfrm>
            <a:off x="4800600" y="4800600"/>
            <a:ext cx="1219200" cy="0"/>
          </a:xfrm>
          <a:prstGeom prst="line">
            <a:avLst/>
          </a:prstGeom>
          <a:noFill/>
          <a:ln w="28575" cap="sq">
            <a:solidFill>
              <a:srgbClr val="8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322575" name="Line 15"/>
          <p:cNvSpPr>
            <a:spLocks noChangeShapeType="1"/>
          </p:cNvSpPr>
          <p:nvPr/>
        </p:nvSpPr>
        <p:spPr bwMode="auto">
          <a:xfrm flipV="1">
            <a:off x="5257800" y="2819400"/>
            <a:ext cx="762000" cy="685800"/>
          </a:xfrm>
          <a:prstGeom prst="line">
            <a:avLst/>
          </a:prstGeom>
          <a:noFill/>
          <a:ln w="28575" cap="sq">
            <a:solidFill>
              <a:schemeClr val="hlink"/>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5</a:t>
            </a:r>
          </a:p>
        </p:txBody>
      </p:sp>
      <p:sp>
        <p:nvSpPr>
          <p:cNvPr id="15" name="Rectangle 10"/>
          <p:cNvSpPr txBox="1">
            <a:spLocks noChangeArrowheads="1"/>
          </p:cNvSpPr>
          <p:nvPr/>
        </p:nvSpPr>
        <p:spPr bwMode="auto">
          <a:xfrm>
            <a:off x="533400" y="381000"/>
            <a:ext cx="8229600" cy="560387"/>
          </a:xfrm>
          <a:prstGeom prst="rect">
            <a:avLst/>
          </a:prstGeo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200" kern="1200" dirty="0">
                <a:solidFill>
                  <a:srgbClr val="0000E2"/>
                </a:solidFill>
                <a:effectLst/>
                <a:latin typeface="Liberation Sans"/>
                <a:ea typeface="+mn-ea"/>
                <a:cs typeface="+mn-cs"/>
              </a:rPr>
              <a:t>SECOND LEVEL: BASIC ELEMENTS</a:t>
            </a:r>
          </a:p>
        </p:txBody>
      </p:sp>
      <p:sp>
        <p:nvSpPr>
          <p:cNvPr id="1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2569"/>
                                        </p:tgtEl>
                                        <p:attrNameLst>
                                          <p:attrName>style.visibility</p:attrName>
                                        </p:attrNameLst>
                                      </p:cBhvr>
                                      <p:to>
                                        <p:strVal val="visible"/>
                                      </p:to>
                                    </p:set>
                                    <p:animEffect transition="in" filter="wipe(left)">
                                      <p:cBhvr>
                                        <p:cTn id="7" dur="500"/>
                                        <p:tgtEl>
                                          <p:spTgt spid="322569"/>
                                        </p:tgtEl>
                                      </p:cBhvr>
                                    </p:animEffect>
                                  </p:childTnLst>
                                  <p:subTnLst>
                                    <p:set>
                                      <p:cBhvr override="childStyle">
                                        <p:cTn dur="1" fill="hold" display="0" masterRel="nextClick" afterEffect="1"/>
                                        <p:tgtEl>
                                          <p:spTgt spid="322569"/>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2571"/>
                                        </p:tgtEl>
                                        <p:attrNameLst>
                                          <p:attrName>style.visibility</p:attrName>
                                        </p:attrNameLst>
                                      </p:cBhvr>
                                      <p:to>
                                        <p:strVal val="visible"/>
                                      </p:to>
                                    </p:set>
                                    <p:animEffect transition="in" filter="wipe(left)">
                                      <p:cBhvr>
                                        <p:cTn id="12" dur="500"/>
                                        <p:tgtEl>
                                          <p:spTgt spid="322571"/>
                                        </p:tgtEl>
                                      </p:cBhvr>
                                    </p:animEffect>
                                  </p:childTnLst>
                                  <p:subTnLst>
                                    <p:set>
                                      <p:cBhvr override="childStyle">
                                        <p:cTn dur="1" fill="hold" display="0" masterRel="nextClick" afterEffect="1"/>
                                        <p:tgtEl>
                                          <p:spTgt spid="322571"/>
                                        </p:tgtEl>
                                        <p:attrNameLst>
                                          <p:attrName>style.visibility</p:attrName>
                                        </p:attrNameLst>
                                      </p:cBhvr>
                                      <p:to>
                                        <p:strVal val="hidden"/>
                                      </p:to>
                                    </p:set>
                                  </p:subTnLst>
                                </p:cTn>
                              </p:par>
                              <p:par>
                                <p:cTn id="13" presetID="22" presetClass="entr" presetSubtype="8" fill="hold" grpId="0" nodeType="withEffect">
                                  <p:stCondLst>
                                    <p:cond delay="0"/>
                                  </p:stCondLst>
                                  <p:childTnLst>
                                    <p:set>
                                      <p:cBhvr>
                                        <p:cTn id="14" dur="1" fill="hold">
                                          <p:stCondLst>
                                            <p:cond delay="0"/>
                                          </p:stCondLst>
                                        </p:cTn>
                                        <p:tgtEl>
                                          <p:spTgt spid="322575"/>
                                        </p:tgtEl>
                                        <p:attrNameLst>
                                          <p:attrName>style.visibility</p:attrName>
                                        </p:attrNameLst>
                                      </p:cBhvr>
                                      <p:to>
                                        <p:strVal val="visible"/>
                                      </p:to>
                                    </p:set>
                                    <p:animEffect transition="in" filter="wipe(left)">
                                      <p:cBhvr>
                                        <p:cTn id="15" dur="500"/>
                                        <p:tgtEl>
                                          <p:spTgt spid="322575"/>
                                        </p:tgtEl>
                                      </p:cBhvr>
                                    </p:animEffect>
                                  </p:childTnLst>
                                  <p:subTnLst>
                                    <p:set>
                                      <p:cBhvr override="childStyle">
                                        <p:cTn dur="1" fill="hold" display="0" masterRel="nextClick" afterEffect="1"/>
                                        <p:tgtEl>
                                          <p:spTgt spid="322575"/>
                                        </p:tgtEl>
                                        <p:attrNameLst>
                                          <p:attrName>style.visibility</p:attrName>
                                        </p:attrNameLst>
                                      </p:cBhvr>
                                      <p:to>
                                        <p:strVal val="hidden"/>
                                      </p:to>
                                    </p:set>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22573"/>
                                        </p:tgtEl>
                                        <p:attrNameLst>
                                          <p:attrName>style.visibility</p:attrName>
                                        </p:attrNameLst>
                                      </p:cBhvr>
                                      <p:to>
                                        <p:strVal val="visible"/>
                                      </p:to>
                                    </p:set>
                                    <p:animEffect transition="in" filter="wipe(left)">
                                      <p:cBhvr>
                                        <p:cTn id="20" dur="500"/>
                                        <p:tgtEl>
                                          <p:spTgt spid="322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9" grpId="0" animBg="1"/>
      <p:bldP spid="322571" grpId="0" animBg="1"/>
      <p:bldP spid="322573" grpId="0" animBg="1"/>
      <p:bldP spid="32257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3"/>
          <p:cNvSpPr>
            <a:spLocks noGrp="1" noChangeArrowheads="1"/>
          </p:cNvSpPr>
          <p:nvPr>
            <p:ph type="title"/>
          </p:nvPr>
        </p:nvSpPr>
        <p:spPr>
          <a:xfrm>
            <a:off x="152400" y="304800"/>
            <a:ext cx="8915400" cy="914400"/>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000" kern="1200" dirty="0">
                <a:solidFill>
                  <a:srgbClr val="0000E2"/>
                </a:solidFill>
                <a:effectLst/>
                <a:latin typeface="Liberation Sans"/>
                <a:ea typeface="+mn-ea"/>
                <a:cs typeface="+mn-cs"/>
              </a:rPr>
              <a:t>THIRD LEVEL: RECOGNITION, MEASUREMENT, AND DISCLOSURE CONCEPTS</a:t>
            </a:r>
          </a:p>
        </p:txBody>
      </p:sp>
      <p:sp>
        <p:nvSpPr>
          <p:cNvPr id="256004" name="Rectangle 4"/>
          <p:cNvSpPr>
            <a:spLocks noChangeArrowheads="1"/>
          </p:cNvSpPr>
          <p:nvPr/>
        </p:nvSpPr>
        <p:spPr bwMode="auto">
          <a:xfrm>
            <a:off x="609600" y="1676400"/>
            <a:ext cx="8305800" cy="933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25000"/>
              </a:lnSpc>
            </a:pPr>
            <a:r>
              <a:rPr lang="en-US" altLang="en-US" sz="2300" dirty="0">
                <a:latin typeface="Liberation Sans"/>
              </a:rPr>
              <a:t>These concepts explain how companies should recognize, measure, and report financial elements and events.</a:t>
            </a:r>
          </a:p>
        </p:txBody>
      </p:sp>
      <p:sp>
        <p:nvSpPr>
          <p:cNvPr id="256027" name="AutoShape 27"/>
          <p:cNvSpPr>
            <a:spLocks noChangeArrowheads="1"/>
          </p:cNvSpPr>
          <p:nvPr/>
        </p:nvSpPr>
        <p:spPr bwMode="auto">
          <a:xfrm rot="5400000" flipH="1">
            <a:off x="5143500" y="2019300"/>
            <a:ext cx="2057400" cy="4724400"/>
          </a:xfrm>
          <a:prstGeom prst="flowChartManualInput">
            <a:avLst/>
          </a:prstGeom>
          <a:solidFill>
            <a:srgbClr val="F9EFA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6028" name="AutoShape 28"/>
          <p:cNvSpPr>
            <a:spLocks noChangeArrowheads="1"/>
          </p:cNvSpPr>
          <p:nvPr/>
        </p:nvSpPr>
        <p:spPr bwMode="auto">
          <a:xfrm rot="16200000">
            <a:off x="2095500" y="2019300"/>
            <a:ext cx="2057400" cy="4724400"/>
          </a:xfrm>
          <a:prstGeom prst="flowChartManualInput">
            <a:avLst/>
          </a:prstGeom>
          <a:solidFill>
            <a:srgbClr val="F9EFA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6029" name="Rectangle 29"/>
          <p:cNvSpPr>
            <a:spLocks noChangeArrowheads="1"/>
          </p:cNvSpPr>
          <p:nvPr/>
        </p:nvSpPr>
        <p:spPr bwMode="auto">
          <a:xfrm>
            <a:off x="3581400" y="3352800"/>
            <a:ext cx="2133600" cy="2057400"/>
          </a:xfrm>
          <a:prstGeom prst="rect">
            <a:avLst/>
          </a:prstGeom>
          <a:solidFill>
            <a:srgbClr val="F9EFA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56036" name="Text Box 36"/>
          <p:cNvSpPr txBox="1">
            <a:spLocks noChangeArrowheads="1"/>
          </p:cNvSpPr>
          <p:nvPr/>
        </p:nvSpPr>
        <p:spPr bwMode="auto">
          <a:xfrm>
            <a:off x="1676400" y="3433763"/>
            <a:ext cx="1828800"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a:defRPr sz="2400">
                <a:solidFill>
                  <a:schemeClr val="tx1"/>
                </a:solidFill>
                <a:latin typeface="Times New Roman" pitchFamily="18" charset="0"/>
              </a:defRPr>
            </a:lvl1pPr>
            <a:lvl2pPr marL="968375" indent="-457200" algn="l">
              <a:defRPr sz="2400">
                <a:solidFill>
                  <a:schemeClr val="tx1"/>
                </a:solidFill>
                <a:latin typeface="Times New Roman" pitchFamily="18" charset="0"/>
              </a:defRPr>
            </a:lvl2pPr>
            <a:lvl3pPr marL="1539875" indent="-457200" algn="l">
              <a:defRPr sz="2400">
                <a:solidFill>
                  <a:schemeClr val="tx1"/>
                </a:solidFill>
                <a:latin typeface="Times New Roman" pitchFamily="18" charset="0"/>
              </a:defRPr>
            </a:lvl3pPr>
            <a:lvl4pPr marL="2111375" indent="-457200" algn="l">
              <a:defRPr sz="2400">
                <a:solidFill>
                  <a:schemeClr val="tx1"/>
                </a:solidFill>
                <a:latin typeface="Times New Roman" pitchFamily="18" charset="0"/>
              </a:defRPr>
            </a:lvl4pPr>
            <a:lvl5pPr marL="2682875" indent="-457200" algn="l">
              <a:defRPr sz="2400">
                <a:solidFill>
                  <a:schemeClr val="tx1"/>
                </a:solidFill>
                <a:latin typeface="Times New Roman" pitchFamily="18" charset="0"/>
              </a:defRPr>
            </a:lvl5pPr>
            <a:lvl6pPr marL="3140075" indent="-457200" eaLnBrk="0" fontAlgn="base" hangingPunct="0">
              <a:spcBef>
                <a:spcPct val="0"/>
              </a:spcBef>
              <a:spcAft>
                <a:spcPct val="0"/>
              </a:spcAft>
              <a:defRPr sz="2400">
                <a:solidFill>
                  <a:schemeClr val="tx1"/>
                </a:solidFill>
                <a:latin typeface="Times New Roman" pitchFamily="18" charset="0"/>
              </a:defRPr>
            </a:lvl6pPr>
            <a:lvl7pPr marL="3597275" indent="-457200" eaLnBrk="0" fontAlgn="base" hangingPunct="0">
              <a:spcBef>
                <a:spcPct val="0"/>
              </a:spcBef>
              <a:spcAft>
                <a:spcPct val="0"/>
              </a:spcAft>
              <a:defRPr sz="2400">
                <a:solidFill>
                  <a:schemeClr val="tx1"/>
                </a:solidFill>
                <a:latin typeface="Times New Roman" pitchFamily="18" charset="0"/>
              </a:defRPr>
            </a:lvl7pPr>
            <a:lvl8pPr marL="4054475" indent="-457200" eaLnBrk="0" fontAlgn="base" hangingPunct="0">
              <a:spcBef>
                <a:spcPct val="0"/>
              </a:spcBef>
              <a:spcAft>
                <a:spcPct val="0"/>
              </a:spcAft>
              <a:defRPr sz="2400">
                <a:solidFill>
                  <a:schemeClr val="tx1"/>
                </a:solidFill>
                <a:latin typeface="Times New Roman" pitchFamily="18" charset="0"/>
              </a:defRPr>
            </a:lvl8pPr>
            <a:lvl9pPr marL="4511675" indent="-4572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400" b="1" u="sng" dirty="0">
                <a:latin typeface="Liberation Sans"/>
              </a:rPr>
              <a:t>ASSUMPTIONS</a:t>
            </a:r>
            <a:endParaRPr lang="en-US" altLang="en-US" sz="1400" dirty="0">
              <a:latin typeface="Liberation Sans"/>
            </a:endParaRPr>
          </a:p>
          <a:p>
            <a:pPr>
              <a:spcBef>
                <a:spcPct val="50000"/>
              </a:spcBef>
              <a:buFontTx/>
              <a:buAutoNum type="arabicPeriod"/>
            </a:pPr>
            <a:r>
              <a:rPr lang="en-US" altLang="en-US" sz="1400" dirty="0">
                <a:latin typeface="Liberation Sans"/>
              </a:rPr>
              <a:t>Economic entity</a:t>
            </a:r>
          </a:p>
          <a:p>
            <a:pPr>
              <a:spcBef>
                <a:spcPct val="50000"/>
              </a:spcBef>
              <a:buFontTx/>
              <a:buAutoNum type="arabicPeriod"/>
            </a:pPr>
            <a:r>
              <a:rPr lang="en-US" altLang="en-US" sz="1400" dirty="0">
                <a:latin typeface="Liberation Sans"/>
              </a:rPr>
              <a:t>Going concern</a:t>
            </a:r>
          </a:p>
          <a:p>
            <a:pPr>
              <a:spcBef>
                <a:spcPct val="50000"/>
              </a:spcBef>
              <a:buFontTx/>
              <a:buAutoNum type="arabicPeriod"/>
            </a:pPr>
            <a:r>
              <a:rPr lang="en-US" altLang="en-US" sz="1400" dirty="0">
                <a:latin typeface="Liberation Sans"/>
              </a:rPr>
              <a:t>Monetary unit</a:t>
            </a:r>
          </a:p>
          <a:p>
            <a:pPr>
              <a:spcBef>
                <a:spcPct val="50000"/>
              </a:spcBef>
              <a:buFontTx/>
              <a:buAutoNum type="arabicPeriod"/>
            </a:pPr>
            <a:r>
              <a:rPr lang="en-US" altLang="en-US" sz="1400" dirty="0">
                <a:latin typeface="Liberation Sans"/>
              </a:rPr>
              <a:t>Periodicity</a:t>
            </a:r>
          </a:p>
          <a:p>
            <a:pPr>
              <a:spcBef>
                <a:spcPct val="50000"/>
              </a:spcBef>
              <a:buFontTx/>
              <a:buAutoNum type="arabicPeriod"/>
            </a:pPr>
            <a:r>
              <a:rPr lang="en-US" altLang="en-US" sz="1400" dirty="0">
                <a:latin typeface="Liberation Sans"/>
              </a:rPr>
              <a:t>Accrual</a:t>
            </a:r>
          </a:p>
        </p:txBody>
      </p:sp>
      <p:sp>
        <p:nvSpPr>
          <p:cNvPr id="256037" name="Text Box 37"/>
          <p:cNvSpPr txBox="1">
            <a:spLocks noChangeArrowheads="1"/>
          </p:cNvSpPr>
          <p:nvPr/>
        </p:nvSpPr>
        <p:spPr bwMode="auto">
          <a:xfrm>
            <a:off x="3657600" y="3433763"/>
            <a:ext cx="21336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a:defRPr sz="2400">
                <a:solidFill>
                  <a:schemeClr val="tx1"/>
                </a:solidFill>
                <a:latin typeface="Times New Roman" pitchFamily="18" charset="0"/>
              </a:defRPr>
            </a:lvl1pPr>
            <a:lvl2pPr marL="968375" indent="-457200" algn="l">
              <a:defRPr sz="2400">
                <a:solidFill>
                  <a:schemeClr val="tx1"/>
                </a:solidFill>
                <a:latin typeface="Times New Roman" pitchFamily="18" charset="0"/>
              </a:defRPr>
            </a:lvl2pPr>
            <a:lvl3pPr marL="1539875" indent="-457200" algn="l">
              <a:defRPr sz="2400">
                <a:solidFill>
                  <a:schemeClr val="tx1"/>
                </a:solidFill>
                <a:latin typeface="Times New Roman" pitchFamily="18" charset="0"/>
              </a:defRPr>
            </a:lvl3pPr>
            <a:lvl4pPr marL="2111375" indent="-457200" algn="l">
              <a:defRPr sz="2400">
                <a:solidFill>
                  <a:schemeClr val="tx1"/>
                </a:solidFill>
                <a:latin typeface="Times New Roman" pitchFamily="18" charset="0"/>
              </a:defRPr>
            </a:lvl4pPr>
            <a:lvl5pPr marL="2682875" indent="-457200" algn="l">
              <a:defRPr sz="2400">
                <a:solidFill>
                  <a:schemeClr val="tx1"/>
                </a:solidFill>
                <a:latin typeface="Times New Roman" pitchFamily="18" charset="0"/>
              </a:defRPr>
            </a:lvl5pPr>
            <a:lvl6pPr marL="3140075" indent="-457200" eaLnBrk="0" fontAlgn="base" hangingPunct="0">
              <a:spcBef>
                <a:spcPct val="0"/>
              </a:spcBef>
              <a:spcAft>
                <a:spcPct val="0"/>
              </a:spcAft>
              <a:defRPr sz="2400">
                <a:solidFill>
                  <a:schemeClr val="tx1"/>
                </a:solidFill>
                <a:latin typeface="Times New Roman" pitchFamily="18" charset="0"/>
              </a:defRPr>
            </a:lvl6pPr>
            <a:lvl7pPr marL="3597275" indent="-457200" eaLnBrk="0" fontAlgn="base" hangingPunct="0">
              <a:spcBef>
                <a:spcPct val="0"/>
              </a:spcBef>
              <a:spcAft>
                <a:spcPct val="0"/>
              </a:spcAft>
              <a:defRPr sz="2400">
                <a:solidFill>
                  <a:schemeClr val="tx1"/>
                </a:solidFill>
                <a:latin typeface="Times New Roman" pitchFamily="18" charset="0"/>
              </a:defRPr>
            </a:lvl7pPr>
            <a:lvl8pPr marL="4054475" indent="-457200" eaLnBrk="0" fontAlgn="base" hangingPunct="0">
              <a:spcBef>
                <a:spcPct val="0"/>
              </a:spcBef>
              <a:spcAft>
                <a:spcPct val="0"/>
              </a:spcAft>
              <a:defRPr sz="2400">
                <a:solidFill>
                  <a:schemeClr val="tx1"/>
                </a:solidFill>
                <a:latin typeface="Times New Roman" pitchFamily="18" charset="0"/>
              </a:defRPr>
            </a:lvl8pPr>
            <a:lvl9pPr marL="4511675" indent="-4572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400" b="1" u="sng" dirty="0">
                <a:latin typeface="Liberation Sans"/>
              </a:rPr>
              <a:t>PRINCIPLES</a:t>
            </a:r>
          </a:p>
          <a:p>
            <a:pPr>
              <a:spcBef>
                <a:spcPct val="50000"/>
              </a:spcBef>
              <a:buFontTx/>
              <a:buAutoNum type="arabicPeriod"/>
            </a:pPr>
            <a:r>
              <a:rPr lang="en-US" altLang="en-US" sz="1400" dirty="0">
                <a:latin typeface="Liberation Sans"/>
              </a:rPr>
              <a:t>Measurement</a:t>
            </a:r>
          </a:p>
          <a:p>
            <a:pPr>
              <a:spcBef>
                <a:spcPct val="50000"/>
              </a:spcBef>
              <a:buFontTx/>
              <a:buAutoNum type="arabicPeriod"/>
            </a:pPr>
            <a:r>
              <a:rPr lang="en-US" altLang="en-US" sz="1400" dirty="0">
                <a:latin typeface="Liberation Sans"/>
              </a:rPr>
              <a:t>Revenue recognition</a:t>
            </a:r>
          </a:p>
          <a:p>
            <a:pPr>
              <a:spcBef>
                <a:spcPct val="50000"/>
              </a:spcBef>
              <a:buFontTx/>
              <a:buAutoNum type="arabicPeriod"/>
            </a:pPr>
            <a:r>
              <a:rPr lang="en-US" altLang="en-US" sz="1400" dirty="0">
                <a:latin typeface="Liberation Sans"/>
              </a:rPr>
              <a:t>Expense recognition</a:t>
            </a:r>
          </a:p>
          <a:p>
            <a:pPr>
              <a:spcBef>
                <a:spcPct val="50000"/>
              </a:spcBef>
              <a:buFontTx/>
              <a:buAutoNum type="arabicPeriod"/>
            </a:pPr>
            <a:r>
              <a:rPr lang="en-US" altLang="en-US" sz="1400" dirty="0">
                <a:latin typeface="Liberation Sans"/>
              </a:rPr>
              <a:t>Full disclosure</a:t>
            </a:r>
          </a:p>
        </p:txBody>
      </p:sp>
      <p:sp>
        <p:nvSpPr>
          <p:cNvPr id="256038" name="Text Box 38"/>
          <p:cNvSpPr txBox="1">
            <a:spLocks noChangeArrowheads="1"/>
          </p:cNvSpPr>
          <p:nvPr/>
        </p:nvSpPr>
        <p:spPr bwMode="auto">
          <a:xfrm>
            <a:off x="5943600" y="3433763"/>
            <a:ext cx="18288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a:defRPr sz="2400">
                <a:solidFill>
                  <a:schemeClr val="tx1"/>
                </a:solidFill>
                <a:latin typeface="Times New Roman" pitchFamily="18" charset="0"/>
              </a:defRPr>
            </a:lvl1pPr>
            <a:lvl2pPr marL="968375" indent="-457200" algn="l">
              <a:defRPr sz="2400">
                <a:solidFill>
                  <a:schemeClr val="tx1"/>
                </a:solidFill>
                <a:latin typeface="Times New Roman" pitchFamily="18" charset="0"/>
              </a:defRPr>
            </a:lvl2pPr>
            <a:lvl3pPr marL="1539875" indent="-457200" algn="l">
              <a:defRPr sz="2400">
                <a:solidFill>
                  <a:schemeClr val="tx1"/>
                </a:solidFill>
                <a:latin typeface="Times New Roman" pitchFamily="18" charset="0"/>
              </a:defRPr>
            </a:lvl3pPr>
            <a:lvl4pPr marL="2111375" indent="-457200" algn="l">
              <a:defRPr sz="2400">
                <a:solidFill>
                  <a:schemeClr val="tx1"/>
                </a:solidFill>
                <a:latin typeface="Times New Roman" pitchFamily="18" charset="0"/>
              </a:defRPr>
            </a:lvl4pPr>
            <a:lvl5pPr marL="2682875" indent="-457200" algn="l">
              <a:defRPr sz="2400">
                <a:solidFill>
                  <a:schemeClr val="tx1"/>
                </a:solidFill>
                <a:latin typeface="Times New Roman" pitchFamily="18" charset="0"/>
              </a:defRPr>
            </a:lvl5pPr>
            <a:lvl6pPr marL="3140075" indent="-457200" eaLnBrk="0" fontAlgn="base" hangingPunct="0">
              <a:spcBef>
                <a:spcPct val="0"/>
              </a:spcBef>
              <a:spcAft>
                <a:spcPct val="0"/>
              </a:spcAft>
              <a:defRPr sz="2400">
                <a:solidFill>
                  <a:schemeClr val="tx1"/>
                </a:solidFill>
                <a:latin typeface="Times New Roman" pitchFamily="18" charset="0"/>
              </a:defRPr>
            </a:lvl6pPr>
            <a:lvl7pPr marL="3597275" indent="-457200" eaLnBrk="0" fontAlgn="base" hangingPunct="0">
              <a:spcBef>
                <a:spcPct val="0"/>
              </a:spcBef>
              <a:spcAft>
                <a:spcPct val="0"/>
              </a:spcAft>
              <a:defRPr sz="2400">
                <a:solidFill>
                  <a:schemeClr val="tx1"/>
                </a:solidFill>
                <a:latin typeface="Times New Roman" pitchFamily="18" charset="0"/>
              </a:defRPr>
            </a:lvl7pPr>
            <a:lvl8pPr marL="4054475" indent="-457200" eaLnBrk="0" fontAlgn="base" hangingPunct="0">
              <a:spcBef>
                <a:spcPct val="0"/>
              </a:spcBef>
              <a:spcAft>
                <a:spcPct val="0"/>
              </a:spcAft>
              <a:defRPr sz="2400">
                <a:solidFill>
                  <a:schemeClr val="tx1"/>
                </a:solidFill>
                <a:latin typeface="Times New Roman" pitchFamily="18" charset="0"/>
              </a:defRPr>
            </a:lvl8pPr>
            <a:lvl9pPr marL="4511675" indent="-4572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400" b="1" u="sng" dirty="0">
                <a:latin typeface="Liberation Sans"/>
              </a:rPr>
              <a:t>CONSTRAINTS</a:t>
            </a:r>
          </a:p>
          <a:p>
            <a:pPr>
              <a:spcBef>
                <a:spcPct val="50000"/>
              </a:spcBef>
              <a:buFontTx/>
              <a:buAutoNum type="arabicPeriod"/>
            </a:pPr>
            <a:r>
              <a:rPr lang="en-US" altLang="en-US" sz="1400" dirty="0">
                <a:latin typeface="Liberation Sans"/>
              </a:rPr>
              <a:t>Cost</a:t>
            </a:r>
          </a:p>
        </p:txBody>
      </p:sp>
      <p:sp>
        <p:nvSpPr>
          <p:cNvPr id="256040" name="Text Box 40"/>
          <p:cNvSpPr txBox="1">
            <a:spLocks noChangeArrowheads="1"/>
          </p:cNvSpPr>
          <p:nvPr/>
        </p:nvSpPr>
        <p:spPr bwMode="auto">
          <a:xfrm>
            <a:off x="1600200" y="2967038"/>
            <a:ext cx="6096000" cy="369332"/>
          </a:xfrm>
          <a:prstGeom prst="rect">
            <a:avLst/>
          </a:prstGeom>
          <a:noFill/>
          <a:ln w="1905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1" dirty="0">
                <a:latin typeface="Liberation Sans"/>
              </a:rPr>
              <a:t>Recognition, Measurement, and Disclosure Concepts</a:t>
            </a:r>
          </a:p>
        </p:txBody>
      </p:sp>
      <p:sp>
        <p:nvSpPr>
          <p:cNvPr id="256041" name="Text Box 41"/>
          <p:cNvSpPr txBox="1">
            <a:spLocks noChangeArrowheads="1"/>
          </p:cNvSpPr>
          <p:nvPr/>
        </p:nvSpPr>
        <p:spPr bwMode="auto">
          <a:xfrm>
            <a:off x="228600" y="5532438"/>
            <a:ext cx="2209800" cy="6463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1200" b="1" dirty="0">
                <a:solidFill>
                  <a:schemeClr val="accent6">
                    <a:lumMod val="50000"/>
                  </a:schemeClr>
                </a:solidFill>
                <a:latin typeface="Liberation Sans"/>
              </a:rPr>
              <a:t>ILLUSTRATION 2-7  </a:t>
            </a:r>
            <a:r>
              <a:rPr lang="en-US" altLang="en-US" sz="1200" b="1" dirty="0">
                <a:solidFill>
                  <a:srgbClr val="000000"/>
                </a:solidFill>
                <a:latin typeface="Liberation Sans"/>
              </a:rPr>
              <a:t>Conceptual Framework for Financial Reporting</a:t>
            </a:r>
          </a:p>
        </p:txBody>
      </p:sp>
      <p:sp>
        <p:nvSpPr>
          <p:cNvPr id="13" name="Line 16"/>
          <p:cNvSpPr>
            <a:spLocks noChangeShapeType="1"/>
          </p:cNvSpPr>
          <p:nvPr/>
        </p:nvSpPr>
        <p:spPr bwMode="auto">
          <a:xfrm>
            <a:off x="228600" y="1371600"/>
            <a:ext cx="8763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4"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6</a:t>
            </a:r>
          </a:p>
        </p:txBody>
      </p:sp>
    </p:spTree>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3" name="Text Box 5"/>
          <p:cNvSpPr txBox="1">
            <a:spLocks noChangeArrowheads="1"/>
          </p:cNvSpPr>
          <p:nvPr/>
        </p:nvSpPr>
        <p:spPr bwMode="auto">
          <a:xfrm>
            <a:off x="533400" y="1981200"/>
            <a:ext cx="7848600" cy="4343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1149350" indent="-457200" algn="l">
              <a:defRPr sz="2400">
                <a:solidFill>
                  <a:schemeClr val="tx1"/>
                </a:solidFill>
                <a:latin typeface="Times New Roman" pitchFamily="18" charset="0"/>
              </a:defRPr>
            </a:lvl2pPr>
            <a:lvl3pPr marL="1263650" algn="l">
              <a:defRPr sz="2400">
                <a:solidFill>
                  <a:schemeClr val="tx1"/>
                </a:solidFill>
                <a:latin typeface="Times New Roman" pitchFamily="18" charset="0"/>
              </a:defRPr>
            </a:lvl3pPr>
            <a:lvl4pPr marL="1377950"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spcAft>
                <a:spcPts val="0"/>
              </a:spcAft>
              <a:buSzPct val="80000"/>
            </a:pPr>
            <a:r>
              <a:rPr lang="en-US" altLang="en-US" sz="2100" b="1" dirty="0">
                <a:latin typeface="Liberation Sans"/>
              </a:rPr>
              <a:t>Economic Entity</a:t>
            </a:r>
            <a:r>
              <a:rPr lang="en-US" altLang="en-US" sz="2100" dirty="0">
                <a:latin typeface="Liberation Sans"/>
              </a:rPr>
              <a:t> – company keeps its activity separate from its owners and other business unit. </a:t>
            </a:r>
          </a:p>
          <a:p>
            <a:pPr>
              <a:lnSpc>
                <a:spcPct val="125000"/>
              </a:lnSpc>
              <a:spcBef>
                <a:spcPts val="1200"/>
              </a:spcBef>
              <a:spcAft>
                <a:spcPts val="0"/>
              </a:spcAft>
              <a:buSzPct val="80000"/>
            </a:pPr>
            <a:r>
              <a:rPr lang="en-US" altLang="en-US" sz="2100" b="1" dirty="0">
                <a:latin typeface="Liberation Sans"/>
              </a:rPr>
              <a:t>Going Concern </a:t>
            </a:r>
            <a:r>
              <a:rPr lang="en-US" altLang="en-US" sz="2100" dirty="0">
                <a:latin typeface="Liberation Sans"/>
              </a:rPr>
              <a:t>- company to last long enough to fulfill objectives and commitments.</a:t>
            </a:r>
          </a:p>
          <a:p>
            <a:pPr>
              <a:lnSpc>
                <a:spcPct val="125000"/>
              </a:lnSpc>
              <a:spcBef>
                <a:spcPts val="1200"/>
              </a:spcBef>
              <a:spcAft>
                <a:spcPts val="0"/>
              </a:spcAft>
              <a:buSzPct val="80000"/>
            </a:pPr>
            <a:r>
              <a:rPr lang="en-US" altLang="en-US" sz="2100" b="1" dirty="0">
                <a:latin typeface="Liberation Sans"/>
              </a:rPr>
              <a:t>Monetary Unit</a:t>
            </a:r>
            <a:r>
              <a:rPr lang="en-US" altLang="en-US" sz="2100" dirty="0">
                <a:latin typeface="Liberation Sans"/>
              </a:rPr>
              <a:t> - money is the common denominator.</a:t>
            </a:r>
          </a:p>
          <a:p>
            <a:pPr>
              <a:lnSpc>
                <a:spcPct val="125000"/>
              </a:lnSpc>
              <a:spcBef>
                <a:spcPts val="1200"/>
              </a:spcBef>
              <a:spcAft>
                <a:spcPts val="0"/>
              </a:spcAft>
              <a:buSzPct val="80000"/>
            </a:pPr>
            <a:r>
              <a:rPr lang="en-US" altLang="en-US" sz="2100" b="1" dirty="0">
                <a:latin typeface="Liberation Sans"/>
              </a:rPr>
              <a:t>Periodicity</a:t>
            </a:r>
            <a:r>
              <a:rPr lang="en-US" altLang="en-US" sz="2100" dirty="0">
                <a:latin typeface="Liberation Sans"/>
              </a:rPr>
              <a:t> - company can divide its economic activities into time periods.</a:t>
            </a:r>
          </a:p>
          <a:p>
            <a:pPr>
              <a:lnSpc>
                <a:spcPct val="125000"/>
              </a:lnSpc>
              <a:spcBef>
                <a:spcPts val="1200"/>
              </a:spcBef>
              <a:spcAft>
                <a:spcPts val="0"/>
              </a:spcAft>
              <a:buSzPct val="80000"/>
            </a:pPr>
            <a:r>
              <a:rPr lang="en-US" altLang="en-US" sz="2100" b="1" dirty="0">
                <a:latin typeface="Liberation Sans"/>
              </a:rPr>
              <a:t>Accrual Basis of Accounting</a:t>
            </a:r>
            <a:r>
              <a:rPr lang="en-US" altLang="en-US" sz="2100" dirty="0">
                <a:latin typeface="Liberation Sans"/>
              </a:rPr>
              <a:t> – transactions are recorded in the periods in which the events occur.</a:t>
            </a:r>
          </a:p>
        </p:txBody>
      </p:sp>
      <p:sp>
        <p:nvSpPr>
          <p:cNvPr id="258059" name="Rectangle 11"/>
          <p:cNvSpPr>
            <a:spLocks noGrp="1" noChangeArrowheads="1"/>
          </p:cNvSpPr>
          <p:nvPr>
            <p:ph type="title"/>
          </p:nvPr>
        </p:nvSpPr>
        <p:spPr>
          <a:xfrm>
            <a:off x="533400" y="4572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r>
              <a:rPr lang="en-US" altLang="en-US" sz="3000" kern="1200" dirty="0">
                <a:solidFill>
                  <a:srgbClr val="0000E2"/>
                </a:solidFill>
                <a:effectLst/>
                <a:latin typeface="Liberation Sans"/>
                <a:ea typeface="+mn-ea"/>
                <a:cs typeface="+mn-cs"/>
              </a:rPr>
              <a:t>THIRD LEVEL: ASSUMPTIONS</a:t>
            </a:r>
          </a:p>
        </p:txBody>
      </p:sp>
      <p:sp>
        <p:nvSpPr>
          <p:cNvPr id="258060" name="Text Box 12"/>
          <p:cNvSpPr txBox="1">
            <a:spLocks noChangeArrowheads="1"/>
          </p:cNvSpPr>
          <p:nvPr/>
        </p:nvSpPr>
        <p:spPr bwMode="auto">
          <a:xfrm>
            <a:off x="533400" y="1371600"/>
            <a:ext cx="792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a:defRPr sz="2800" b="1">
                <a:latin typeface="Arial" charset="0"/>
              </a:defRPr>
            </a:lvl1pPr>
            <a:lvl2pPr marL="742950" indent="-285750"/>
            <a:lvl3pPr marL="1143000" indent="-228600"/>
            <a:lvl4pPr marL="1600200" indent="-228600"/>
            <a:lvl5pPr marL="2057400" indent="-228600"/>
            <a:lvl6pPr marL="2514600" indent="-228600" algn="ctr" eaLnBrk="0" fontAlgn="base" hangingPunct="0">
              <a:spcBef>
                <a:spcPct val="0"/>
              </a:spcBef>
              <a:spcAft>
                <a:spcPct val="0"/>
              </a:spcAft>
            </a:lvl6pPr>
            <a:lvl7pPr marL="2971800" indent="-228600" algn="ctr" eaLnBrk="0" fontAlgn="base" hangingPunct="0">
              <a:spcBef>
                <a:spcPct val="0"/>
              </a:spcBef>
              <a:spcAft>
                <a:spcPct val="0"/>
              </a:spcAft>
            </a:lvl7pPr>
            <a:lvl8pPr marL="3429000" indent="-228600" algn="ctr" eaLnBrk="0" fontAlgn="base" hangingPunct="0">
              <a:spcBef>
                <a:spcPct val="0"/>
              </a:spcBef>
              <a:spcAft>
                <a:spcPct val="0"/>
              </a:spcAft>
            </a:lvl8pPr>
            <a:lvl9pPr marL="3886200" indent="-228600" algn="ctr" eaLnBrk="0" fontAlgn="base" hangingPunct="0">
              <a:spcBef>
                <a:spcPct val="0"/>
              </a:spcBef>
              <a:spcAft>
                <a:spcPct val="0"/>
              </a:spcAft>
            </a:lvl9pPr>
          </a:lstStyle>
          <a:p>
            <a:r>
              <a:rPr lang="en-US" altLang="en-US" dirty="0">
                <a:solidFill>
                  <a:schemeClr val="accent6">
                    <a:lumMod val="50000"/>
                  </a:schemeClr>
                </a:solidFill>
                <a:latin typeface="Liberation Sans"/>
              </a:rPr>
              <a:t>Basic Assumptions</a:t>
            </a:r>
          </a:p>
        </p:txBody>
      </p:sp>
      <p:sp>
        <p:nvSpPr>
          <p:cNvPr id="6"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6</a:t>
            </a:r>
          </a:p>
        </p:txBody>
      </p:sp>
    </p:spTree>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9" name="Rectangle 5"/>
          <p:cNvSpPr>
            <a:spLocks noChangeArrowheads="1"/>
          </p:cNvSpPr>
          <p:nvPr/>
        </p:nvSpPr>
        <p:spPr bwMode="auto">
          <a:xfrm>
            <a:off x="533400" y="1295400"/>
            <a:ext cx="8077200" cy="83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973138" indent="-457200" algn="l">
              <a:defRPr sz="2400">
                <a:solidFill>
                  <a:schemeClr val="tx1"/>
                </a:solidFill>
                <a:latin typeface="Times New Roman" pitchFamily="18" charset="0"/>
              </a:defRPr>
            </a:lvl2pPr>
            <a:lvl3pPr marL="1544638" indent="-457200" algn="l">
              <a:defRPr sz="2400">
                <a:solidFill>
                  <a:schemeClr val="tx1"/>
                </a:solidFill>
                <a:latin typeface="Times New Roman" pitchFamily="18" charset="0"/>
              </a:defRPr>
            </a:lvl3pPr>
            <a:lvl4pPr marL="2116138" indent="-457200" algn="l">
              <a:defRPr sz="2400">
                <a:solidFill>
                  <a:schemeClr val="tx1"/>
                </a:solidFill>
                <a:latin typeface="Times New Roman" pitchFamily="18" charset="0"/>
              </a:defRPr>
            </a:lvl4pPr>
            <a:lvl5pPr marL="2687638" indent="-457200" algn="l">
              <a:defRPr sz="2400">
                <a:solidFill>
                  <a:schemeClr val="tx1"/>
                </a:solidFill>
                <a:latin typeface="Times New Roman" pitchFamily="18" charset="0"/>
              </a:defRPr>
            </a:lvl5pPr>
            <a:lvl6pPr marL="3144838" indent="-457200" eaLnBrk="0" fontAlgn="base" hangingPunct="0">
              <a:spcBef>
                <a:spcPct val="0"/>
              </a:spcBef>
              <a:spcAft>
                <a:spcPct val="0"/>
              </a:spcAft>
              <a:defRPr sz="2400">
                <a:solidFill>
                  <a:schemeClr val="tx1"/>
                </a:solidFill>
                <a:latin typeface="Times New Roman" pitchFamily="18" charset="0"/>
              </a:defRPr>
            </a:lvl6pPr>
            <a:lvl7pPr marL="3602038" indent="-457200" eaLnBrk="0" fontAlgn="base" hangingPunct="0">
              <a:spcBef>
                <a:spcPct val="0"/>
              </a:spcBef>
              <a:spcAft>
                <a:spcPct val="0"/>
              </a:spcAft>
              <a:defRPr sz="2400">
                <a:solidFill>
                  <a:schemeClr val="tx1"/>
                </a:solidFill>
                <a:latin typeface="Times New Roman" pitchFamily="18" charset="0"/>
              </a:defRPr>
            </a:lvl7pPr>
            <a:lvl8pPr marL="4059238" indent="-457200" eaLnBrk="0" fontAlgn="base" hangingPunct="0">
              <a:spcBef>
                <a:spcPct val="0"/>
              </a:spcBef>
              <a:spcAft>
                <a:spcPct val="0"/>
              </a:spcAft>
              <a:defRPr sz="2400">
                <a:solidFill>
                  <a:schemeClr val="tx1"/>
                </a:solidFill>
                <a:latin typeface="Times New Roman" pitchFamily="18" charset="0"/>
              </a:defRPr>
            </a:lvl8pPr>
            <a:lvl9pPr marL="4516438" indent="-457200" eaLnBrk="0" fontAlgn="base" hangingPunct="0">
              <a:spcBef>
                <a:spcPct val="0"/>
              </a:spcBef>
              <a:spcAft>
                <a:spcPct val="0"/>
              </a:spcAft>
              <a:defRPr sz="2400">
                <a:solidFill>
                  <a:schemeClr val="tx1"/>
                </a:solidFill>
                <a:latin typeface="Times New Roman" pitchFamily="18" charset="0"/>
              </a:defRPr>
            </a:lvl9pPr>
          </a:lstStyle>
          <a:p>
            <a:pPr>
              <a:lnSpc>
                <a:spcPct val="110000"/>
              </a:lnSpc>
              <a:spcBef>
                <a:spcPct val="50000"/>
              </a:spcBef>
            </a:pPr>
            <a:r>
              <a:rPr lang="en-US" altLang="en-US" sz="2200" b="1" dirty="0">
                <a:solidFill>
                  <a:srgbClr val="800000"/>
                </a:solidFill>
                <a:latin typeface="Liberation Sans"/>
              </a:rPr>
              <a:t>BE2-8:</a:t>
            </a:r>
            <a:r>
              <a:rPr lang="en-US" altLang="en-US" sz="2200" b="1" dirty="0">
                <a:solidFill>
                  <a:srgbClr val="000000"/>
                </a:solidFill>
                <a:latin typeface="Liberation Sans"/>
              </a:rPr>
              <a:t> </a:t>
            </a:r>
            <a:r>
              <a:rPr lang="en-US" altLang="en-US" sz="2200" dirty="0">
                <a:solidFill>
                  <a:srgbClr val="000000"/>
                </a:solidFill>
                <a:latin typeface="Liberation Sans"/>
              </a:rPr>
              <a:t>Identify </a:t>
            </a:r>
            <a:r>
              <a:rPr lang="en-US" altLang="en-US" sz="2200" dirty="0">
                <a:latin typeface="Liberation Sans"/>
              </a:rPr>
              <a:t>which </a:t>
            </a:r>
            <a:r>
              <a:rPr lang="en-US" altLang="en-US" sz="2200" b="1" dirty="0">
                <a:latin typeface="Liberation Sans"/>
              </a:rPr>
              <a:t>basic assumption</a:t>
            </a:r>
            <a:r>
              <a:rPr lang="en-US" altLang="en-US" sz="2200" dirty="0">
                <a:latin typeface="Liberation Sans"/>
              </a:rPr>
              <a:t> of accounting is best described in each item below.</a:t>
            </a:r>
          </a:p>
        </p:txBody>
      </p:sp>
      <p:sp>
        <p:nvSpPr>
          <p:cNvPr id="262150" name="Rectangle 6"/>
          <p:cNvSpPr>
            <a:spLocks noChangeArrowheads="1"/>
          </p:cNvSpPr>
          <p:nvPr/>
        </p:nvSpPr>
        <p:spPr bwMode="auto">
          <a:xfrm>
            <a:off x="533400" y="2211388"/>
            <a:ext cx="6096000" cy="390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spcBef>
                <a:spcPct val="50000"/>
              </a:spcBef>
              <a:buClr>
                <a:schemeClr val="tx1"/>
              </a:buClr>
              <a:buFontTx/>
              <a:buAutoNum type="alphaLcParenBoth"/>
            </a:pPr>
            <a:r>
              <a:rPr lang="en-US" altLang="en-US" sz="2000" dirty="0">
                <a:solidFill>
                  <a:srgbClr val="000000"/>
                </a:solidFill>
                <a:latin typeface="Liberation Sans"/>
              </a:rPr>
              <a:t>The economic activities of </a:t>
            </a:r>
            <a:r>
              <a:rPr lang="en-US" altLang="en-US" sz="2000" b="1" dirty="0">
                <a:solidFill>
                  <a:srgbClr val="800000"/>
                </a:solidFill>
                <a:latin typeface="Liberation Sans"/>
              </a:rPr>
              <a:t>FedEx Corporation</a:t>
            </a:r>
            <a:r>
              <a:rPr lang="en-US" altLang="en-US" sz="2000" b="1" dirty="0">
                <a:solidFill>
                  <a:srgbClr val="000000"/>
                </a:solidFill>
                <a:latin typeface="Liberation Sans"/>
              </a:rPr>
              <a:t> </a:t>
            </a:r>
            <a:r>
              <a:rPr lang="en-US" altLang="en-US" sz="2000" dirty="0">
                <a:solidFill>
                  <a:srgbClr val="000000"/>
                </a:solidFill>
                <a:latin typeface="Liberation Sans"/>
              </a:rPr>
              <a:t>(USA) are divided into 12-month periods for the purpose of issuing annual reports.</a:t>
            </a:r>
          </a:p>
          <a:p>
            <a:pPr>
              <a:spcBef>
                <a:spcPct val="50000"/>
              </a:spcBef>
              <a:buClr>
                <a:schemeClr val="tx1"/>
              </a:buClr>
              <a:buFontTx/>
              <a:buAutoNum type="alphaLcParenBoth"/>
            </a:pPr>
            <a:r>
              <a:rPr lang="en-US" altLang="en-US" sz="2000" b="1" dirty="0">
                <a:solidFill>
                  <a:srgbClr val="800000"/>
                </a:solidFill>
                <a:latin typeface="Liberation Sans"/>
              </a:rPr>
              <a:t>Total</a:t>
            </a:r>
            <a:r>
              <a:rPr lang="en-US" altLang="en-US" sz="2000" dirty="0">
                <a:solidFill>
                  <a:srgbClr val="800000"/>
                </a:solidFill>
                <a:latin typeface="Liberation Sans"/>
              </a:rPr>
              <a:t> </a:t>
            </a:r>
            <a:r>
              <a:rPr lang="en-US" altLang="en-US" sz="2000" b="1" dirty="0">
                <a:solidFill>
                  <a:srgbClr val="800000"/>
                </a:solidFill>
                <a:latin typeface="Liberation Sans"/>
              </a:rPr>
              <a:t>S.A</a:t>
            </a:r>
            <a:r>
              <a:rPr lang="en-US" altLang="en-US" sz="2000" dirty="0">
                <a:solidFill>
                  <a:srgbClr val="800000"/>
                </a:solidFill>
                <a:latin typeface="Liberation Sans"/>
              </a:rPr>
              <a:t>.</a:t>
            </a:r>
            <a:r>
              <a:rPr lang="en-US" altLang="en-US" sz="2000" dirty="0">
                <a:solidFill>
                  <a:srgbClr val="000000"/>
                </a:solidFill>
                <a:latin typeface="Liberation Sans"/>
              </a:rPr>
              <a:t> (FRA) does not adjust amounts in its financial statements for the effects of inflation.</a:t>
            </a:r>
          </a:p>
          <a:p>
            <a:pPr>
              <a:spcBef>
                <a:spcPct val="50000"/>
              </a:spcBef>
              <a:buClr>
                <a:schemeClr val="tx1"/>
              </a:buClr>
              <a:buFontTx/>
              <a:buAutoNum type="alphaLcParenBoth"/>
            </a:pPr>
            <a:r>
              <a:rPr lang="en-US" altLang="en-US" sz="2000" b="1" dirty="0">
                <a:solidFill>
                  <a:srgbClr val="800000"/>
                </a:solidFill>
                <a:latin typeface="Liberation Sans"/>
              </a:rPr>
              <a:t>Barclays</a:t>
            </a:r>
            <a:r>
              <a:rPr lang="en-US" altLang="en-US" sz="2000" dirty="0">
                <a:solidFill>
                  <a:srgbClr val="000000"/>
                </a:solidFill>
                <a:latin typeface="Liberation Sans"/>
              </a:rPr>
              <a:t> (GBR) reports current and non-current classifications in its statement of financial position. </a:t>
            </a:r>
          </a:p>
          <a:p>
            <a:pPr>
              <a:spcBef>
                <a:spcPct val="50000"/>
              </a:spcBef>
              <a:buClr>
                <a:schemeClr val="tx1"/>
              </a:buClr>
              <a:buFontTx/>
              <a:buAutoNum type="alphaLcParenBoth"/>
            </a:pPr>
            <a:r>
              <a:rPr lang="en-US" altLang="en-US" sz="2000" dirty="0">
                <a:solidFill>
                  <a:srgbClr val="000000"/>
                </a:solidFill>
                <a:latin typeface="Liberation Sans"/>
              </a:rPr>
              <a:t>The economic activities of </a:t>
            </a:r>
            <a:r>
              <a:rPr lang="en-US" altLang="en-US" sz="2000" b="1" dirty="0">
                <a:solidFill>
                  <a:srgbClr val="800000"/>
                </a:solidFill>
                <a:latin typeface="Liberation Sans"/>
              </a:rPr>
              <a:t>Tokai</a:t>
            </a:r>
            <a:r>
              <a:rPr lang="en-US" altLang="en-US" sz="2000" dirty="0">
                <a:solidFill>
                  <a:srgbClr val="800000"/>
                </a:solidFill>
                <a:latin typeface="Liberation Sans"/>
              </a:rPr>
              <a:t> </a:t>
            </a:r>
            <a:r>
              <a:rPr lang="en-US" altLang="en-US" sz="2000" b="1" dirty="0">
                <a:solidFill>
                  <a:srgbClr val="800000"/>
                </a:solidFill>
                <a:latin typeface="Liberation Sans"/>
              </a:rPr>
              <a:t>Rubber</a:t>
            </a:r>
            <a:r>
              <a:rPr lang="en-US" altLang="en-US" sz="2000" dirty="0">
                <a:solidFill>
                  <a:srgbClr val="800000"/>
                </a:solidFill>
                <a:latin typeface="Liberation Sans"/>
              </a:rPr>
              <a:t> </a:t>
            </a:r>
            <a:r>
              <a:rPr lang="en-US" altLang="en-US" sz="2000" b="1" dirty="0">
                <a:solidFill>
                  <a:srgbClr val="800000"/>
                </a:solidFill>
                <a:latin typeface="Liberation Sans"/>
              </a:rPr>
              <a:t>Industries</a:t>
            </a:r>
            <a:r>
              <a:rPr lang="en-US" altLang="en-US" sz="2000" dirty="0">
                <a:solidFill>
                  <a:srgbClr val="000000"/>
                </a:solidFill>
                <a:latin typeface="Liberation Sans"/>
              </a:rPr>
              <a:t> (JPN) and its subsidiaries are merged for accounting and reporting purposes.</a:t>
            </a:r>
          </a:p>
        </p:txBody>
      </p:sp>
      <p:sp>
        <p:nvSpPr>
          <p:cNvPr id="262155" name="AutoShape 11"/>
          <p:cNvSpPr>
            <a:spLocks noChangeArrowheads="1"/>
          </p:cNvSpPr>
          <p:nvPr/>
        </p:nvSpPr>
        <p:spPr bwMode="auto">
          <a:xfrm>
            <a:off x="6705600" y="2438400"/>
            <a:ext cx="2209800" cy="609600"/>
          </a:xfrm>
          <a:prstGeom prst="flowChartAlternateProcess">
            <a:avLst/>
          </a:prstGeom>
          <a:solidFill>
            <a:srgbClr val="336699"/>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200" b="1" dirty="0">
                <a:solidFill>
                  <a:schemeClr val="bg1"/>
                </a:solidFill>
                <a:effectLst>
                  <a:outerShdw blurRad="38100" dist="38100" dir="2700000" algn="tl">
                    <a:srgbClr val="000000"/>
                  </a:outerShdw>
                </a:effectLst>
                <a:latin typeface="Liberation Sans"/>
              </a:rPr>
              <a:t>Periodicity</a:t>
            </a:r>
          </a:p>
        </p:txBody>
      </p:sp>
      <p:sp>
        <p:nvSpPr>
          <p:cNvPr id="262157" name="AutoShape 13"/>
          <p:cNvSpPr>
            <a:spLocks noChangeArrowheads="1"/>
          </p:cNvSpPr>
          <p:nvPr/>
        </p:nvSpPr>
        <p:spPr bwMode="auto">
          <a:xfrm>
            <a:off x="6705600" y="4267200"/>
            <a:ext cx="2209800" cy="609600"/>
          </a:xfrm>
          <a:prstGeom prst="flowChartAlternateProcess">
            <a:avLst/>
          </a:prstGeom>
          <a:solidFill>
            <a:srgbClr val="336699"/>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200" b="1" dirty="0">
                <a:solidFill>
                  <a:schemeClr val="bg1"/>
                </a:solidFill>
                <a:effectLst>
                  <a:outerShdw blurRad="38100" dist="38100" dir="2700000" algn="tl">
                    <a:srgbClr val="000000"/>
                  </a:outerShdw>
                </a:effectLst>
                <a:latin typeface="Liberation Sans"/>
              </a:rPr>
              <a:t>Going Concern</a:t>
            </a:r>
          </a:p>
        </p:txBody>
      </p:sp>
      <p:sp>
        <p:nvSpPr>
          <p:cNvPr id="262159" name="AutoShape 15"/>
          <p:cNvSpPr>
            <a:spLocks noChangeArrowheads="1"/>
          </p:cNvSpPr>
          <p:nvPr/>
        </p:nvSpPr>
        <p:spPr bwMode="auto">
          <a:xfrm>
            <a:off x="6705600" y="3276600"/>
            <a:ext cx="2209800" cy="762000"/>
          </a:xfrm>
          <a:prstGeom prst="flowChartAlternateProcess">
            <a:avLst/>
          </a:prstGeom>
          <a:solidFill>
            <a:srgbClr val="336699"/>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200" b="1" dirty="0">
                <a:solidFill>
                  <a:schemeClr val="bg1"/>
                </a:solidFill>
                <a:effectLst>
                  <a:outerShdw blurRad="38100" dist="38100" dir="2700000" algn="tl">
                    <a:srgbClr val="000000"/>
                  </a:outerShdw>
                </a:effectLst>
                <a:latin typeface="Liberation Sans"/>
              </a:rPr>
              <a:t>Monetary</a:t>
            </a:r>
          </a:p>
          <a:p>
            <a:r>
              <a:rPr lang="en-US" altLang="en-US" sz="2200" b="1" dirty="0">
                <a:solidFill>
                  <a:schemeClr val="bg1"/>
                </a:solidFill>
                <a:effectLst>
                  <a:outerShdw blurRad="38100" dist="38100" dir="2700000" algn="tl">
                    <a:srgbClr val="000000"/>
                  </a:outerShdw>
                </a:effectLst>
                <a:latin typeface="Liberation Sans"/>
              </a:rPr>
              <a:t>Unit</a:t>
            </a:r>
          </a:p>
        </p:txBody>
      </p:sp>
      <p:sp>
        <p:nvSpPr>
          <p:cNvPr id="262161" name="AutoShape 17"/>
          <p:cNvSpPr>
            <a:spLocks noChangeArrowheads="1"/>
          </p:cNvSpPr>
          <p:nvPr/>
        </p:nvSpPr>
        <p:spPr bwMode="auto">
          <a:xfrm>
            <a:off x="6705600" y="5257800"/>
            <a:ext cx="2209800" cy="838200"/>
          </a:xfrm>
          <a:prstGeom prst="flowChartAlternateProcess">
            <a:avLst/>
          </a:prstGeom>
          <a:solidFill>
            <a:srgbClr val="336699"/>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200" b="1" dirty="0">
                <a:solidFill>
                  <a:schemeClr val="bg1"/>
                </a:solidFill>
                <a:effectLst>
                  <a:outerShdw blurRad="38100" dist="38100" dir="2700000" algn="tl">
                    <a:srgbClr val="000000"/>
                  </a:outerShdw>
                </a:effectLst>
                <a:latin typeface="Liberation Sans"/>
              </a:rPr>
              <a:t>Economic </a:t>
            </a:r>
          </a:p>
          <a:p>
            <a:r>
              <a:rPr lang="en-US" altLang="en-US" sz="2200" b="1" dirty="0">
                <a:solidFill>
                  <a:schemeClr val="bg1"/>
                </a:solidFill>
                <a:effectLst>
                  <a:outerShdw blurRad="38100" dist="38100" dir="2700000" algn="tl">
                    <a:srgbClr val="000000"/>
                  </a:outerShdw>
                </a:effectLst>
                <a:latin typeface="Liberation Sans"/>
              </a:rPr>
              <a:t>Entity</a:t>
            </a:r>
          </a:p>
        </p:txBody>
      </p:sp>
      <p:sp>
        <p:nvSpPr>
          <p:cNvPr id="11" name="Rectangle 11"/>
          <p:cNvSpPr>
            <a:spLocks noGrp="1" noChangeArrowheads="1"/>
          </p:cNvSpPr>
          <p:nvPr>
            <p:ph type="title"/>
          </p:nvPr>
        </p:nvSpPr>
        <p:spPr>
          <a:xfrm>
            <a:off x="533400" y="4572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r>
              <a:rPr lang="en-US" altLang="en-US" sz="3000" kern="1200" dirty="0">
                <a:solidFill>
                  <a:srgbClr val="0000E2"/>
                </a:solidFill>
                <a:effectLst/>
                <a:latin typeface="Liberation Sans"/>
                <a:ea typeface="+mn-ea"/>
                <a:cs typeface="Arial" panose="020B0604020202020204" pitchFamily="34" charset="0"/>
              </a:rPr>
              <a:t>THIRD LEVEL: ASSUMPTIONS</a:t>
            </a:r>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3"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6</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2155"/>
                                        </p:tgtEl>
                                        <p:attrNameLst>
                                          <p:attrName>style.visibility</p:attrName>
                                        </p:attrNameLst>
                                      </p:cBhvr>
                                      <p:to>
                                        <p:strVal val="visible"/>
                                      </p:to>
                                    </p:set>
                                    <p:animEffect transition="in" filter="wipe(left)">
                                      <p:cBhvr>
                                        <p:cTn id="7" dur="500"/>
                                        <p:tgtEl>
                                          <p:spTgt spid="2621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2159"/>
                                        </p:tgtEl>
                                        <p:attrNameLst>
                                          <p:attrName>style.visibility</p:attrName>
                                        </p:attrNameLst>
                                      </p:cBhvr>
                                      <p:to>
                                        <p:strVal val="visible"/>
                                      </p:to>
                                    </p:set>
                                    <p:animEffect transition="in" filter="wipe(left)">
                                      <p:cBhvr>
                                        <p:cTn id="12" dur="500"/>
                                        <p:tgtEl>
                                          <p:spTgt spid="2621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2157"/>
                                        </p:tgtEl>
                                        <p:attrNameLst>
                                          <p:attrName>style.visibility</p:attrName>
                                        </p:attrNameLst>
                                      </p:cBhvr>
                                      <p:to>
                                        <p:strVal val="visible"/>
                                      </p:to>
                                    </p:set>
                                    <p:animEffect transition="in" filter="wipe(left)">
                                      <p:cBhvr>
                                        <p:cTn id="17" dur="500"/>
                                        <p:tgtEl>
                                          <p:spTgt spid="2621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2161"/>
                                        </p:tgtEl>
                                        <p:attrNameLst>
                                          <p:attrName>style.visibility</p:attrName>
                                        </p:attrNameLst>
                                      </p:cBhvr>
                                      <p:to>
                                        <p:strVal val="visible"/>
                                      </p:to>
                                    </p:set>
                                    <p:animEffect transition="in" filter="wipe(left)">
                                      <p:cBhvr>
                                        <p:cTn id="22" dur="500"/>
                                        <p:tgtEl>
                                          <p:spTgt spid="262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5" grpId="0" animBg="1" autoUpdateAnimBg="0"/>
      <p:bldP spid="262157" grpId="0" animBg="1" autoUpdateAnimBg="0"/>
      <p:bldP spid="262159" grpId="0" animBg="1" autoUpdateAnimBg="0"/>
      <p:bldP spid="262161"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ext Box 2"/>
          <p:cNvSpPr txBox="1">
            <a:spLocks noChangeArrowheads="1"/>
          </p:cNvSpPr>
          <p:nvPr/>
        </p:nvSpPr>
        <p:spPr bwMode="auto">
          <a:xfrm>
            <a:off x="533400" y="1371600"/>
            <a:ext cx="8229600" cy="4857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685800" indent="-457200" algn="l">
              <a:defRPr sz="2400">
                <a:solidFill>
                  <a:schemeClr val="tx1"/>
                </a:solidFill>
                <a:latin typeface="Times New Roman" pitchFamily="18" charset="0"/>
              </a:defRPr>
            </a:lvl2pPr>
            <a:lvl3pPr marL="1263650" algn="l">
              <a:defRPr sz="2400">
                <a:solidFill>
                  <a:schemeClr val="tx1"/>
                </a:solidFill>
                <a:latin typeface="Times New Roman" pitchFamily="18" charset="0"/>
              </a:defRPr>
            </a:lvl3pPr>
            <a:lvl4pPr marL="1377950"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pPr>
            <a:r>
              <a:rPr lang="en-US" altLang="en-US" sz="2800" b="1" dirty="0">
                <a:latin typeface="Liberation Sans"/>
              </a:rPr>
              <a:t>Measurement Principles</a:t>
            </a:r>
            <a:endParaRPr lang="en-US" altLang="en-US" sz="2800" dirty="0">
              <a:latin typeface="Liberation Sans"/>
            </a:endParaRPr>
          </a:p>
          <a:p>
            <a:pPr lvl="1">
              <a:lnSpc>
                <a:spcPct val="125000"/>
              </a:lnSpc>
              <a:spcBef>
                <a:spcPts val="1200"/>
              </a:spcBef>
              <a:spcAft>
                <a:spcPct val="20000"/>
              </a:spcAft>
              <a:buClr>
                <a:srgbClr val="800000"/>
              </a:buClr>
              <a:buSzPct val="80000"/>
              <a:buFont typeface="Wingdings" pitchFamily="2" charset="2"/>
              <a:buChar char="u"/>
            </a:pPr>
            <a:r>
              <a:rPr lang="en-US" altLang="en-US" sz="2100" b="1" dirty="0">
                <a:latin typeface="Liberation Sans"/>
              </a:rPr>
              <a:t>Historical Cost</a:t>
            </a:r>
            <a:r>
              <a:rPr lang="en-US" altLang="en-US" sz="2100" dirty="0">
                <a:latin typeface="Liberation Sans"/>
              </a:rPr>
              <a:t> is generally thought to be a faithful representation of the amount paid for a given item.</a:t>
            </a:r>
          </a:p>
          <a:p>
            <a:pPr lvl="1">
              <a:lnSpc>
                <a:spcPct val="125000"/>
              </a:lnSpc>
              <a:spcBef>
                <a:spcPts val="1200"/>
              </a:spcBef>
              <a:spcAft>
                <a:spcPct val="20000"/>
              </a:spcAft>
              <a:buClr>
                <a:srgbClr val="800000"/>
              </a:buClr>
              <a:buSzPct val="80000"/>
              <a:buFont typeface="Wingdings" pitchFamily="2" charset="2"/>
              <a:buChar char="u"/>
            </a:pPr>
            <a:r>
              <a:rPr lang="en-US" altLang="en-US" sz="2100" b="1" dirty="0">
                <a:latin typeface="Liberation Sans"/>
              </a:rPr>
              <a:t>Fair value</a:t>
            </a:r>
            <a:r>
              <a:rPr lang="en-US" altLang="en-US" sz="2100" dirty="0">
                <a:latin typeface="Liberation Sans"/>
              </a:rPr>
              <a:t> is </a:t>
            </a:r>
            <a:r>
              <a:rPr lang="en-US" sz="2100" dirty="0">
                <a:latin typeface="Liberation Sans"/>
              </a:rPr>
              <a:t>defined as “the price that would be received to sell an asset or paid to transfer a liability in an orderly transaction between market participants at the measurement date.”</a:t>
            </a:r>
            <a:endParaRPr lang="en-US" altLang="en-US" sz="2100" dirty="0">
              <a:latin typeface="Liberation Sans"/>
            </a:endParaRPr>
          </a:p>
          <a:p>
            <a:pPr lvl="1">
              <a:lnSpc>
                <a:spcPct val="125000"/>
              </a:lnSpc>
              <a:spcBef>
                <a:spcPts val="1200"/>
              </a:spcBef>
              <a:spcAft>
                <a:spcPct val="20000"/>
              </a:spcAft>
              <a:buClr>
                <a:srgbClr val="800000"/>
              </a:buClr>
              <a:buSzPct val="80000"/>
              <a:buFont typeface="Wingdings" pitchFamily="2" charset="2"/>
              <a:buChar char="u"/>
            </a:pPr>
            <a:r>
              <a:rPr lang="en-US" altLang="en-US" sz="2100" dirty="0">
                <a:latin typeface="Liberation Sans"/>
              </a:rPr>
              <a:t>IASB has given companies the option to use fair value as the basis for measurement of financial assets and financial liabilities.</a:t>
            </a:r>
          </a:p>
        </p:txBody>
      </p:sp>
      <p:sp>
        <p:nvSpPr>
          <p:cNvPr id="7" name="Rectangle 11"/>
          <p:cNvSpPr>
            <a:spLocks noGrp="1" noChangeArrowheads="1"/>
          </p:cNvSpPr>
          <p:nvPr>
            <p:ph type="title"/>
          </p:nvPr>
        </p:nvSpPr>
        <p:spPr>
          <a:xfrm>
            <a:off x="533400" y="4572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r>
              <a:rPr lang="en-US" altLang="en-US" sz="3000" kern="1200" dirty="0">
                <a:solidFill>
                  <a:srgbClr val="0000E2"/>
                </a:solidFill>
                <a:effectLst/>
                <a:latin typeface="Liberation Sans"/>
                <a:ea typeface="+mn-ea"/>
                <a:cs typeface="+mn-cs"/>
              </a:rPr>
              <a:t>THIRD LEVEL: BASIC PRINCIPLES</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7</a:t>
            </a: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505200"/>
            <a:ext cx="41148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txBody>
          <a:bodyPr lIns="90488" tIns="44450" rIns="90488" bIns="44450"/>
          <a:lstStyle/>
          <a:p>
            <a:pPr marL="285750" indent="-285750">
              <a:lnSpc>
                <a:spcPct val="115000"/>
              </a:lnSpc>
              <a:spcBef>
                <a:spcPct val="45000"/>
              </a:spcBef>
              <a:buClr>
                <a:srgbClr val="A50021"/>
              </a:buClr>
              <a:buSzTx/>
              <a:buFont typeface="Wingdings" pitchFamily="2" charset="2"/>
              <a:buAutoNum type="arabicPeriod"/>
            </a:pPr>
            <a:r>
              <a:rPr lang="en-US" sz="1600" dirty="0">
                <a:effectLst/>
                <a:latin typeface="Liberation Sans"/>
              </a:rPr>
              <a:t>Describe the usefulness of a conceptual framework.</a:t>
            </a:r>
          </a:p>
          <a:p>
            <a:pPr marL="285750" indent="-285750">
              <a:lnSpc>
                <a:spcPct val="115000"/>
              </a:lnSpc>
              <a:spcBef>
                <a:spcPct val="45000"/>
              </a:spcBef>
              <a:buClr>
                <a:srgbClr val="A50021"/>
              </a:buClr>
              <a:buSzTx/>
              <a:buFont typeface="Wingdings" pitchFamily="2" charset="2"/>
              <a:buAutoNum type="arabicPeriod"/>
            </a:pPr>
            <a:r>
              <a:rPr lang="en-US" sz="1400" b="0" dirty="0">
                <a:effectLst/>
                <a:latin typeface="Liberation Sans"/>
              </a:rPr>
              <a:t>Describe efforts to construct a conceptual framework.</a:t>
            </a:r>
          </a:p>
          <a:p>
            <a:pPr marL="285750" indent="-285750">
              <a:lnSpc>
                <a:spcPct val="115000"/>
              </a:lnSpc>
              <a:spcBef>
                <a:spcPct val="45000"/>
              </a:spcBef>
              <a:buClr>
                <a:srgbClr val="A50021"/>
              </a:buClr>
              <a:buSzTx/>
              <a:buFont typeface="Wingdings" pitchFamily="2" charset="2"/>
              <a:buAutoNum type="arabicPeriod"/>
            </a:pPr>
            <a:r>
              <a:rPr lang="en-US" sz="1400" b="0" dirty="0">
                <a:effectLst/>
                <a:latin typeface="Liberation Sans"/>
              </a:rPr>
              <a:t>Understand the objective of financial reporting.</a:t>
            </a:r>
          </a:p>
          <a:p>
            <a:pPr marL="285750" indent="-285750">
              <a:lnSpc>
                <a:spcPct val="115000"/>
              </a:lnSpc>
              <a:spcBef>
                <a:spcPct val="45000"/>
              </a:spcBef>
              <a:buClr>
                <a:srgbClr val="A50021"/>
              </a:buClr>
              <a:buSzTx/>
              <a:buFont typeface="Wingdings" pitchFamily="2" charset="2"/>
              <a:buAutoNum type="arabicPeriod"/>
            </a:pPr>
            <a:r>
              <a:rPr lang="en-US" sz="1400" b="0" dirty="0">
                <a:effectLst/>
                <a:latin typeface="Liberation Sans"/>
              </a:rPr>
              <a:t>Identify the qualitative characteristics of accounting information.</a:t>
            </a:r>
            <a:endParaRPr lang="en-US" altLang="en-US" sz="1400" b="0" dirty="0">
              <a:effectLst/>
              <a:latin typeface="Liberation Sans"/>
            </a:endParaRPr>
          </a:p>
        </p:txBody>
      </p:sp>
      <p:sp>
        <p:nvSpPr>
          <p:cNvPr id="3076" name="Rectangle 18"/>
          <p:cNvSpPr>
            <a:spLocks noChangeArrowheads="1"/>
          </p:cNvSpPr>
          <p:nvPr/>
        </p:nvSpPr>
        <p:spPr bwMode="auto">
          <a:xfrm>
            <a:off x="4724400" y="3505200"/>
            <a:ext cx="4114800" cy="289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287338" indent="-287338" algn="l">
              <a:lnSpc>
                <a:spcPct val="115000"/>
              </a:lnSpc>
              <a:spcBef>
                <a:spcPct val="45000"/>
              </a:spcBef>
              <a:buClr>
                <a:srgbClr val="A50021"/>
              </a:buClr>
              <a:buFont typeface="+mj-lt"/>
              <a:buAutoNum type="arabicPeriod" startAt="5"/>
            </a:pPr>
            <a:r>
              <a:rPr lang="en-US" sz="1400" b="0" dirty="0">
                <a:solidFill>
                  <a:schemeClr val="bg2"/>
                </a:solidFill>
                <a:latin typeface="Liberation Sans"/>
              </a:rPr>
              <a:t>Define the basic elements of financial statements.</a:t>
            </a:r>
          </a:p>
          <a:p>
            <a:pPr marL="287338" indent="-287338" algn="l">
              <a:lnSpc>
                <a:spcPct val="115000"/>
              </a:lnSpc>
              <a:spcBef>
                <a:spcPct val="45000"/>
              </a:spcBef>
              <a:buClr>
                <a:srgbClr val="A50021"/>
              </a:buClr>
              <a:buFont typeface="+mj-lt"/>
              <a:buAutoNum type="arabicPeriod" startAt="5"/>
            </a:pPr>
            <a:r>
              <a:rPr lang="en-US" sz="1400" b="0" dirty="0">
                <a:solidFill>
                  <a:schemeClr val="bg2"/>
                </a:solidFill>
                <a:latin typeface="Liberation Sans"/>
              </a:rPr>
              <a:t>Describe the basic assumptions of accounting.</a:t>
            </a:r>
          </a:p>
          <a:p>
            <a:pPr marL="287338" indent="-287338" algn="l">
              <a:lnSpc>
                <a:spcPct val="115000"/>
              </a:lnSpc>
              <a:spcBef>
                <a:spcPct val="45000"/>
              </a:spcBef>
              <a:buClr>
                <a:srgbClr val="A50021"/>
              </a:buClr>
              <a:buFont typeface="+mj-lt"/>
              <a:buAutoNum type="arabicPeriod" startAt="5"/>
            </a:pPr>
            <a:r>
              <a:rPr lang="en-US" sz="1400" b="0" dirty="0">
                <a:solidFill>
                  <a:schemeClr val="bg2"/>
                </a:solidFill>
                <a:latin typeface="Liberation Sans"/>
              </a:rPr>
              <a:t>Explain the application of the basic principles of accounting.</a:t>
            </a:r>
          </a:p>
          <a:p>
            <a:pPr marL="287338" indent="-287338" algn="l">
              <a:lnSpc>
                <a:spcPct val="115000"/>
              </a:lnSpc>
              <a:spcBef>
                <a:spcPct val="45000"/>
              </a:spcBef>
              <a:buClr>
                <a:srgbClr val="A50021"/>
              </a:buClr>
              <a:buFont typeface="+mj-lt"/>
              <a:buAutoNum type="arabicPeriod" startAt="5"/>
            </a:pPr>
            <a:r>
              <a:rPr lang="en-US" sz="1400" b="0" dirty="0">
                <a:solidFill>
                  <a:schemeClr val="bg2"/>
                </a:solidFill>
                <a:latin typeface="Liberation Sans"/>
              </a:rPr>
              <a:t>Describe the impact that the cost constraint has on reporting accounting information</a:t>
            </a:r>
            <a:r>
              <a:rPr lang="en-US" sz="1400" b="0" dirty="0">
                <a:solidFill>
                  <a:schemeClr val="bg2"/>
                </a:solidFill>
                <a:latin typeface="Arial" charset="0"/>
              </a:rPr>
              <a:t>.</a:t>
            </a:r>
            <a:endParaRPr lang="en-US" altLang="en-US" sz="1400" b="0" dirty="0">
              <a:solidFill>
                <a:schemeClr val="bg2"/>
              </a:solidFill>
              <a:latin typeface="Arial" charset="0"/>
            </a:endParaRPr>
          </a:p>
        </p:txBody>
      </p:sp>
      <p:sp>
        <p:nvSpPr>
          <p:cNvPr id="3077" name="Rectangle 19"/>
          <p:cNvSpPr>
            <a:spLocks noChangeArrowheads="1"/>
          </p:cNvSpPr>
          <p:nvPr/>
        </p:nvSpPr>
        <p:spPr bwMode="auto">
          <a:xfrm>
            <a:off x="457200" y="3124200"/>
            <a:ext cx="5181600" cy="332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spAutoFit/>
          </a:bodyPr>
          <a:lstStyle>
            <a:lvl1pPr marL="285750" indent="-28575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lnSpc>
                <a:spcPct val="115000"/>
              </a:lnSpc>
              <a:spcBef>
                <a:spcPct val="45000"/>
              </a:spcBef>
              <a:buClr>
                <a:srgbClr val="A50021"/>
              </a:buClr>
              <a:buFont typeface="Wingdings" pitchFamily="2" charset="2"/>
              <a:buNone/>
            </a:pPr>
            <a:r>
              <a:rPr lang="en-US" altLang="en-US" sz="1400" i="1" dirty="0">
                <a:solidFill>
                  <a:schemeClr val="bg2"/>
                </a:solidFill>
                <a:effectLst/>
                <a:latin typeface="Liberation Sans"/>
              </a:rPr>
              <a:t>After studying this chapter, you should be able to:</a:t>
            </a:r>
          </a:p>
        </p:txBody>
      </p:sp>
      <p:pic>
        <p:nvPicPr>
          <p:cNvPr id="3078"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0"/>
            <a:ext cx="7162800" cy="2057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9" name="Rectangle 24"/>
          <p:cNvSpPr>
            <a:spLocks noChangeArrowheads="1"/>
          </p:cNvSpPr>
          <p:nvPr/>
        </p:nvSpPr>
        <p:spPr bwMode="auto">
          <a:xfrm>
            <a:off x="2133600" y="533400"/>
            <a:ext cx="6858000" cy="1066800"/>
          </a:xfrm>
          <a:prstGeom prst="rect">
            <a:avLst/>
          </a:prstGeom>
          <a:noFill/>
          <a:ln>
            <a:noFill/>
          </a:ln>
          <a:effectLst/>
          <a:extLst>
            <a:ext uri="{909E8E84-426E-40DD-AFC4-6F175D3DCCD1}">
              <a14:hiddenFill xmlns:a14="http://schemas.microsoft.com/office/drawing/2010/main">
                <a:solidFill>
                  <a:srgbClr val="009999"/>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r>
              <a:rPr lang="en-US" sz="4200" dirty="0">
                <a:solidFill>
                  <a:schemeClr val="bg1"/>
                </a:solidFill>
                <a:effectLst>
                  <a:outerShdw blurRad="38100" dist="38100" dir="2700000" algn="tl">
                    <a:srgbClr val="000000">
                      <a:alpha val="43137"/>
                    </a:srgbClr>
                  </a:outerShdw>
                </a:effectLst>
                <a:latin typeface="Liberation Sans"/>
              </a:rPr>
              <a:t>Conceptual Framework</a:t>
            </a:r>
          </a:p>
          <a:p>
            <a:pPr algn="l"/>
            <a:r>
              <a:rPr lang="en-US" sz="4200" dirty="0">
                <a:solidFill>
                  <a:schemeClr val="bg1"/>
                </a:solidFill>
                <a:effectLst>
                  <a:outerShdw blurRad="38100" dist="38100" dir="2700000" algn="tl">
                    <a:srgbClr val="000000">
                      <a:alpha val="43137"/>
                    </a:srgbClr>
                  </a:outerShdw>
                </a:effectLst>
                <a:latin typeface="Liberation Sans"/>
              </a:rPr>
              <a:t>for Financial Reporting</a:t>
            </a:r>
            <a:endParaRPr lang="en-US" altLang="en-US" sz="4200" dirty="0">
              <a:solidFill>
                <a:schemeClr val="bg1"/>
              </a:solidFill>
              <a:effectLst>
                <a:outerShdw blurRad="38100" dist="38100" dir="2700000" algn="tl">
                  <a:srgbClr val="000000">
                    <a:alpha val="43137"/>
                  </a:srgbClr>
                </a:outerShdw>
              </a:effectLst>
              <a:latin typeface="Liberation Sans"/>
            </a:endParaRPr>
          </a:p>
        </p:txBody>
      </p:sp>
      <p:pic>
        <p:nvPicPr>
          <p:cNvPr id="3080" name="Picture 2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04800"/>
            <a:ext cx="314325" cy="1295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1" name="Text Box 26"/>
          <p:cNvSpPr txBox="1">
            <a:spLocks noChangeArrowheads="1"/>
          </p:cNvSpPr>
          <p:nvPr/>
        </p:nvSpPr>
        <p:spPr bwMode="auto">
          <a:xfrm>
            <a:off x="381000" y="182562"/>
            <a:ext cx="1905000" cy="1722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spcBef>
                <a:spcPct val="50000"/>
              </a:spcBef>
            </a:pPr>
            <a:r>
              <a:rPr lang="en-US" altLang="en-US" sz="10700" dirty="0">
                <a:solidFill>
                  <a:srgbClr val="5F5F5F"/>
                </a:solidFill>
                <a:latin typeface="Liberation Sans"/>
              </a:rPr>
              <a:t>2</a:t>
            </a:r>
          </a:p>
        </p:txBody>
      </p:sp>
      <p:pic>
        <p:nvPicPr>
          <p:cNvPr id="3082"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11363"/>
            <a:ext cx="9140825" cy="460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5"/>
          <p:cNvSpPr>
            <a:spLocks noGrp="1" noChangeArrowheads="1"/>
          </p:cNvSpPr>
          <p:nvPr>
            <p:ph type="title"/>
          </p:nvPr>
        </p:nvSpPr>
        <p:spPr bwMode="auto">
          <a:xfrm>
            <a:off x="381000" y="2438400"/>
            <a:ext cx="3886200" cy="533400"/>
          </a:xfrm>
          <a:solidFill>
            <a:srgbClr val="339933"/>
          </a:solidFill>
          <a:ln w="12700" algn="ctr">
            <a:noFill/>
            <a:miter lim="800000"/>
            <a:headEnd/>
            <a:tailEnd/>
          </a:ln>
          <a:effectLst/>
          <a:extLst/>
        </p:spPr>
        <p:txBody>
          <a:bodyPr vert="horz" wrap="square" lIns="90488" tIns="44450" rIns="90488" bIns="44450" numCol="1" anchor="ctr" anchorCtr="0" compatLnSpc="1">
            <a:prstTxWarp prst="textNoShape">
              <a:avLst/>
            </a:prstTxWarp>
          </a:bodyPr>
          <a:lstStyle/>
          <a:p>
            <a:pPr marL="0" indent="0" algn="l">
              <a:lnSpc>
                <a:spcPct val="110000"/>
              </a:lnSpc>
            </a:pPr>
            <a:r>
              <a:rPr lang="en-US" altLang="en-US" sz="2400" i="0" dirty="0">
                <a:solidFill>
                  <a:schemeClr val="bg1"/>
                </a:solidFill>
                <a:effectLst/>
                <a:latin typeface="Liberation Sans"/>
              </a:rPr>
              <a:t>LEARNING OBJECTIVES</a:t>
            </a:r>
          </a:p>
        </p:txBody>
      </p:sp>
    </p:spTree>
    <p:extLst>
      <p:ext uri="{BB962C8B-B14F-4D97-AF65-F5344CB8AC3E}">
        <p14:creationId xmlns:p14="http://schemas.microsoft.com/office/powerpoint/2010/main" val="3939787474"/>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ext Box 2"/>
          <p:cNvSpPr txBox="1">
            <a:spLocks noChangeArrowheads="1"/>
          </p:cNvSpPr>
          <p:nvPr/>
        </p:nvSpPr>
        <p:spPr bwMode="auto">
          <a:xfrm>
            <a:off x="457200" y="1371600"/>
            <a:ext cx="8458200" cy="26314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1125"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263650" algn="l">
              <a:defRPr sz="2400">
                <a:solidFill>
                  <a:schemeClr val="tx1"/>
                </a:solidFill>
                <a:latin typeface="Times New Roman" pitchFamily="18" charset="0"/>
              </a:defRPr>
            </a:lvl3pPr>
            <a:lvl4pPr marL="1377950"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spcAft>
                <a:spcPts val="0"/>
              </a:spcAft>
              <a:buSzPct val="80000"/>
            </a:pPr>
            <a:r>
              <a:rPr lang="en-US" altLang="en-US" sz="2800" b="1" dirty="0">
                <a:latin typeface="Liberation Sans"/>
              </a:rPr>
              <a:t>Revenue Recognition</a:t>
            </a:r>
          </a:p>
          <a:p>
            <a:pPr>
              <a:lnSpc>
                <a:spcPct val="125000"/>
              </a:lnSpc>
              <a:spcBef>
                <a:spcPts val="1200"/>
              </a:spcBef>
              <a:spcAft>
                <a:spcPts val="0"/>
              </a:spcAft>
            </a:pPr>
            <a:r>
              <a:rPr lang="en-US" sz="2200" dirty="0">
                <a:latin typeface="Liberation Sans"/>
              </a:rPr>
              <a:t>When a company agrees to perform a service or sell a product to a customer, it has a performance obligation.</a:t>
            </a:r>
          </a:p>
          <a:p>
            <a:pPr>
              <a:lnSpc>
                <a:spcPct val="125000"/>
              </a:lnSpc>
              <a:spcBef>
                <a:spcPts val="1200"/>
              </a:spcBef>
              <a:spcAft>
                <a:spcPts val="0"/>
              </a:spcAft>
            </a:pPr>
            <a:r>
              <a:rPr lang="en-US" sz="2200" dirty="0">
                <a:latin typeface="Liberation Sans"/>
              </a:rPr>
              <a:t>Requires that companies recognize revenue in the accounting period in which the </a:t>
            </a:r>
            <a:r>
              <a:rPr lang="en-US" sz="2200" b="1" dirty="0">
                <a:latin typeface="Liberation Sans"/>
              </a:rPr>
              <a:t>performance obligation </a:t>
            </a:r>
            <a:r>
              <a:rPr lang="en-US" sz="2200" dirty="0">
                <a:latin typeface="Liberation Sans"/>
              </a:rPr>
              <a:t>is satisfied.</a:t>
            </a:r>
            <a:endParaRPr lang="en-US" altLang="en-US" sz="2200" dirty="0">
              <a:latin typeface="Liberation Sans"/>
            </a:endParaRPr>
          </a:p>
        </p:txBody>
      </p:sp>
      <p:sp>
        <p:nvSpPr>
          <p:cNvPr id="8" name="Rectangle 11"/>
          <p:cNvSpPr>
            <a:spLocks noGrp="1" noChangeArrowheads="1"/>
          </p:cNvSpPr>
          <p:nvPr>
            <p:ph type="title"/>
          </p:nvPr>
        </p:nvSpPr>
        <p:spPr>
          <a:xfrm>
            <a:off x="533400" y="4572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r>
              <a:rPr lang="en-US" altLang="en-US" sz="3000" kern="1200" dirty="0">
                <a:solidFill>
                  <a:srgbClr val="0000E2"/>
                </a:solidFill>
                <a:effectLst/>
                <a:latin typeface="Liberation Sans"/>
                <a:ea typeface="+mn-ea"/>
                <a:cs typeface="+mn-cs"/>
              </a:rPr>
              <a:t>THIRD LEVEL: BASIC PRINCIPLES</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7</a:t>
            </a:r>
          </a:p>
        </p:txBody>
      </p:sp>
    </p:spTree>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Text Box 2"/>
          <p:cNvSpPr txBox="1">
            <a:spLocks noChangeArrowheads="1"/>
          </p:cNvSpPr>
          <p:nvPr/>
        </p:nvSpPr>
        <p:spPr bwMode="auto">
          <a:xfrm>
            <a:off x="533400" y="1371600"/>
            <a:ext cx="8458200" cy="1265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1125"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263650" algn="l">
              <a:defRPr sz="2400">
                <a:solidFill>
                  <a:schemeClr val="tx1"/>
                </a:solidFill>
                <a:latin typeface="Times New Roman" panose="02020603050405020304" pitchFamily="18" charset="0"/>
              </a:defRPr>
            </a:lvl3pPr>
            <a:lvl4pPr marL="1377950"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10000"/>
              </a:lnSpc>
              <a:spcBef>
                <a:spcPct val="30000"/>
              </a:spcBef>
              <a:spcAft>
                <a:spcPct val="20000"/>
              </a:spcAft>
              <a:buSzPct val="80000"/>
            </a:pPr>
            <a:r>
              <a:rPr lang="en-US" altLang="en-US" sz="2600" b="1">
                <a:solidFill>
                  <a:srgbClr val="800000"/>
                </a:solidFill>
                <a:latin typeface="Arial" panose="020B0604020202020204" pitchFamily="34" charset="0"/>
              </a:rPr>
              <a:t>Revenue Recognition </a:t>
            </a:r>
            <a:r>
              <a:rPr lang="en-US" altLang="en-US" sz="2200">
                <a:latin typeface="Arial" panose="020B0604020202020204" pitchFamily="34" charset="0"/>
              </a:rPr>
              <a:t>- revenue is to be recognized when it is </a:t>
            </a:r>
            <a:r>
              <a:rPr lang="en-US" altLang="en-US" sz="2200" b="1">
                <a:latin typeface="Arial" panose="020B0604020202020204" pitchFamily="34" charset="0"/>
              </a:rPr>
              <a:t>probable</a:t>
            </a:r>
            <a:r>
              <a:rPr lang="en-US" altLang="en-US" sz="2200">
                <a:latin typeface="Arial" panose="020B0604020202020204" pitchFamily="34" charset="0"/>
              </a:rPr>
              <a:t> that future economic benefits will flow to the company and </a:t>
            </a:r>
            <a:r>
              <a:rPr lang="en-US" altLang="en-US" sz="2200" b="1">
                <a:latin typeface="Arial" panose="020B0604020202020204" pitchFamily="34" charset="0"/>
              </a:rPr>
              <a:t>reliable measurement</a:t>
            </a:r>
            <a:r>
              <a:rPr lang="en-US" altLang="en-US" sz="2200">
                <a:latin typeface="Arial" panose="020B0604020202020204" pitchFamily="34" charset="0"/>
              </a:rPr>
              <a:t> of the amount of revenue is possible.</a:t>
            </a:r>
          </a:p>
        </p:txBody>
      </p:sp>
      <p:sp>
        <p:nvSpPr>
          <p:cNvPr id="285699" name="Rectangle 3"/>
          <p:cNvSpPr>
            <a:spLocks noGrp="1" noChangeArrowheads="1"/>
          </p:cNvSpPr>
          <p:nvPr>
            <p:ph type="title"/>
          </p:nvPr>
        </p:nvSpPr>
        <p:spPr>
          <a:xfrm>
            <a:off x="457200" y="457200"/>
            <a:ext cx="8229600" cy="560388"/>
          </a:xfrm>
          <a:solidFill>
            <a:srgbClr val="336699"/>
          </a:solidFill>
          <a:ln cap="flat" algn="ctr"/>
        </p:spPr>
        <p:txBody>
          <a:bodyPr lIns="0" rIns="0"/>
          <a:lstStyle/>
          <a:p>
            <a:pPr algn="ctr"/>
            <a:r>
              <a:rPr lang="en-US" altLang="en-US" sz="3000"/>
              <a:t>Third Level: Principles</a:t>
            </a:r>
          </a:p>
        </p:txBody>
      </p:sp>
      <p:sp>
        <p:nvSpPr>
          <p:cNvPr id="285700" name="Text Box 4"/>
          <p:cNvSpPr txBox="1">
            <a:spLocks noChangeArrowheads="1"/>
          </p:cNvSpPr>
          <p:nvPr/>
        </p:nvSpPr>
        <p:spPr bwMode="auto">
          <a:xfrm>
            <a:off x="1219200" y="6369050"/>
            <a:ext cx="7772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gn="l">
              <a:defRPr sz="2400">
                <a:solidFill>
                  <a:schemeClr val="tx1"/>
                </a:solidFill>
                <a:latin typeface="Times New Roman" panose="02020603050405020304" pitchFamily="18" charset="0"/>
              </a:defRPr>
            </a:lvl1pPr>
            <a:lvl2pPr marL="914400" indent="-457200" algn="l">
              <a:defRPr sz="2400">
                <a:solidFill>
                  <a:schemeClr val="tx1"/>
                </a:solidFill>
                <a:latin typeface="Times New Roman" panose="02020603050405020304" pitchFamily="18" charset="0"/>
              </a:defRPr>
            </a:lvl2pPr>
            <a:lvl3pPr marL="1371600" indent="-457200" algn="l">
              <a:defRPr sz="2400">
                <a:solidFill>
                  <a:schemeClr val="tx1"/>
                </a:solidFill>
                <a:latin typeface="Times New Roman" panose="02020603050405020304" pitchFamily="18" charset="0"/>
              </a:defRPr>
            </a:lvl3pPr>
            <a:lvl4pPr marL="1828800" indent="-457200" algn="l">
              <a:defRPr sz="2400">
                <a:solidFill>
                  <a:schemeClr val="tx1"/>
                </a:solidFill>
                <a:latin typeface="Times New Roman" panose="02020603050405020304" pitchFamily="18" charset="0"/>
              </a:defRPr>
            </a:lvl4pPr>
            <a:lvl5pPr marL="2286000" indent="-457200" algn="l">
              <a:defRPr sz="2400">
                <a:solidFill>
                  <a:schemeClr val="tx1"/>
                </a:solidFill>
                <a:latin typeface="Times New Roman" panose="02020603050405020304" pitchFamily="18" charset="0"/>
              </a:defRPr>
            </a:lvl5pPr>
            <a:lvl6pPr marL="2743200" indent="-457200" eaLnBrk="0" fontAlgn="base" hangingPunct="0">
              <a:spcBef>
                <a:spcPct val="0"/>
              </a:spcBef>
              <a:spcAft>
                <a:spcPct val="0"/>
              </a:spcAft>
              <a:defRPr sz="2400">
                <a:solidFill>
                  <a:schemeClr val="tx1"/>
                </a:solidFill>
                <a:latin typeface="Times New Roman" panose="02020603050405020304" pitchFamily="18" charset="0"/>
              </a:defRPr>
            </a:lvl6pPr>
            <a:lvl7pPr marL="3200400" indent="-457200" eaLnBrk="0" fontAlgn="base" hangingPunct="0">
              <a:spcBef>
                <a:spcPct val="0"/>
              </a:spcBef>
              <a:spcAft>
                <a:spcPct val="0"/>
              </a:spcAft>
              <a:defRPr sz="2400">
                <a:solidFill>
                  <a:schemeClr val="tx1"/>
                </a:solidFill>
                <a:latin typeface="Times New Roman" panose="02020603050405020304" pitchFamily="18" charset="0"/>
              </a:defRPr>
            </a:lvl7pPr>
            <a:lvl8pPr marL="3657600" indent="-457200" eaLnBrk="0" fontAlgn="base" hangingPunct="0">
              <a:spcBef>
                <a:spcPct val="0"/>
              </a:spcBef>
              <a:spcAft>
                <a:spcPct val="0"/>
              </a:spcAft>
              <a:defRPr sz="2400">
                <a:solidFill>
                  <a:schemeClr val="tx1"/>
                </a:solidFill>
                <a:latin typeface="Times New Roman" panose="02020603050405020304" pitchFamily="18" charset="0"/>
              </a:defRPr>
            </a:lvl8pPr>
            <a:lvl9pPr marL="4114800" indent="-457200" eaLnBrk="0" fontAlgn="base" hangingPunct="0">
              <a:spcBef>
                <a:spcPct val="0"/>
              </a:spcBef>
              <a:spcAft>
                <a:spcPct val="0"/>
              </a:spcAft>
              <a:defRPr sz="2400">
                <a:solidFill>
                  <a:schemeClr val="tx1"/>
                </a:solidFill>
                <a:latin typeface="Times New Roman" panose="02020603050405020304" pitchFamily="18" charset="0"/>
              </a:defRPr>
            </a:lvl9pPr>
          </a:lstStyle>
          <a:p>
            <a:pPr algn="r">
              <a:spcBef>
                <a:spcPct val="50000"/>
              </a:spcBef>
            </a:pPr>
            <a:r>
              <a:rPr lang="en-US" altLang="en-US" sz="1600" b="1" i="1">
                <a:solidFill>
                  <a:schemeClr val="bg2"/>
                </a:solidFill>
                <a:effectLst>
                  <a:outerShdw blurRad="38100" dist="38100" dir="2700000" algn="tl">
                    <a:srgbClr val="C0C0C0"/>
                  </a:outerShdw>
                </a:effectLst>
                <a:latin typeface="Arial" panose="020B0604020202020204" pitchFamily="34" charset="0"/>
              </a:rPr>
              <a:t>LO 7  Explain the application of the basic principles of accounting.</a:t>
            </a:r>
          </a:p>
        </p:txBody>
      </p:sp>
      <p:sp>
        <p:nvSpPr>
          <p:cNvPr id="285702" name="Text Box 6"/>
          <p:cNvSpPr txBox="1">
            <a:spLocks noChangeArrowheads="1"/>
          </p:cNvSpPr>
          <p:nvPr/>
        </p:nvSpPr>
        <p:spPr bwMode="auto">
          <a:xfrm>
            <a:off x="5715000" y="2759075"/>
            <a:ext cx="2743200" cy="457200"/>
          </a:xfrm>
          <a:prstGeom prst="rect">
            <a:avLst/>
          </a:prstGeom>
          <a:solidFill>
            <a:schemeClr val="bg1"/>
          </a:solidFill>
          <a:ln>
            <a:noFill/>
          </a:ln>
          <a:effectLst/>
          <a:extLs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200" b="1">
                <a:solidFill>
                  <a:srgbClr val="FF0000"/>
                </a:solidFill>
                <a:latin typeface="Arial" panose="020B0604020202020204" pitchFamily="34" charset="0"/>
              </a:rPr>
              <a:t>Illustration 2-3</a:t>
            </a:r>
            <a:r>
              <a:rPr lang="en-US" altLang="en-US" sz="1200" b="1">
                <a:solidFill>
                  <a:srgbClr val="05444B"/>
                </a:solidFill>
                <a:latin typeface="Arial" panose="020B0604020202020204" pitchFamily="34" charset="0"/>
              </a:rPr>
              <a:t>                           </a:t>
            </a:r>
            <a:r>
              <a:rPr lang="en-US" altLang="en-US" sz="1200" b="1">
                <a:solidFill>
                  <a:srgbClr val="000000"/>
                </a:solidFill>
                <a:latin typeface="Arial" panose="020B0604020202020204" pitchFamily="34" charset="0"/>
              </a:rPr>
              <a:t>Timing of Revenue Recognition</a:t>
            </a:r>
          </a:p>
        </p:txBody>
      </p:sp>
      <p:pic>
        <p:nvPicPr>
          <p:cNvPr id="2857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281363"/>
            <a:ext cx="7162800" cy="296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285619"/>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16"/>
          <p:cNvSpPr>
            <a:spLocks noChangeShapeType="1"/>
          </p:cNvSpPr>
          <p:nvPr/>
        </p:nvSpPr>
        <p:spPr bwMode="auto">
          <a:xfrm>
            <a:off x="381000" y="25146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latin typeface="Liberation Sans"/>
            </a:endParaRPr>
          </a:p>
        </p:txBody>
      </p:sp>
      <p:sp>
        <p:nvSpPr>
          <p:cNvPr id="49156" name="Text Box 6"/>
          <p:cNvSpPr txBox="1">
            <a:spLocks noChangeArrowheads="1"/>
          </p:cNvSpPr>
          <p:nvPr/>
        </p:nvSpPr>
        <p:spPr bwMode="auto">
          <a:xfrm>
            <a:off x="1371600" y="6096000"/>
            <a:ext cx="1676400" cy="646331"/>
          </a:xfrm>
          <a:prstGeom prst="rect">
            <a:avLst/>
          </a:prstGeom>
          <a:solidFill>
            <a:schemeClr val="bg1"/>
          </a:solidFill>
          <a:ln>
            <a:noFill/>
          </a:ln>
          <a:effectLst/>
          <a:extLs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Comic Sans MS" pitchFamily="66" charset="0"/>
              </a:defRPr>
            </a:lvl1pPr>
            <a:lvl2pPr marL="742950" indent="-28575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r>
              <a:rPr lang="en-US" altLang="en-US" sz="1200" b="1" dirty="0">
                <a:solidFill>
                  <a:srgbClr val="800000"/>
                </a:solidFill>
                <a:latin typeface="Liberation Sans"/>
              </a:rPr>
              <a:t>ILLUSTRATION 2-5</a:t>
            </a:r>
          </a:p>
          <a:p>
            <a:pPr algn="l"/>
            <a:r>
              <a:rPr lang="en-US" sz="1200" dirty="0">
                <a:latin typeface="Liberation Sans"/>
              </a:rPr>
              <a:t>The Five Steps of Revenue Recognition</a:t>
            </a:r>
            <a:r>
              <a:rPr lang="en-US" altLang="en-US" sz="1200" b="1" dirty="0">
                <a:solidFill>
                  <a:srgbClr val="05444B"/>
                </a:solidFill>
                <a:latin typeface="Liberation Sans"/>
              </a:rPr>
              <a:t>         </a:t>
            </a:r>
          </a:p>
        </p:txBody>
      </p:sp>
      <p:sp>
        <p:nvSpPr>
          <p:cNvPr id="8" name="Rectangle 4"/>
          <p:cNvSpPr txBox="1">
            <a:spLocks noChangeArrowheads="1"/>
          </p:cNvSpPr>
          <p:nvPr/>
        </p:nvSpPr>
        <p:spPr bwMode="auto">
          <a:xfrm>
            <a:off x="304800" y="304800"/>
            <a:ext cx="28194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lvl1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rgbClr val="FFFF00"/>
                </a:solidFill>
                <a:effectLst>
                  <a:outerShdw blurRad="38100" dist="38100" dir="2700000" algn="tl">
                    <a:srgbClr val="000000"/>
                  </a:outerShdw>
                </a:effectLst>
                <a:latin typeface="Arial" charset="0"/>
              </a:defRPr>
            </a:lvl9pPr>
          </a:lstStyle>
          <a:p>
            <a:pPr>
              <a:defRPr/>
            </a:pPr>
            <a:r>
              <a:rPr lang="en-US" sz="3200" dirty="0">
                <a:solidFill>
                  <a:srgbClr val="0000E2"/>
                </a:solidFill>
                <a:effectLst/>
                <a:latin typeface="Liberation Sans"/>
                <a:ea typeface="+mn-ea"/>
                <a:cs typeface="+mn-cs"/>
              </a:rPr>
              <a:t>THIRD LEVEL:  BASIC PRINCIPLES</a:t>
            </a:r>
          </a:p>
        </p:txBody>
      </p:sp>
      <p:pic>
        <p:nvPicPr>
          <p:cNvPr id="4915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038600"/>
            <a:ext cx="5410200" cy="269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6450" y="381000"/>
            <a:ext cx="541655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6"/>
          <p:cNvSpPr txBox="1">
            <a:spLocks noChangeArrowheads="1"/>
          </p:cNvSpPr>
          <p:nvPr/>
        </p:nvSpPr>
        <p:spPr bwMode="auto">
          <a:xfrm>
            <a:off x="304800" y="2667000"/>
            <a:ext cx="2667000" cy="3416320"/>
          </a:xfrm>
          <a:prstGeom prst="rect">
            <a:avLst/>
          </a:prstGeom>
          <a:solidFill>
            <a:schemeClr val="bg1"/>
          </a:solidFill>
          <a:ln>
            <a:noFill/>
          </a:ln>
          <a:effectLst/>
          <a:extLs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defRPr/>
            </a:pPr>
            <a:r>
              <a:rPr lang="en-US" sz="1800" b="1" dirty="0">
                <a:solidFill>
                  <a:srgbClr val="800000"/>
                </a:solidFill>
                <a:latin typeface="Liberation Sans"/>
              </a:rPr>
              <a:t>Illustration:</a:t>
            </a:r>
            <a:r>
              <a:rPr lang="en-US" sz="1800" dirty="0">
                <a:latin typeface="Liberation Sans"/>
              </a:rPr>
              <a:t>  Assume the </a:t>
            </a:r>
            <a:r>
              <a:rPr lang="en-US" sz="1800" b="1" dirty="0">
                <a:solidFill>
                  <a:schemeClr val="accent6">
                    <a:lumMod val="50000"/>
                  </a:schemeClr>
                </a:solidFill>
                <a:latin typeface="Liberation Sans"/>
              </a:rPr>
              <a:t>Airbus</a:t>
            </a:r>
            <a:r>
              <a:rPr lang="en-US" sz="1800" dirty="0">
                <a:latin typeface="Liberation Sans"/>
              </a:rPr>
              <a:t> (DEU)</a:t>
            </a:r>
            <a:r>
              <a:rPr lang="en-US" sz="1800" b="1" dirty="0">
                <a:latin typeface="Liberation Sans"/>
              </a:rPr>
              <a:t> </a:t>
            </a:r>
            <a:r>
              <a:rPr lang="en-US" sz="1800" dirty="0">
                <a:latin typeface="Liberation Sans"/>
              </a:rPr>
              <a:t>signs a contract to sell airplanes to </a:t>
            </a:r>
            <a:r>
              <a:rPr lang="en-US" sz="1800" b="1" dirty="0">
                <a:solidFill>
                  <a:schemeClr val="accent6">
                    <a:lumMod val="50000"/>
                  </a:schemeClr>
                </a:solidFill>
                <a:latin typeface="Liberation Sans"/>
              </a:rPr>
              <a:t>British Airways</a:t>
            </a:r>
            <a:r>
              <a:rPr lang="en-US" sz="1800" dirty="0">
                <a:latin typeface="Liberation Sans"/>
              </a:rPr>
              <a:t> (GRB)</a:t>
            </a:r>
            <a:r>
              <a:rPr lang="en-US" sz="1800" b="1" dirty="0">
                <a:latin typeface="Liberation Sans"/>
              </a:rPr>
              <a:t> </a:t>
            </a:r>
            <a:r>
              <a:rPr lang="en-US" sz="1800" dirty="0">
                <a:latin typeface="Liberation Sans"/>
              </a:rPr>
              <a:t>for €100 million. To determine when to </a:t>
            </a:r>
            <a:r>
              <a:rPr lang="en-US" sz="1800" b="1" dirty="0">
                <a:latin typeface="Liberation Sans"/>
              </a:rPr>
              <a:t>recognize revenue</a:t>
            </a:r>
            <a:r>
              <a:rPr lang="en-US" sz="1800" dirty="0">
                <a:latin typeface="Liberation Sans"/>
              </a:rPr>
              <a:t>, Airbus uses the five steps for revenue recognition shown at right.</a:t>
            </a:r>
            <a:endParaRPr lang="en-US" sz="1800" b="1" dirty="0">
              <a:solidFill>
                <a:srgbClr val="000000"/>
              </a:solidFill>
              <a:latin typeface="Liberation Sans"/>
            </a:endParaRPr>
          </a:p>
        </p:txBody>
      </p:sp>
      <p:pic>
        <p:nvPicPr>
          <p:cNvPr id="3338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332" y="0"/>
            <a:ext cx="596866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Tree>
    <p:extLst>
      <p:ext uri="{BB962C8B-B14F-4D97-AF65-F5344CB8AC3E}">
        <p14:creationId xmlns:p14="http://schemas.microsoft.com/office/powerpoint/2010/main" val="2605794048"/>
      </p:ext>
    </p:ext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ext Box 2"/>
          <p:cNvSpPr txBox="1">
            <a:spLocks noChangeArrowheads="1"/>
          </p:cNvSpPr>
          <p:nvPr/>
        </p:nvSpPr>
        <p:spPr bwMode="auto">
          <a:xfrm>
            <a:off x="457200" y="1371600"/>
            <a:ext cx="8305800" cy="1477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11125"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263650" algn="l">
              <a:defRPr sz="2400">
                <a:solidFill>
                  <a:schemeClr val="tx1"/>
                </a:solidFill>
                <a:latin typeface="Times New Roman" pitchFamily="18" charset="0"/>
              </a:defRPr>
            </a:lvl3pPr>
            <a:lvl4pPr marL="1377950"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ts val="1200"/>
              </a:spcBef>
              <a:spcAft>
                <a:spcPts val="0"/>
              </a:spcAft>
              <a:buSzPct val="80000"/>
            </a:pPr>
            <a:r>
              <a:rPr lang="en-US" altLang="en-US" sz="2800" b="1" dirty="0">
                <a:latin typeface="Liberation Sans"/>
              </a:rPr>
              <a:t>Expense Recognition </a:t>
            </a:r>
            <a:r>
              <a:rPr lang="en-US" altLang="en-US" sz="2200" dirty="0">
                <a:latin typeface="Liberation Sans"/>
              </a:rPr>
              <a:t>- Outflows or “using up” of assets or incurring of liabilities during a period as a result of delivering or producing goods and/or rendering services.</a:t>
            </a:r>
          </a:p>
        </p:txBody>
      </p:sp>
      <p:sp>
        <p:nvSpPr>
          <p:cNvPr id="287756" name="Text Box 12"/>
          <p:cNvSpPr txBox="1">
            <a:spLocks noChangeArrowheads="1"/>
          </p:cNvSpPr>
          <p:nvPr/>
        </p:nvSpPr>
        <p:spPr bwMode="auto">
          <a:xfrm>
            <a:off x="7162800" y="2667000"/>
            <a:ext cx="1828800" cy="457200"/>
          </a:xfrm>
          <a:prstGeom prst="rect">
            <a:avLst/>
          </a:prstGeom>
          <a:solidFill>
            <a:schemeClr val="bg1"/>
          </a:solidFill>
          <a:ln>
            <a:noFill/>
          </a:ln>
          <a:effectLst/>
          <a:extLs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200" b="1" dirty="0">
                <a:solidFill>
                  <a:schemeClr val="accent6">
                    <a:lumMod val="50000"/>
                  </a:schemeClr>
                </a:solidFill>
                <a:latin typeface="Liberation Sans"/>
              </a:rPr>
              <a:t>ILLUSTRATION 2-6     </a:t>
            </a:r>
            <a:r>
              <a:rPr lang="en-US" altLang="en-US" sz="1200" b="1" dirty="0">
                <a:solidFill>
                  <a:srgbClr val="000000"/>
                </a:solidFill>
                <a:latin typeface="Liberation Sans"/>
              </a:rPr>
              <a:t>Expense Recognition</a:t>
            </a:r>
          </a:p>
        </p:txBody>
      </p:sp>
      <p:sp>
        <p:nvSpPr>
          <p:cNvPr id="287758" name="Rectangle 14"/>
          <p:cNvSpPr>
            <a:spLocks noChangeArrowheads="1"/>
          </p:cNvSpPr>
          <p:nvPr/>
        </p:nvSpPr>
        <p:spPr bwMode="auto">
          <a:xfrm>
            <a:off x="2057400" y="5638800"/>
            <a:ext cx="5146675" cy="415925"/>
          </a:xfrm>
          <a:prstGeom prst="rect">
            <a:avLst/>
          </a:prstGeom>
          <a:solidFill>
            <a:srgbClr val="FFFFCC"/>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dirty="0">
                <a:latin typeface="Liberation Sans"/>
              </a:rPr>
              <a:t>“Let the expense follow the revenues.”</a:t>
            </a:r>
          </a:p>
        </p:txBody>
      </p:sp>
      <p:sp>
        <p:nvSpPr>
          <p:cNvPr id="9" name="Rectangle 11"/>
          <p:cNvSpPr>
            <a:spLocks noGrp="1" noChangeArrowheads="1"/>
          </p:cNvSpPr>
          <p:nvPr>
            <p:ph type="title"/>
          </p:nvPr>
        </p:nvSpPr>
        <p:spPr>
          <a:xfrm>
            <a:off x="533400" y="4572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r>
              <a:rPr lang="en-US" altLang="en-US" sz="3000" kern="1200" dirty="0">
                <a:solidFill>
                  <a:srgbClr val="0000E2"/>
                </a:solidFill>
                <a:effectLst/>
                <a:latin typeface="Liberation Sans"/>
                <a:ea typeface="+mn-ea"/>
                <a:cs typeface="+mn-cs"/>
              </a:rPr>
              <a:t>THIRD LEVEL: BASIC PRINCIPLES</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pic>
        <p:nvPicPr>
          <p:cNvPr id="287759"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3201366"/>
            <a:ext cx="8610600" cy="2132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12"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7</a:t>
            </a:r>
          </a:p>
        </p:txBody>
      </p:sp>
    </p:spTree>
  </p:cSld>
  <p:clrMapOvr>
    <a:masterClrMapping/>
  </p:clrMapOvr>
  <p:transition>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ext Box 5"/>
          <p:cNvSpPr txBox="1">
            <a:spLocks noChangeArrowheads="1"/>
          </p:cNvSpPr>
          <p:nvPr/>
        </p:nvSpPr>
        <p:spPr bwMode="auto">
          <a:xfrm>
            <a:off x="609600" y="1371600"/>
            <a:ext cx="8001000" cy="38481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algn="l">
              <a:lnSpc>
                <a:spcPct val="130000"/>
              </a:lnSpc>
              <a:spcBef>
                <a:spcPct val="40000"/>
              </a:spcBef>
            </a:pPr>
            <a:r>
              <a:rPr lang="en-US" altLang="en-US" sz="2800" b="1" dirty="0">
                <a:latin typeface="Liberation Sans"/>
              </a:rPr>
              <a:t>Full Disclosure</a:t>
            </a:r>
          </a:p>
          <a:p>
            <a:pPr algn="l">
              <a:lnSpc>
                <a:spcPct val="130000"/>
              </a:lnSpc>
              <a:spcBef>
                <a:spcPct val="40000"/>
              </a:spcBef>
            </a:pPr>
            <a:r>
              <a:rPr lang="en-US" altLang="en-US" sz="2200" dirty="0">
                <a:latin typeface="Liberation Sans"/>
              </a:rPr>
              <a:t>Providing information that is of sufficient importance to influence the judgment and decisions of an informed user.</a:t>
            </a:r>
          </a:p>
          <a:p>
            <a:pPr algn="l">
              <a:lnSpc>
                <a:spcPct val="130000"/>
              </a:lnSpc>
              <a:spcBef>
                <a:spcPct val="40000"/>
              </a:spcBef>
            </a:pPr>
            <a:r>
              <a:rPr lang="en-US" altLang="en-US" sz="2200" dirty="0">
                <a:latin typeface="Liberation Sans"/>
              </a:rPr>
              <a:t>Provided through:</a:t>
            </a:r>
          </a:p>
          <a:p>
            <a:pPr lvl="1" algn="l">
              <a:lnSpc>
                <a:spcPct val="130000"/>
              </a:lnSpc>
              <a:spcBef>
                <a:spcPct val="40000"/>
              </a:spcBef>
              <a:buClr>
                <a:srgbClr val="800000"/>
              </a:buClr>
              <a:buSzPct val="80000"/>
              <a:buFont typeface="Wingdings" pitchFamily="2" charset="2"/>
              <a:buChar char="u"/>
            </a:pPr>
            <a:r>
              <a:rPr lang="en-US" altLang="en-US" sz="2100" dirty="0">
                <a:latin typeface="Liberation Sans"/>
              </a:rPr>
              <a:t>Financial Statements</a:t>
            </a:r>
          </a:p>
          <a:p>
            <a:pPr lvl="1" algn="l">
              <a:lnSpc>
                <a:spcPct val="130000"/>
              </a:lnSpc>
              <a:spcBef>
                <a:spcPct val="40000"/>
              </a:spcBef>
              <a:buClr>
                <a:srgbClr val="800000"/>
              </a:buClr>
              <a:buSzPct val="80000"/>
              <a:buFont typeface="Wingdings" pitchFamily="2" charset="2"/>
              <a:buChar char="u"/>
            </a:pPr>
            <a:r>
              <a:rPr lang="en-US" altLang="en-US" sz="2100" dirty="0">
                <a:latin typeface="Liberation Sans"/>
              </a:rPr>
              <a:t>Notes to the Financial Statements</a:t>
            </a:r>
          </a:p>
          <a:p>
            <a:pPr lvl="1" algn="l">
              <a:lnSpc>
                <a:spcPct val="130000"/>
              </a:lnSpc>
              <a:spcBef>
                <a:spcPct val="40000"/>
              </a:spcBef>
              <a:buClr>
                <a:srgbClr val="800000"/>
              </a:buClr>
              <a:buSzPct val="80000"/>
              <a:buFont typeface="Wingdings" pitchFamily="2" charset="2"/>
              <a:buChar char="u"/>
            </a:pPr>
            <a:r>
              <a:rPr lang="en-US" altLang="en-US" sz="2100" dirty="0">
                <a:latin typeface="Liberation Sans"/>
              </a:rPr>
              <a:t>Supplementary information</a:t>
            </a:r>
          </a:p>
        </p:txBody>
      </p:sp>
      <p:sp>
        <p:nvSpPr>
          <p:cNvPr id="7" name="Rectangle 11"/>
          <p:cNvSpPr txBox="1">
            <a:spLocks noChangeArrowheads="1"/>
          </p:cNvSpPr>
          <p:nvPr/>
        </p:nvSpPr>
        <p:spPr>
          <a:xfrm>
            <a:off x="533400" y="4572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000" kern="1200" dirty="0">
                <a:solidFill>
                  <a:srgbClr val="0000E2"/>
                </a:solidFill>
                <a:effectLst/>
                <a:latin typeface="Liberation Sans"/>
                <a:ea typeface="+mn-ea"/>
                <a:cs typeface="+mn-cs"/>
              </a:rPr>
              <a:t>THIRD LEVEL: BASIC PRINCIPLES</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7</a:t>
            </a:r>
          </a:p>
        </p:txBody>
      </p:sp>
    </p:spTree>
    <p:extLst>
      <p:ext uri="{BB962C8B-B14F-4D97-AF65-F5344CB8AC3E}">
        <p14:creationId xmlns:p14="http://schemas.microsoft.com/office/powerpoint/2010/main" val="3857307397"/>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7" name="Rectangle 5"/>
          <p:cNvSpPr>
            <a:spLocks noChangeArrowheads="1"/>
          </p:cNvSpPr>
          <p:nvPr/>
        </p:nvSpPr>
        <p:spPr bwMode="auto">
          <a:xfrm>
            <a:off x="457200" y="1295400"/>
            <a:ext cx="7543800" cy="864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14000"/>
              </a:lnSpc>
              <a:spcBef>
                <a:spcPts val="0"/>
              </a:spcBef>
            </a:pPr>
            <a:r>
              <a:rPr lang="en-US" altLang="en-US" sz="2200" b="1" dirty="0">
                <a:solidFill>
                  <a:srgbClr val="800000"/>
                </a:solidFill>
                <a:latin typeface="Liberation Sans"/>
              </a:rPr>
              <a:t>BE2-9:</a:t>
            </a:r>
            <a:r>
              <a:rPr lang="en-US" altLang="en-US" sz="2200" dirty="0">
                <a:solidFill>
                  <a:srgbClr val="000000"/>
                </a:solidFill>
                <a:latin typeface="Liberation Sans"/>
              </a:rPr>
              <a:t> Identify which </a:t>
            </a:r>
            <a:r>
              <a:rPr lang="en-US" altLang="en-US" sz="2200" b="1" dirty="0">
                <a:latin typeface="Liberation Sans"/>
              </a:rPr>
              <a:t>basic principle</a:t>
            </a:r>
            <a:r>
              <a:rPr lang="en-US" altLang="en-US" sz="2200" dirty="0">
                <a:latin typeface="Liberation Sans"/>
              </a:rPr>
              <a:t> </a:t>
            </a:r>
            <a:r>
              <a:rPr lang="en-US" altLang="en-US" sz="2200" dirty="0">
                <a:solidFill>
                  <a:srgbClr val="000000"/>
                </a:solidFill>
                <a:latin typeface="Liberation Sans"/>
              </a:rPr>
              <a:t>of accounting is best described in each item below.</a:t>
            </a:r>
            <a:endParaRPr lang="en-US" altLang="en-US" sz="2000" dirty="0">
              <a:solidFill>
                <a:srgbClr val="000000"/>
              </a:solidFill>
              <a:latin typeface="Liberation Sans"/>
            </a:endParaRPr>
          </a:p>
        </p:txBody>
      </p:sp>
      <p:sp>
        <p:nvSpPr>
          <p:cNvPr id="264198" name="Rectangle 6"/>
          <p:cNvSpPr>
            <a:spLocks noChangeArrowheads="1"/>
          </p:cNvSpPr>
          <p:nvPr/>
        </p:nvSpPr>
        <p:spPr bwMode="auto">
          <a:xfrm>
            <a:off x="457200" y="2193925"/>
            <a:ext cx="6400800"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0050" indent="-400050" algn="l">
              <a:defRPr sz="2400">
                <a:solidFill>
                  <a:schemeClr val="tx1"/>
                </a:solidFill>
                <a:latin typeface="Times New Roman" pitchFamily="18" charset="0"/>
              </a:defRPr>
            </a:lvl1pPr>
            <a:lvl2pPr marL="51435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altLang="en-US" sz="2000" dirty="0">
                <a:solidFill>
                  <a:srgbClr val="000000"/>
                </a:solidFill>
                <a:latin typeface="Arial" charset="0"/>
              </a:rPr>
              <a:t>(</a:t>
            </a:r>
            <a:r>
              <a:rPr lang="en-US" altLang="en-US" sz="2000" dirty="0">
                <a:solidFill>
                  <a:srgbClr val="000000"/>
                </a:solidFill>
                <a:latin typeface="Liberation Sans"/>
              </a:rPr>
              <a:t>a) 	</a:t>
            </a:r>
            <a:r>
              <a:rPr lang="en-US" altLang="en-US" sz="2000" b="1" dirty="0" err="1">
                <a:solidFill>
                  <a:srgbClr val="800000"/>
                </a:solidFill>
                <a:latin typeface="Liberation Sans"/>
              </a:rPr>
              <a:t>Parmalat</a:t>
            </a:r>
            <a:r>
              <a:rPr lang="en-US" altLang="en-US" sz="2000" dirty="0">
                <a:solidFill>
                  <a:srgbClr val="800000"/>
                </a:solidFill>
                <a:latin typeface="Liberation Sans"/>
              </a:rPr>
              <a:t> </a:t>
            </a:r>
            <a:r>
              <a:rPr lang="en-US" altLang="en-US" sz="2000" dirty="0">
                <a:solidFill>
                  <a:srgbClr val="000000"/>
                </a:solidFill>
                <a:latin typeface="Liberation Sans"/>
              </a:rPr>
              <a:t>(ITA) reports revenue in its income statement when it delivered goods instead of when the cash is collected.</a:t>
            </a:r>
          </a:p>
          <a:p>
            <a:pPr>
              <a:spcBef>
                <a:spcPct val="50000"/>
              </a:spcBef>
            </a:pPr>
            <a:r>
              <a:rPr lang="en-US" altLang="en-US" sz="2000" dirty="0">
                <a:solidFill>
                  <a:srgbClr val="000000"/>
                </a:solidFill>
                <a:latin typeface="Liberation Sans"/>
              </a:rPr>
              <a:t>(b) 	</a:t>
            </a:r>
            <a:r>
              <a:rPr lang="en-US" altLang="en-US" sz="2000" b="1" dirty="0">
                <a:solidFill>
                  <a:srgbClr val="800000"/>
                </a:solidFill>
                <a:latin typeface="Liberation Sans"/>
              </a:rPr>
              <a:t>Google </a:t>
            </a:r>
            <a:r>
              <a:rPr lang="en-US" altLang="en-US" sz="2000" dirty="0">
                <a:solidFill>
                  <a:srgbClr val="000000"/>
                </a:solidFill>
                <a:latin typeface="Liberation Sans"/>
              </a:rPr>
              <a:t>(USA) recognizes depreciation expense for a machine over the 2-year period during which that machine helps the company earn revenue.</a:t>
            </a:r>
          </a:p>
          <a:p>
            <a:pPr>
              <a:spcBef>
                <a:spcPct val="50000"/>
              </a:spcBef>
            </a:pPr>
            <a:r>
              <a:rPr lang="en-US" altLang="en-US" sz="2000" dirty="0">
                <a:solidFill>
                  <a:srgbClr val="000000"/>
                </a:solidFill>
                <a:latin typeface="Liberation Sans"/>
              </a:rPr>
              <a:t>(c) 	</a:t>
            </a:r>
            <a:r>
              <a:rPr lang="en-US" altLang="en-US" sz="2000" b="1" dirty="0">
                <a:solidFill>
                  <a:srgbClr val="800000"/>
                </a:solidFill>
                <a:latin typeface="Liberation Sans"/>
              </a:rPr>
              <a:t>KC Corp.</a:t>
            </a:r>
            <a:r>
              <a:rPr lang="en-US" altLang="en-US" sz="2000" b="1" dirty="0">
                <a:solidFill>
                  <a:srgbClr val="FF0000"/>
                </a:solidFill>
                <a:latin typeface="Liberation Sans"/>
              </a:rPr>
              <a:t> </a:t>
            </a:r>
            <a:r>
              <a:rPr lang="en-US" altLang="en-US" sz="2000" dirty="0">
                <a:solidFill>
                  <a:srgbClr val="000000"/>
                </a:solidFill>
                <a:latin typeface="Liberation Sans"/>
              </a:rPr>
              <a:t>(USA) reports information about pending lawsuits in the notes to its financial statements.</a:t>
            </a:r>
          </a:p>
          <a:p>
            <a:pPr>
              <a:spcBef>
                <a:spcPct val="50000"/>
              </a:spcBef>
            </a:pPr>
            <a:r>
              <a:rPr lang="en-US" altLang="en-US" sz="2000" dirty="0">
                <a:solidFill>
                  <a:srgbClr val="000000"/>
                </a:solidFill>
                <a:latin typeface="Liberation Sans"/>
              </a:rPr>
              <a:t>(d) 	</a:t>
            </a:r>
            <a:r>
              <a:rPr lang="en-US" altLang="en-US" sz="2000" b="1" dirty="0">
                <a:solidFill>
                  <a:srgbClr val="800000"/>
                </a:solidFill>
                <a:latin typeface="Liberation Sans"/>
              </a:rPr>
              <a:t>Fuji Film</a:t>
            </a:r>
            <a:r>
              <a:rPr lang="en-US" altLang="en-US" sz="2000" b="1" dirty="0">
                <a:solidFill>
                  <a:srgbClr val="FF0000"/>
                </a:solidFill>
                <a:latin typeface="Liberation Sans"/>
              </a:rPr>
              <a:t> </a:t>
            </a:r>
            <a:r>
              <a:rPr lang="en-US" altLang="en-US" sz="2000" dirty="0">
                <a:solidFill>
                  <a:srgbClr val="000000"/>
                </a:solidFill>
                <a:latin typeface="Liberation Sans"/>
              </a:rPr>
              <a:t>(JPN) reports land on its statement of financial position at the amount paid to acquire it, even though the estimated fair market value is greater.</a:t>
            </a:r>
          </a:p>
        </p:txBody>
      </p:sp>
      <p:sp>
        <p:nvSpPr>
          <p:cNvPr id="264203" name="AutoShape 11"/>
          <p:cNvSpPr>
            <a:spLocks noChangeArrowheads="1"/>
          </p:cNvSpPr>
          <p:nvPr/>
        </p:nvSpPr>
        <p:spPr bwMode="auto">
          <a:xfrm>
            <a:off x="7010400" y="2133600"/>
            <a:ext cx="1905000" cy="838200"/>
          </a:xfrm>
          <a:prstGeom prst="flowChartAlternateProcess">
            <a:avLst/>
          </a:prstGeom>
          <a:solidFill>
            <a:srgbClr val="336699"/>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200" b="1" dirty="0">
                <a:solidFill>
                  <a:schemeClr val="bg1"/>
                </a:solidFill>
                <a:effectLst>
                  <a:outerShdw blurRad="38100" dist="38100" dir="2700000" algn="tl">
                    <a:srgbClr val="000000"/>
                  </a:outerShdw>
                </a:effectLst>
                <a:latin typeface="Liberation Sans"/>
              </a:rPr>
              <a:t>Revenue </a:t>
            </a:r>
          </a:p>
          <a:p>
            <a:r>
              <a:rPr lang="en-US" altLang="en-US" sz="2200" b="1" dirty="0">
                <a:solidFill>
                  <a:schemeClr val="bg1"/>
                </a:solidFill>
                <a:effectLst>
                  <a:outerShdw blurRad="38100" dist="38100" dir="2700000" algn="tl">
                    <a:srgbClr val="000000"/>
                  </a:outerShdw>
                </a:effectLst>
                <a:latin typeface="Liberation Sans"/>
              </a:rPr>
              <a:t>Recognition</a:t>
            </a:r>
          </a:p>
        </p:txBody>
      </p:sp>
      <p:sp>
        <p:nvSpPr>
          <p:cNvPr id="264204" name="AutoShape 12"/>
          <p:cNvSpPr>
            <a:spLocks noChangeArrowheads="1"/>
          </p:cNvSpPr>
          <p:nvPr/>
        </p:nvSpPr>
        <p:spPr bwMode="auto">
          <a:xfrm>
            <a:off x="7010400" y="3276600"/>
            <a:ext cx="1905000" cy="838200"/>
          </a:xfrm>
          <a:prstGeom prst="flowChartAlternateProcess">
            <a:avLst/>
          </a:prstGeom>
          <a:solidFill>
            <a:srgbClr val="336699"/>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200" b="1" dirty="0">
                <a:solidFill>
                  <a:schemeClr val="bg1"/>
                </a:solidFill>
                <a:effectLst>
                  <a:outerShdw blurRad="38100" dist="38100" dir="2700000" algn="tl">
                    <a:srgbClr val="000000"/>
                  </a:outerShdw>
                </a:effectLst>
                <a:latin typeface="Liberation Sans"/>
              </a:rPr>
              <a:t>Expense </a:t>
            </a:r>
          </a:p>
          <a:p>
            <a:r>
              <a:rPr lang="en-US" altLang="en-US" sz="2200" b="1" dirty="0">
                <a:solidFill>
                  <a:schemeClr val="bg1"/>
                </a:solidFill>
                <a:effectLst>
                  <a:outerShdw blurRad="38100" dist="38100" dir="2700000" algn="tl">
                    <a:srgbClr val="000000"/>
                  </a:outerShdw>
                </a:effectLst>
                <a:latin typeface="Liberation Sans"/>
              </a:rPr>
              <a:t>Recognition</a:t>
            </a:r>
          </a:p>
        </p:txBody>
      </p:sp>
      <p:sp>
        <p:nvSpPr>
          <p:cNvPr id="264205" name="AutoShape 13"/>
          <p:cNvSpPr>
            <a:spLocks noChangeArrowheads="1"/>
          </p:cNvSpPr>
          <p:nvPr/>
        </p:nvSpPr>
        <p:spPr bwMode="auto">
          <a:xfrm>
            <a:off x="7010400" y="4343400"/>
            <a:ext cx="1905000" cy="838200"/>
          </a:xfrm>
          <a:prstGeom prst="flowChartAlternateProcess">
            <a:avLst/>
          </a:prstGeom>
          <a:solidFill>
            <a:srgbClr val="336699"/>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200" b="1" dirty="0">
                <a:solidFill>
                  <a:schemeClr val="bg1"/>
                </a:solidFill>
                <a:effectLst>
                  <a:outerShdw blurRad="38100" dist="38100" dir="2700000" algn="tl">
                    <a:srgbClr val="000000"/>
                  </a:outerShdw>
                </a:effectLst>
                <a:latin typeface="Liberation Sans"/>
              </a:rPr>
              <a:t>Full </a:t>
            </a:r>
          </a:p>
          <a:p>
            <a:r>
              <a:rPr lang="en-US" altLang="en-US" sz="2200" b="1" dirty="0">
                <a:solidFill>
                  <a:schemeClr val="bg1"/>
                </a:solidFill>
                <a:effectLst>
                  <a:outerShdw blurRad="38100" dist="38100" dir="2700000" algn="tl">
                    <a:srgbClr val="000000"/>
                  </a:outerShdw>
                </a:effectLst>
                <a:latin typeface="Liberation Sans"/>
              </a:rPr>
              <a:t>Disclosure</a:t>
            </a:r>
          </a:p>
        </p:txBody>
      </p:sp>
      <p:sp>
        <p:nvSpPr>
          <p:cNvPr id="264206" name="AutoShape 14"/>
          <p:cNvSpPr>
            <a:spLocks noChangeArrowheads="1"/>
          </p:cNvSpPr>
          <p:nvPr/>
        </p:nvSpPr>
        <p:spPr bwMode="auto">
          <a:xfrm>
            <a:off x="7010400" y="5410200"/>
            <a:ext cx="1905000" cy="838200"/>
          </a:xfrm>
          <a:prstGeom prst="flowChartAlternateProcess">
            <a:avLst/>
          </a:prstGeom>
          <a:solidFill>
            <a:srgbClr val="336699"/>
          </a:solidFill>
          <a:ln w="28575"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2200" b="1" dirty="0">
                <a:solidFill>
                  <a:schemeClr val="bg1"/>
                </a:solidFill>
                <a:effectLst>
                  <a:outerShdw blurRad="38100" dist="38100" dir="2700000" algn="tl">
                    <a:srgbClr val="000000"/>
                  </a:outerShdw>
                </a:effectLst>
                <a:latin typeface="Liberation Sans"/>
              </a:rPr>
              <a:t>Measurement</a:t>
            </a:r>
          </a:p>
        </p:txBody>
      </p:sp>
      <p:sp>
        <p:nvSpPr>
          <p:cNvPr id="11" name="Rectangle 11"/>
          <p:cNvSpPr txBox="1">
            <a:spLocks noChangeArrowheads="1"/>
          </p:cNvSpPr>
          <p:nvPr/>
        </p:nvSpPr>
        <p:spPr>
          <a:xfrm>
            <a:off x="533400" y="4572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000" kern="1200" dirty="0">
                <a:solidFill>
                  <a:srgbClr val="0000E2"/>
                </a:solidFill>
                <a:effectLst/>
                <a:latin typeface="Liberation Sans"/>
                <a:ea typeface="+mn-ea"/>
                <a:cs typeface="+mn-cs"/>
              </a:rPr>
              <a:t>THIRD LEVEL: BASIC PRINCIPLES</a:t>
            </a:r>
          </a:p>
        </p:txBody>
      </p:sp>
      <p:sp>
        <p:nvSpPr>
          <p:cNvPr id="12"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3"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4203"/>
                                        </p:tgtEl>
                                        <p:attrNameLst>
                                          <p:attrName>style.visibility</p:attrName>
                                        </p:attrNameLst>
                                      </p:cBhvr>
                                      <p:to>
                                        <p:strVal val="visible"/>
                                      </p:to>
                                    </p:set>
                                    <p:animEffect transition="in" filter="wipe(left)">
                                      <p:cBhvr>
                                        <p:cTn id="7" dur="500"/>
                                        <p:tgtEl>
                                          <p:spTgt spid="2642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4204"/>
                                        </p:tgtEl>
                                        <p:attrNameLst>
                                          <p:attrName>style.visibility</p:attrName>
                                        </p:attrNameLst>
                                      </p:cBhvr>
                                      <p:to>
                                        <p:strVal val="visible"/>
                                      </p:to>
                                    </p:set>
                                    <p:animEffect transition="in" filter="wipe(left)">
                                      <p:cBhvr>
                                        <p:cTn id="12" dur="500"/>
                                        <p:tgtEl>
                                          <p:spTgt spid="2642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4205"/>
                                        </p:tgtEl>
                                        <p:attrNameLst>
                                          <p:attrName>style.visibility</p:attrName>
                                        </p:attrNameLst>
                                      </p:cBhvr>
                                      <p:to>
                                        <p:strVal val="visible"/>
                                      </p:to>
                                    </p:set>
                                    <p:animEffect transition="in" filter="wipe(left)">
                                      <p:cBhvr>
                                        <p:cTn id="17" dur="500"/>
                                        <p:tgtEl>
                                          <p:spTgt spid="2642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4206"/>
                                        </p:tgtEl>
                                        <p:attrNameLst>
                                          <p:attrName>style.visibility</p:attrName>
                                        </p:attrNameLst>
                                      </p:cBhvr>
                                      <p:to>
                                        <p:strVal val="visible"/>
                                      </p:to>
                                    </p:set>
                                    <p:animEffect transition="in" filter="wipe(left)">
                                      <p:cBhvr>
                                        <p:cTn id="22" dur="500"/>
                                        <p:tgtEl>
                                          <p:spTgt spid="264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203" grpId="0" animBg="1" autoUpdateAnimBg="0"/>
      <p:bldP spid="264204" grpId="0" animBg="1" autoUpdateAnimBg="0"/>
      <p:bldP spid="264205" grpId="0" animBg="1" autoUpdateAnimBg="0"/>
      <p:bldP spid="264206"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Text Box 2"/>
          <p:cNvSpPr txBox="1">
            <a:spLocks noChangeArrowheads="1"/>
          </p:cNvSpPr>
          <p:nvPr/>
        </p:nvSpPr>
        <p:spPr bwMode="auto">
          <a:xfrm>
            <a:off x="533400" y="1981200"/>
            <a:ext cx="8153400" cy="3917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346075" algn="l">
              <a:defRPr sz="2400">
                <a:solidFill>
                  <a:schemeClr val="tx1"/>
                </a:solidFill>
                <a:latin typeface="Times New Roman" pitchFamily="18" charset="0"/>
              </a:defRPr>
            </a:lvl1pPr>
            <a:lvl2pPr marL="1149350" indent="-457200" algn="l">
              <a:defRPr sz="2400">
                <a:solidFill>
                  <a:schemeClr val="tx1"/>
                </a:solidFill>
                <a:latin typeface="Times New Roman" pitchFamily="18" charset="0"/>
              </a:defRPr>
            </a:lvl2pPr>
            <a:lvl3pPr marL="1263650" algn="l">
              <a:defRPr sz="2400">
                <a:solidFill>
                  <a:schemeClr val="tx1"/>
                </a:solidFill>
                <a:latin typeface="Times New Roman" pitchFamily="18" charset="0"/>
              </a:defRPr>
            </a:lvl3pPr>
            <a:lvl4pPr marL="1377950"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1588" indent="-1588">
              <a:lnSpc>
                <a:spcPct val="125000"/>
              </a:lnSpc>
              <a:spcBef>
                <a:spcPts val="600"/>
              </a:spcBef>
              <a:spcAft>
                <a:spcPct val="20000"/>
              </a:spcAft>
              <a:buSzPct val="80000"/>
            </a:pPr>
            <a:r>
              <a:rPr lang="en-US" sz="2200" dirty="0">
                <a:latin typeface="Liberation Sans"/>
              </a:rPr>
              <a:t>Companies must weigh the costs of providing the information against the benefits that can be derived from using it. </a:t>
            </a:r>
          </a:p>
          <a:p>
            <a:pPr marL="688975" lvl="1" indent="-463550">
              <a:lnSpc>
                <a:spcPct val="130000"/>
              </a:lnSpc>
              <a:spcBef>
                <a:spcPct val="40000"/>
              </a:spcBef>
              <a:buClr>
                <a:srgbClr val="800000"/>
              </a:buClr>
              <a:buSzPct val="80000"/>
              <a:buFont typeface="Wingdings" pitchFamily="2" charset="2"/>
              <a:buChar char="u"/>
            </a:pPr>
            <a:r>
              <a:rPr lang="en-US" sz="2200" dirty="0">
                <a:latin typeface="Liberation Sans"/>
              </a:rPr>
              <a:t>Rule-making bodies and governmental agencies use cost-benefit analysis before making final their informational requirements. </a:t>
            </a:r>
          </a:p>
          <a:p>
            <a:pPr marL="688975" lvl="1" indent="-463550">
              <a:lnSpc>
                <a:spcPct val="130000"/>
              </a:lnSpc>
              <a:spcBef>
                <a:spcPct val="40000"/>
              </a:spcBef>
              <a:buClr>
                <a:srgbClr val="800000"/>
              </a:buClr>
              <a:buSzPct val="80000"/>
              <a:buFont typeface="Wingdings" pitchFamily="2" charset="2"/>
              <a:buChar char="u"/>
            </a:pPr>
            <a:r>
              <a:rPr lang="en-US" sz="2200" dirty="0">
                <a:latin typeface="Liberation Sans"/>
              </a:rPr>
              <a:t>In order to justify requiring a particular measurement or disclosure, the </a:t>
            </a:r>
            <a:r>
              <a:rPr lang="en-US" sz="2200" b="1" dirty="0">
                <a:latin typeface="Liberation Sans"/>
              </a:rPr>
              <a:t>benefits</a:t>
            </a:r>
            <a:r>
              <a:rPr lang="en-US" sz="2200" dirty="0">
                <a:latin typeface="Liberation Sans"/>
              </a:rPr>
              <a:t> perceived to be derived from it </a:t>
            </a:r>
            <a:r>
              <a:rPr lang="en-US" sz="2200" b="1" dirty="0">
                <a:latin typeface="Liberation Sans"/>
              </a:rPr>
              <a:t>must exceed </a:t>
            </a:r>
            <a:r>
              <a:rPr lang="en-US" sz="2200" dirty="0">
                <a:latin typeface="Liberation Sans"/>
              </a:rPr>
              <a:t>the </a:t>
            </a:r>
            <a:r>
              <a:rPr lang="en-US" sz="2200" b="1" dirty="0">
                <a:latin typeface="Liberation Sans"/>
              </a:rPr>
              <a:t>costs</a:t>
            </a:r>
            <a:r>
              <a:rPr lang="en-US" sz="2200" dirty="0">
                <a:latin typeface="Liberation Sans"/>
              </a:rPr>
              <a:t> perceived to be associated with it.</a:t>
            </a:r>
            <a:endParaRPr lang="en-US" altLang="en-US" sz="2200" dirty="0">
              <a:latin typeface="Liberation Sans"/>
            </a:endParaRPr>
          </a:p>
        </p:txBody>
      </p:sp>
      <p:sp>
        <p:nvSpPr>
          <p:cNvPr id="266245" name="Text Box 5"/>
          <p:cNvSpPr txBox="1">
            <a:spLocks noChangeArrowheads="1"/>
          </p:cNvSpPr>
          <p:nvPr/>
        </p:nvSpPr>
        <p:spPr bwMode="auto">
          <a:xfrm>
            <a:off x="533400" y="1371600"/>
            <a:ext cx="7924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800" b="1" dirty="0">
                <a:solidFill>
                  <a:schemeClr val="accent6">
                    <a:lumMod val="50000"/>
                  </a:schemeClr>
                </a:solidFill>
                <a:latin typeface="Liberation Sans"/>
              </a:rPr>
              <a:t>Cost Constraint</a:t>
            </a:r>
          </a:p>
        </p:txBody>
      </p:sp>
      <p:sp>
        <p:nvSpPr>
          <p:cNvPr id="7" name="Rectangle 11"/>
          <p:cNvSpPr txBox="1">
            <a:spLocks noChangeArrowheads="1"/>
          </p:cNvSpPr>
          <p:nvPr/>
        </p:nvSpPr>
        <p:spPr>
          <a:xfrm>
            <a:off x="533400" y="4572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000" kern="1200" dirty="0">
                <a:solidFill>
                  <a:srgbClr val="0000E2"/>
                </a:solidFill>
                <a:effectLst/>
                <a:latin typeface="Liberation Sans"/>
                <a:ea typeface="+mn-ea"/>
                <a:cs typeface="+mn-cs"/>
              </a:rPr>
              <a:t>THIRD LEVEL: COST CONSTRAINT</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9"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8</a:t>
            </a:r>
          </a:p>
        </p:txBody>
      </p:sp>
    </p:spTree>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2" name="Rectangle 4"/>
          <p:cNvSpPr>
            <a:spLocks noChangeArrowheads="1"/>
          </p:cNvSpPr>
          <p:nvPr/>
        </p:nvSpPr>
        <p:spPr bwMode="auto">
          <a:xfrm>
            <a:off x="457200" y="1371600"/>
            <a:ext cx="7848600" cy="82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lnSpc>
                <a:spcPct val="114000"/>
              </a:lnSpc>
              <a:spcBef>
                <a:spcPct val="50000"/>
              </a:spcBef>
            </a:pPr>
            <a:r>
              <a:rPr lang="en-US" altLang="en-US" sz="2100" b="1" dirty="0">
                <a:solidFill>
                  <a:srgbClr val="800000"/>
                </a:solidFill>
                <a:latin typeface="Liberation Sans"/>
              </a:rPr>
              <a:t>BE2-11: </a:t>
            </a:r>
            <a:r>
              <a:rPr lang="en-US" altLang="en-US" sz="2100" dirty="0">
                <a:solidFill>
                  <a:srgbClr val="000000"/>
                </a:solidFill>
                <a:latin typeface="Liberation Sans"/>
              </a:rPr>
              <a:t> Determine whether you would classify these transactions as material.</a:t>
            </a:r>
          </a:p>
        </p:txBody>
      </p:sp>
      <p:sp>
        <p:nvSpPr>
          <p:cNvPr id="268293" name="Rectangle 5"/>
          <p:cNvSpPr>
            <a:spLocks noChangeArrowheads="1"/>
          </p:cNvSpPr>
          <p:nvPr/>
        </p:nvSpPr>
        <p:spPr bwMode="auto">
          <a:xfrm>
            <a:off x="457200" y="2286000"/>
            <a:ext cx="6477000" cy="32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5938" indent="-515938" algn="l">
              <a:defRPr sz="2400">
                <a:solidFill>
                  <a:schemeClr val="tx1"/>
                </a:solidFill>
                <a:latin typeface="Times New Roman" pitchFamily="18" charset="0"/>
              </a:defRPr>
            </a:lvl1pPr>
            <a:lvl2pPr marL="630238"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15000"/>
              </a:lnSpc>
              <a:spcBef>
                <a:spcPct val="50000"/>
              </a:spcBef>
              <a:buAutoNum type="alphaLcParenBoth"/>
            </a:pPr>
            <a:r>
              <a:rPr lang="en-US" sz="2100" dirty="0">
                <a:solidFill>
                  <a:srgbClr val="000000"/>
                </a:solidFill>
                <a:latin typeface="Liberation Sans"/>
              </a:rPr>
              <a:t>In the current year, Blair Co. reduces its bad debt expense to ensure another positive earnings year. The impact of this adjustment is equal to 3% of net income.</a:t>
            </a:r>
          </a:p>
          <a:p>
            <a:pPr>
              <a:lnSpc>
                <a:spcPct val="115000"/>
              </a:lnSpc>
              <a:spcBef>
                <a:spcPct val="50000"/>
              </a:spcBef>
              <a:buAutoNum type="alphaLcParenBoth"/>
            </a:pPr>
            <a:r>
              <a:rPr lang="en-US" sz="2100" dirty="0">
                <a:solidFill>
                  <a:srgbClr val="000000"/>
                </a:solidFill>
                <a:latin typeface="Liberation Sans"/>
              </a:rPr>
              <a:t>Damon Co. expenses all capital equipment under €2,500 on the basis that it is immaterial. The company has followed this practice for a number of years.</a:t>
            </a:r>
            <a:endParaRPr lang="en-US" altLang="en-US" sz="2100" dirty="0">
              <a:solidFill>
                <a:srgbClr val="000000"/>
              </a:solidFill>
              <a:latin typeface="Liberation Sans"/>
            </a:endParaRPr>
          </a:p>
        </p:txBody>
      </p:sp>
      <p:sp>
        <p:nvSpPr>
          <p:cNvPr id="268295" name="AutoShape 7"/>
          <p:cNvSpPr>
            <a:spLocks noChangeArrowheads="1"/>
          </p:cNvSpPr>
          <p:nvPr/>
        </p:nvSpPr>
        <p:spPr bwMode="auto">
          <a:xfrm>
            <a:off x="7010400" y="4038600"/>
            <a:ext cx="1905000" cy="914400"/>
          </a:xfrm>
          <a:prstGeom prst="flowChartAlternateProcess">
            <a:avLst/>
          </a:prstGeom>
          <a:solidFill>
            <a:srgbClr val="336699"/>
          </a:solidFill>
          <a:ln w="28575"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2200" b="1" dirty="0">
                <a:solidFill>
                  <a:schemeClr val="bg1"/>
                </a:solidFill>
                <a:effectLst>
                  <a:outerShdw blurRad="38100" dist="38100" dir="2700000" algn="tl">
                    <a:srgbClr val="000000"/>
                  </a:outerShdw>
                </a:effectLst>
                <a:latin typeface="Liberation Sans"/>
              </a:rPr>
              <a:t>Likely not material</a:t>
            </a:r>
          </a:p>
        </p:txBody>
      </p:sp>
      <p:sp>
        <p:nvSpPr>
          <p:cNvPr id="268304" name="AutoShape 16"/>
          <p:cNvSpPr>
            <a:spLocks noChangeArrowheads="1"/>
          </p:cNvSpPr>
          <p:nvPr/>
        </p:nvSpPr>
        <p:spPr bwMode="auto">
          <a:xfrm>
            <a:off x="7010400" y="2590800"/>
            <a:ext cx="1905000" cy="533400"/>
          </a:xfrm>
          <a:prstGeom prst="flowChartAlternateProcess">
            <a:avLst/>
          </a:prstGeom>
          <a:solidFill>
            <a:srgbClr val="336699"/>
          </a:solidFill>
          <a:ln w="28575" cap="sq" algn="ctr">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altLang="en-US" sz="2200" b="1" dirty="0">
                <a:solidFill>
                  <a:schemeClr val="bg1"/>
                </a:solidFill>
                <a:effectLst>
                  <a:outerShdw blurRad="38100" dist="38100" dir="2700000" algn="tl">
                    <a:srgbClr val="000000"/>
                  </a:outerShdw>
                </a:effectLst>
                <a:latin typeface="Liberation Sans"/>
              </a:rPr>
              <a:t>Material</a:t>
            </a:r>
          </a:p>
        </p:txBody>
      </p:sp>
      <p:sp>
        <p:nvSpPr>
          <p:cNvPr id="10" name="Rectangle 11"/>
          <p:cNvSpPr txBox="1">
            <a:spLocks noChangeArrowheads="1"/>
          </p:cNvSpPr>
          <p:nvPr/>
        </p:nvSpPr>
        <p:spPr>
          <a:xfrm>
            <a:off x="533400" y="457200"/>
            <a:ext cx="8229600" cy="560388"/>
          </a:xfrm>
          <a:prstGeom prst="rect">
            <a:avLst/>
          </a:prstGeo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2pPr>
            <a:lvl3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3pPr>
            <a:lvl4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4pPr>
            <a:lvl5pPr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5pPr>
            <a:lvl6pPr marL="4572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6pPr>
            <a:lvl7pPr marL="9144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7pPr>
            <a:lvl8pPr marL="13716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8pPr>
            <a:lvl9pPr marL="1828800" algn="l" rtl="0" eaLnBrk="0" fontAlgn="base" hangingPunct="0">
              <a:spcBef>
                <a:spcPct val="0"/>
              </a:spcBef>
              <a:spcAft>
                <a:spcPct val="0"/>
              </a:spcAft>
              <a:defRPr sz="2800" b="1">
                <a:solidFill>
                  <a:schemeClr val="bg1"/>
                </a:solidFill>
                <a:effectLst>
                  <a:outerShdw blurRad="38100" dist="38100" dir="2700000" algn="tl">
                    <a:srgbClr val="000000"/>
                  </a:outerShdw>
                </a:effectLst>
                <a:latin typeface="Arial" charset="0"/>
              </a:defRPr>
            </a:lvl9pPr>
          </a:lstStyle>
          <a:p>
            <a:r>
              <a:rPr lang="en-US" altLang="en-US" sz="3000" kern="1200" dirty="0">
                <a:solidFill>
                  <a:srgbClr val="0000E2"/>
                </a:solidFill>
                <a:effectLst/>
                <a:latin typeface="Liberation Sans"/>
                <a:ea typeface="+mn-ea"/>
                <a:cs typeface="+mn-cs"/>
              </a:rPr>
              <a:t>THIRD LEVEL: COST CONSTRAINT</a:t>
            </a:r>
          </a:p>
        </p:txBody>
      </p:sp>
      <p:sp>
        <p:nvSpPr>
          <p:cNvPr id="11"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2"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8</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8304"/>
                                        </p:tgtEl>
                                        <p:attrNameLst>
                                          <p:attrName>style.visibility</p:attrName>
                                        </p:attrNameLst>
                                      </p:cBhvr>
                                      <p:to>
                                        <p:strVal val="visible"/>
                                      </p:to>
                                    </p:set>
                                    <p:animEffect transition="in" filter="wipe(left)">
                                      <p:cBhvr>
                                        <p:cTn id="7" dur="500"/>
                                        <p:tgtEl>
                                          <p:spTgt spid="2683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8295"/>
                                        </p:tgtEl>
                                        <p:attrNameLst>
                                          <p:attrName>style.visibility</p:attrName>
                                        </p:attrNameLst>
                                      </p:cBhvr>
                                      <p:to>
                                        <p:strVal val="visible"/>
                                      </p:to>
                                    </p:set>
                                    <p:animEffect transition="in" filter="wipe(left)">
                                      <p:cBhvr>
                                        <p:cTn id="12" dur="500"/>
                                        <p:tgtEl>
                                          <p:spTgt spid="268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5" grpId="0" animBg="1" autoUpdateAnimBg="0"/>
      <p:bldP spid="268304" grpId="0" animBg="1"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954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bwMode="auto">
          <a:xfrm>
            <a:off x="7962900" y="897256"/>
            <a:ext cx="952500" cy="45719"/>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9" name="Rectangle 8"/>
          <p:cNvSpPr/>
          <p:nvPr/>
        </p:nvSpPr>
        <p:spPr bwMode="auto">
          <a:xfrm>
            <a:off x="8763000" y="897256"/>
            <a:ext cx="152400" cy="1007744"/>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dirty="0"/>
          </a:p>
        </p:txBody>
      </p:sp>
      <p:sp>
        <p:nvSpPr>
          <p:cNvPr id="32" name="Rectangle 31"/>
          <p:cNvSpPr/>
          <p:nvPr/>
        </p:nvSpPr>
        <p:spPr bwMode="auto">
          <a:xfrm flipV="1">
            <a:off x="7571232" y="1700784"/>
            <a:ext cx="1333500" cy="204215"/>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pic>
        <p:nvPicPr>
          <p:cNvPr id="3307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7988" y="12510"/>
            <a:ext cx="6646812" cy="6845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pic>
        <p:nvPicPr>
          <p:cNvPr id="2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0"/>
            <a:ext cx="12954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6096000"/>
            <a:ext cx="685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6096000"/>
            <a:ext cx="15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629400"/>
            <a:ext cx="914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1982" name="Text Box 1038"/>
          <p:cNvSpPr txBox="1">
            <a:spLocks noChangeArrowheads="1"/>
          </p:cNvSpPr>
          <p:nvPr/>
        </p:nvSpPr>
        <p:spPr bwMode="auto">
          <a:xfrm>
            <a:off x="1295400" y="5366190"/>
            <a:ext cx="2133600" cy="7386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b="1" dirty="0">
                <a:solidFill>
                  <a:schemeClr val="accent6">
                    <a:lumMod val="50000"/>
                  </a:schemeClr>
                </a:solidFill>
                <a:latin typeface="Liberation Sans"/>
              </a:rPr>
              <a:t>ILLUSTRATION 2-7</a:t>
            </a:r>
            <a:r>
              <a:rPr lang="en-US" altLang="en-US" sz="1400" dirty="0">
                <a:solidFill>
                  <a:schemeClr val="accent6">
                    <a:lumMod val="50000"/>
                  </a:schemeClr>
                </a:solidFill>
                <a:latin typeface="Liberation Sans"/>
              </a:rPr>
              <a:t>  </a:t>
            </a:r>
            <a:r>
              <a:rPr lang="en-US" altLang="en-US" sz="1400" dirty="0">
                <a:latin typeface="Liberation Sans"/>
              </a:rPr>
              <a:t>Conceptual </a:t>
            </a:r>
            <a:r>
              <a:rPr lang="en-US" altLang="en-US" sz="1400" dirty="0">
                <a:solidFill>
                  <a:srgbClr val="000000"/>
                </a:solidFill>
                <a:latin typeface="Liberation Sans"/>
              </a:rPr>
              <a:t>Framework for Financial Reporting</a:t>
            </a:r>
          </a:p>
        </p:txBody>
      </p:sp>
      <p:sp>
        <p:nvSpPr>
          <p:cNvPr id="15" name="Text Box 10"/>
          <p:cNvSpPr txBox="1">
            <a:spLocks noChangeArrowheads="1"/>
          </p:cNvSpPr>
          <p:nvPr/>
        </p:nvSpPr>
        <p:spPr bwMode="auto">
          <a:xfrm>
            <a:off x="304800" y="3429000"/>
            <a:ext cx="2514600" cy="946150"/>
          </a:xfrm>
          <a:prstGeom prst="rect">
            <a:avLst/>
          </a:prstGeom>
          <a:noFill/>
          <a:ln>
            <a:noFill/>
          </a:ln>
          <a:effectLst/>
        </p:spPr>
        <p:txBody>
          <a:bodyPr>
            <a:spAutoFit/>
          </a:bodyPr>
          <a:lstStyle/>
          <a:p>
            <a:pPr algn="l"/>
            <a:r>
              <a:rPr lang="en-US" altLang="en-US" sz="2800" b="1" dirty="0">
                <a:solidFill>
                  <a:schemeClr val="accent6">
                    <a:lumMod val="50000"/>
                  </a:schemeClr>
                </a:solidFill>
                <a:latin typeface="Liberation Sans"/>
              </a:rPr>
              <a:t>Summary of the Structure</a:t>
            </a:r>
          </a:p>
        </p:txBody>
      </p:sp>
      <p:sp>
        <p:nvSpPr>
          <p:cNvPr id="16" name="Text Box 10"/>
          <p:cNvSpPr txBox="1">
            <a:spLocks noChangeArrowheads="1"/>
          </p:cNvSpPr>
          <p:nvPr/>
        </p:nvSpPr>
        <p:spPr bwMode="auto">
          <a:xfrm>
            <a:off x="7848600" y="6369050"/>
            <a:ext cx="1143000" cy="336550"/>
          </a:xfrm>
          <a:prstGeom prst="rect">
            <a:avLst/>
          </a:prstGeom>
          <a:noFill/>
          <a:ln>
            <a:noFill/>
          </a:ln>
          <a:effec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8</a:t>
            </a:r>
          </a:p>
        </p:txBody>
      </p:sp>
    </p:spTree>
    <p:extLst>
      <p:ext uri="{BB962C8B-B14F-4D97-AF65-F5344CB8AC3E}">
        <p14:creationId xmlns:p14="http://schemas.microsoft.com/office/powerpoint/2010/main" val="251646959"/>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68580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sz="2200" dirty="0">
                <a:solidFill>
                  <a:schemeClr val="tx2">
                    <a:lumMod val="50000"/>
                  </a:schemeClr>
                </a:solidFill>
                <a:latin typeface="Liberation Sans"/>
              </a:rPr>
              <a:t>THE CONCEPTUAL FRAMEWORK</a:t>
            </a:r>
            <a:endParaRPr lang="en-US" altLang="en-US" sz="2200" dirty="0">
              <a:solidFill>
                <a:schemeClr val="tx2">
                  <a:lumMod val="50000"/>
                </a:schemeClr>
              </a:solidFill>
              <a:latin typeface="Liberation Sans"/>
            </a:endParaRPr>
          </a:p>
        </p:txBody>
      </p:sp>
      <p:sp>
        <p:nvSpPr>
          <p:cNvPr id="58371" name="Rectangle 3"/>
          <p:cNvSpPr>
            <a:spLocks noChangeArrowheads="1"/>
          </p:cNvSpPr>
          <p:nvPr/>
        </p:nvSpPr>
        <p:spPr bwMode="auto">
          <a:xfrm>
            <a:off x="533400" y="1998663"/>
            <a:ext cx="8153400" cy="217751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just">
              <a:lnSpc>
                <a:spcPct val="125000"/>
              </a:lnSpc>
              <a:spcAft>
                <a:spcPts val="600"/>
              </a:spcAft>
            </a:pPr>
            <a:r>
              <a:rPr lang="en-US" sz="1800" b="0" dirty="0">
                <a:latin typeface="Liberation Sans"/>
              </a:rPr>
              <a:t>The IASB and the FASB have been working together to develop a common conceptual framework. This framework is based on the existing conceptual frameworks underlying U.S. GAAP and IFRS. The objective of this joint project is to develop a conceptual framework consisting of standards that are principles-based and internally consistent, thereby leading to the most useful financial reporting.</a:t>
            </a:r>
            <a:endParaRPr lang="en-US" altLang="en-US" sz="1800" b="0" dirty="0">
              <a:latin typeface="Liberation Sans"/>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defPPr>
              <a:defRPr lang="en-US"/>
            </a:defPPr>
            <a:lvl1pPr algn="l">
              <a:defRPr sz="3400" b="1">
                <a:solidFill>
                  <a:schemeClr val="bg1"/>
                </a:solidFill>
                <a:latin typeface="+mn-lt"/>
              </a:defRPr>
            </a:lvl1pPr>
          </a:lstStyle>
          <a:p>
            <a:r>
              <a:rPr lang="en-US" dirty="0">
                <a:latin typeface="Liberation Sans"/>
              </a:rPr>
              <a:t>GLOBAL ACCOUNTING INSIGHTS</a:t>
            </a: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folHlink"/>
              </a:solidFill>
              <a:effectLst>
                <a:outerShdw blurRad="38100" dist="38100" dir="2700000" algn="tl">
                  <a:srgbClr val="000000">
                    <a:alpha val="43137"/>
                  </a:srgbClr>
                </a:outerShdw>
              </a:effectLst>
              <a:latin typeface="Comic Sans MS" pitchFamily="66" charset="0"/>
            </a:endParaRPr>
          </a:p>
        </p:txBody>
      </p:sp>
      <p:cxnSp>
        <p:nvCxnSpPr>
          <p:cNvPr id="5" name="Straight Connector 4"/>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56674782"/>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5" name="Text Box 3"/>
          <p:cNvSpPr txBox="1">
            <a:spLocks noChangeArrowheads="1"/>
          </p:cNvSpPr>
          <p:nvPr/>
        </p:nvSpPr>
        <p:spPr bwMode="auto">
          <a:xfrm>
            <a:off x="533400" y="2743200"/>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800" b="1" dirty="0">
                <a:solidFill>
                  <a:schemeClr val="accent6">
                    <a:lumMod val="50000"/>
                  </a:schemeClr>
                </a:solidFill>
                <a:latin typeface="Liberation Sans"/>
              </a:rPr>
              <a:t>Need for a Conceptual Framework</a:t>
            </a:r>
          </a:p>
        </p:txBody>
      </p:sp>
      <p:sp>
        <p:nvSpPr>
          <p:cNvPr id="207877" name="Text Box 5"/>
          <p:cNvSpPr txBox="1">
            <a:spLocks noChangeArrowheads="1"/>
          </p:cNvSpPr>
          <p:nvPr/>
        </p:nvSpPr>
        <p:spPr bwMode="auto">
          <a:xfrm>
            <a:off x="533400" y="3352800"/>
            <a:ext cx="8153400" cy="19543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682625" indent="-450850">
              <a:lnSpc>
                <a:spcPct val="125000"/>
              </a:lnSpc>
              <a:spcBef>
                <a:spcPct val="50000"/>
              </a:spcBef>
              <a:buClr>
                <a:schemeClr val="accent6">
                  <a:lumMod val="50000"/>
                </a:schemeClr>
              </a:buClr>
              <a:buSzPct val="85000"/>
              <a:buFont typeface="Arial" panose="020B0604020202020204" pitchFamily="34" charset="0"/>
              <a:buChar char="►"/>
            </a:pPr>
            <a:r>
              <a:rPr lang="en-US" altLang="en-US" sz="2200" dirty="0">
                <a:latin typeface="Liberation Sans"/>
              </a:rPr>
              <a:t>Rule-making should build on and relate to an established body of concepts. </a:t>
            </a:r>
          </a:p>
          <a:p>
            <a:pPr marL="682625" indent="-450850">
              <a:lnSpc>
                <a:spcPct val="125000"/>
              </a:lnSpc>
              <a:spcBef>
                <a:spcPct val="50000"/>
              </a:spcBef>
              <a:buClr>
                <a:schemeClr val="accent6">
                  <a:lumMod val="50000"/>
                </a:schemeClr>
              </a:buClr>
              <a:buSzPct val="85000"/>
              <a:buFont typeface="Arial" panose="020B0604020202020204" pitchFamily="34" charset="0"/>
              <a:buChar char="►"/>
            </a:pPr>
            <a:r>
              <a:rPr lang="en-US" altLang="en-US" sz="2200" dirty="0">
                <a:latin typeface="Liberation Sans"/>
              </a:rPr>
              <a:t>Enables IASB to issue </a:t>
            </a:r>
            <a:r>
              <a:rPr lang="en-US" altLang="en-US" sz="2200" b="1" dirty="0">
                <a:latin typeface="Liberation Sans"/>
              </a:rPr>
              <a:t>more useful and consistent pronouncements over time</a:t>
            </a:r>
            <a:r>
              <a:rPr lang="en-US" altLang="en-US" sz="2200" dirty="0">
                <a:latin typeface="Liberation Sans"/>
              </a:rPr>
              <a:t>.</a:t>
            </a:r>
          </a:p>
        </p:txBody>
      </p:sp>
      <p:sp>
        <p:nvSpPr>
          <p:cNvPr id="207881" name="Rectangle 9"/>
          <p:cNvSpPr>
            <a:spLocks noChangeArrowheads="1"/>
          </p:cNvSpPr>
          <p:nvPr/>
        </p:nvSpPr>
        <p:spPr bwMode="auto">
          <a:xfrm>
            <a:off x="533400" y="1371600"/>
            <a:ext cx="8229600" cy="1006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5000"/>
              </a:lnSpc>
              <a:spcBef>
                <a:spcPct val="50000"/>
              </a:spcBef>
              <a:buSzPct val="80000"/>
            </a:pPr>
            <a:r>
              <a:rPr lang="en-US" altLang="en-US" b="1" dirty="0">
                <a:solidFill>
                  <a:schemeClr val="tx2">
                    <a:lumMod val="75000"/>
                  </a:schemeClr>
                </a:solidFill>
                <a:latin typeface="Liberation Sans"/>
              </a:rPr>
              <a:t>Conceptual Framework</a:t>
            </a:r>
            <a:r>
              <a:rPr lang="en-US" altLang="en-US" dirty="0">
                <a:solidFill>
                  <a:schemeClr val="tx2">
                    <a:lumMod val="75000"/>
                  </a:schemeClr>
                </a:solidFill>
                <a:latin typeface="Liberation Sans"/>
              </a:rPr>
              <a:t> </a:t>
            </a:r>
            <a:r>
              <a:rPr lang="en-US" altLang="en-US" dirty="0">
                <a:latin typeface="Liberation Sans"/>
              </a:rPr>
              <a:t>establishes the concepts that underlie financial reporting.</a:t>
            </a:r>
          </a:p>
        </p:txBody>
      </p:sp>
      <p:sp>
        <p:nvSpPr>
          <p:cNvPr id="7" name="Text Box 5"/>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a:rPr>
              <a:t>LO 1</a:t>
            </a:r>
          </a:p>
        </p:txBody>
      </p:sp>
      <p:sp>
        <p:nvSpPr>
          <p:cNvPr id="9" name="Rectangle 10"/>
          <p:cNvSpPr>
            <a:spLocks noGrp="1" noChangeArrowheads="1"/>
          </p:cNvSpPr>
          <p:nvPr>
            <p:ph type="title"/>
          </p:nvPr>
        </p:nvSpPr>
        <p:spPr bwMode="auto">
          <a:xfrm>
            <a:off x="533400" y="381000"/>
            <a:ext cx="8229600" cy="560387"/>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200" kern="1200" dirty="0">
                <a:solidFill>
                  <a:srgbClr val="0000E2"/>
                </a:solidFill>
                <a:effectLst/>
                <a:latin typeface="Liberation Sans"/>
                <a:ea typeface="+mn-ea"/>
                <a:cs typeface="+mn-cs"/>
              </a:rPr>
              <a:t>CONCEPTUAL FRAMEWORK</a:t>
            </a:r>
          </a:p>
        </p:txBody>
      </p:sp>
      <p:sp>
        <p:nvSpPr>
          <p:cNvPr id="10"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4267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altLang="en-US" sz="2200" dirty="0">
                <a:solidFill>
                  <a:srgbClr val="800000"/>
                </a:solidFill>
                <a:latin typeface="Liberation Sans"/>
              </a:rPr>
              <a:t>Relevant Facts</a:t>
            </a:r>
          </a:p>
        </p:txBody>
      </p:sp>
      <p:sp>
        <p:nvSpPr>
          <p:cNvPr id="58371" name="Rectangle 3"/>
          <p:cNvSpPr>
            <a:spLocks noChangeArrowheads="1"/>
          </p:cNvSpPr>
          <p:nvPr/>
        </p:nvSpPr>
        <p:spPr bwMode="auto">
          <a:xfrm>
            <a:off x="533400" y="1998663"/>
            <a:ext cx="8153400" cy="3716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just">
              <a:lnSpc>
                <a:spcPct val="125000"/>
              </a:lnSpc>
              <a:spcAft>
                <a:spcPts val="600"/>
              </a:spcAft>
            </a:pPr>
            <a:r>
              <a:rPr lang="en-US" sz="1800" b="0" dirty="0">
                <a:latin typeface="Liberation Sans"/>
              </a:rPr>
              <a:t>Following are the key similarities and differences between U.S. GAAP and IFRS related to the Conceptual Framework for Financial Reporting. </a:t>
            </a:r>
          </a:p>
          <a:p>
            <a:pPr marL="0" indent="0" algn="just">
              <a:lnSpc>
                <a:spcPct val="125000"/>
              </a:lnSpc>
              <a:spcAft>
                <a:spcPts val="600"/>
              </a:spcAft>
            </a:pPr>
            <a:r>
              <a:rPr lang="en-US" sz="1800" dirty="0">
                <a:latin typeface="Liberation Sans"/>
              </a:rPr>
              <a:t>Similarities</a:t>
            </a:r>
          </a:p>
          <a:p>
            <a:pPr marL="285750" indent="-285750" algn="just">
              <a:lnSpc>
                <a:spcPct val="125000"/>
              </a:lnSpc>
              <a:spcAft>
                <a:spcPts val="600"/>
              </a:spcAft>
              <a:buFont typeface="Arial" panose="020B0604020202020204" pitchFamily="34" charset="0"/>
              <a:buChar char="•"/>
            </a:pPr>
            <a:r>
              <a:rPr lang="en-US" sz="1800" b="0" dirty="0">
                <a:latin typeface="Liberation Sans"/>
              </a:rPr>
              <a:t>In 2010, the IASB and FASB completed the first phase of a jointly created conceptual framework. In this first phase, they agreed on the objective of financial reporting and a common set of desired qualitative characteristics. These were presented in the Chapter 2 discussion. Note that prior to this converged phase, the Conceptual Framework gave more emphasis to the objective of providing information on management’s performance (stewardship).</a:t>
            </a:r>
            <a:endParaRPr lang="en-US" altLang="en-US" sz="1800" b="0" dirty="0">
              <a:latin typeface="Liberation Sans"/>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defPPr>
              <a:defRPr lang="en-US"/>
            </a:defPPr>
            <a:lvl1pPr algn="l">
              <a:defRPr sz="3400" b="1">
                <a:solidFill>
                  <a:schemeClr val="bg1"/>
                </a:solidFill>
                <a:latin typeface="+mn-lt"/>
              </a:defRPr>
            </a:lvl1pPr>
          </a:lstStyle>
          <a:p>
            <a:r>
              <a:rPr lang="en-US" dirty="0">
                <a:latin typeface="Liberation Sans"/>
              </a:rPr>
              <a:t>GLOBAL ACCOUNTING INSIGHTS</a:t>
            </a: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folHlink"/>
              </a:solidFill>
              <a:effectLst>
                <a:outerShdw blurRad="38100" dist="38100" dir="2700000" algn="tl">
                  <a:srgbClr val="000000">
                    <a:alpha val="43137"/>
                  </a:srgbClr>
                </a:outerShdw>
              </a:effectLst>
              <a:latin typeface="Comic Sans MS" pitchFamily="66" charset="0"/>
            </a:endParaRPr>
          </a:p>
        </p:txBody>
      </p:sp>
      <p:cxnSp>
        <p:nvCxnSpPr>
          <p:cNvPr id="5" name="Straight Connector 4"/>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77835416"/>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4267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altLang="en-US" sz="2200" dirty="0">
                <a:solidFill>
                  <a:srgbClr val="800000"/>
                </a:solidFill>
                <a:latin typeface="Liberation Sans"/>
              </a:rPr>
              <a:t>Relevant Facts</a:t>
            </a:r>
          </a:p>
        </p:txBody>
      </p:sp>
      <p:sp>
        <p:nvSpPr>
          <p:cNvPr id="58371" name="Rectangle 3"/>
          <p:cNvSpPr>
            <a:spLocks noChangeArrowheads="1"/>
          </p:cNvSpPr>
          <p:nvPr/>
        </p:nvSpPr>
        <p:spPr bwMode="auto">
          <a:xfrm>
            <a:off x="533400" y="1998663"/>
            <a:ext cx="8153400" cy="336245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just">
              <a:lnSpc>
                <a:spcPct val="125000"/>
              </a:lnSpc>
              <a:spcAft>
                <a:spcPts val="600"/>
              </a:spcAft>
            </a:pPr>
            <a:r>
              <a:rPr lang="en-US" sz="1800" dirty="0">
                <a:latin typeface="Liberation Sans"/>
              </a:rPr>
              <a:t>Similarities</a:t>
            </a:r>
          </a:p>
          <a:p>
            <a:pPr marL="285750" indent="-285750" algn="just">
              <a:lnSpc>
                <a:spcPct val="125000"/>
              </a:lnSpc>
              <a:spcAft>
                <a:spcPts val="600"/>
              </a:spcAft>
              <a:buFont typeface="Arial" panose="020B0604020202020204" pitchFamily="34" charset="0"/>
              <a:buChar char="•"/>
            </a:pPr>
            <a:r>
              <a:rPr lang="en-US" sz="1800" b="0" dirty="0">
                <a:latin typeface="Liberation Sans"/>
              </a:rPr>
              <a:t>The existing conceptual frameworks underlying U.S. GAAP and IFRS are very similar. That is, they are organized in a similar manner (objective, elements, qualitative characteristics, etc.). There is no real need to change many aspects of the existing frameworks other than to converge different ways of discussing essentially the same concepts.</a:t>
            </a:r>
          </a:p>
          <a:p>
            <a:pPr marL="285750" indent="-285750" algn="just">
              <a:lnSpc>
                <a:spcPct val="125000"/>
              </a:lnSpc>
              <a:spcAft>
                <a:spcPts val="600"/>
              </a:spcAft>
              <a:buFont typeface="Arial" panose="020B0604020202020204" pitchFamily="34" charset="0"/>
              <a:buChar char="•"/>
            </a:pPr>
            <a:r>
              <a:rPr lang="en-US" sz="1800" b="0" dirty="0">
                <a:latin typeface="Liberation Sans"/>
              </a:rPr>
              <a:t>The converged framework should be a single document, unlike the two conceptual frameworks that presently exist. It is unlikely that the basic structure related to the concepts will change.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defPPr>
              <a:defRPr lang="en-US"/>
            </a:defPPr>
            <a:lvl1pPr algn="l">
              <a:defRPr sz="3400" b="1">
                <a:solidFill>
                  <a:schemeClr val="bg1"/>
                </a:solidFill>
                <a:latin typeface="+mn-lt"/>
              </a:defRPr>
            </a:lvl1pPr>
          </a:lstStyle>
          <a:p>
            <a:r>
              <a:rPr lang="en-US" dirty="0">
                <a:latin typeface="Liberation Sans"/>
              </a:rPr>
              <a:t>GLOBAL ACCOUNTING INSIGHTS</a:t>
            </a: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folHlink"/>
              </a:solidFill>
              <a:effectLst>
                <a:outerShdw blurRad="38100" dist="38100" dir="2700000" algn="tl">
                  <a:srgbClr val="000000">
                    <a:alpha val="43137"/>
                  </a:srgbClr>
                </a:outerShdw>
              </a:effectLst>
              <a:latin typeface="Comic Sans MS" pitchFamily="66" charset="0"/>
            </a:endParaRPr>
          </a:p>
        </p:txBody>
      </p:sp>
      <p:cxnSp>
        <p:nvCxnSpPr>
          <p:cNvPr id="5" name="Straight Connector 4"/>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81035126"/>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4267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altLang="en-US" sz="2200" dirty="0">
                <a:solidFill>
                  <a:srgbClr val="800000"/>
                </a:solidFill>
                <a:latin typeface="Liberation Sans"/>
              </a:rPr>
              <a:t>Relevant Facts</a:t>
            </a:r>
          </a:p>
        </p:txBody>
      </p:sp>
      <p:sp>
        <p:nvSpPr>
          <p:cNvPr id="58371" name="Rectangle 3"/>
          <p:cNvSpPr>
            <a:spLocks noChangeArrowheads="1"/>
          </p:cNvSpPr>
          <p:nvPr/>
        </p:nvSpPr>
        <p:spPr bwMode="auto">
          <a:xfrm>
            <a:off x="533400" y="1998663"/>
            <a:ext cx="8153400" cy="42857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just">
              <a:lnSpc>
                <a:spcPct val="125000"/>
              </a:lnSpc>
              <a:spcAft>
                <a:spcPts val="600"/>
              </a:spcAft>
            </a:pPr>
            <a:r>
              <a:rPr lang="en-US" sz="1800" dirty="0">
                <a:latin typeface="Liberation Sans"/>
              </a:rPr>
              <a:t>Similarities</a:t>
            </a:r>
          </a:p>
          <a:p>
            <a:pPr marL="285750" indent="-285750" algn="just">
              <a:lnSpc>
                <a:spcPct val="125000"/>
              </a:lnSpc>
              <a:spcAft>
                <a:spcPts val="600"/>
              </a:spcAft>
              <a:buFont typeface="Arial" panose="020B0604020202020204" pitchFamily="34" charset="0"/>
              <a:buChar char="•"/>
            </a:pPr>
            <a:r>
              <a:rPr lang="en-US" sz="1800" b="0" dirty="0">
                <a:latin typeface="Liberation Sans"/>
              </a:rPr>
              <a:t>Both the IASB and FASB have similar measurement principles, based on historical cost and fair value. In 2011, the Boards issued a converged standard on fair value measurement so that the definition of fair value, measurement techniques, and disclosures are the same between U.S. GAAP and IFRS when fair value is used in financial statements.</a:t>
            </a:r>
          </a:p>
          <a:p>
            <a:pPr marL="0" indent="0" algn="just">
              <a:lnSpc>
                <a:spcPct val="125000"/>
              </a:lnSpc>
              <a:spcBef>
                <a:spcPts val="1200"/>
              </a:spcBef>
              <a:spcAft>
                <a:spcPts val="600"/>
              </a:spcAft>
            </a:pPr>
            <a:r>
              <a:rPr lang="en-US" sz="1800" dirty="0">
                <a:latin typeface="Liberation Sans"/>
              </a:rPr>
              <a:t>Differences</a:t>
            </a:r>
          </a:p>
          <a:p>
            <a:pPr marL="285750" indent="-285750" algn="just">
              <a:lnSpc>
                <a:spcPct val="125000"/>
              </a:lnSpc>
              <a:spcAft>
                <a:spcPts val="600"/>
              </a:spcAft>
              <a:buFont typeface="Arial" panose="020B0604020202020204" pitchFamily="34" charset="0"/>
              <a:buChar char="•"/>
            </a:pPr>
            <a:r>
              <a:rPr lang="en-US" sz="1800" b="0" dirty="0">
                <a:latin typeface="Liberation Sans"/>
              </a:rPr>
              <a:t>Although both U.S. GAAP and IFRS are increasing the use of fair value to report assets, at this point IFRS has adopted it more broadly. As examples, under IFRS, companies can apply fair value to property, plant, and equipment; natural resources; and, in some cases, intangible assets.</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defPPr>
              <a:defRPr lang="en-US"/>
            </a:defPPr>
            <a:lvl1pPr algn="l">
              <a:defRPr sz="3400" b="1">
                <a:solidFill>
                  <a:schemeClr val="bg1"/>
                </a:solidFill>
                <a:latin typeface="+mn-lt"/>
              </a:defRPr>
            </a:lvl1pPr>
          </a:lstStyle>
          <a:p>
            <a:r>
              <a:rPr lang="en-US" dirty="0">
                <a:latin typeface="Liberation Sans"/>
              </a:rPr>
              <a:t>GLOBAL ACCOUNTING INSIGHTS</a:t>
            </a: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folHlink"/>
              </a:solidFill>
              <a:effectLst>
                <a:outerShdw blurRad="38100" dist="38100" dir="2700000" algn="tl">
                  <a:srgbClr val="000000">
                    <a:alpha val="43137"/>
                  </a:srgbClr>
                </a:outerShdw>
              </a:effectLst>
              <a:latin typeface="Comic Sans MS" pitchFamily="66" charset="0"/>
            </a:endParaRPr>
          </a:p>
        </p:txBody>
      </p:sp>
      <p:cxnSp>
        <p:nvCxnSpPr>
          <p:cNvPr id="5" name="Straight Connector 4"/>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72563075"/>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4267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altLang="en-US" sz="2200" dirty="0">
                <a:solidFill>
                  <a:srgbClr val="800000"/>
                </a:solidFill>
                <a:latin typeface="Liberation Sans"/>
              </a:rPr>
              <a:t>Relevant Facts</a:t>
            </a:r>
          </a:p>
        </p:txBody>
      </p:sp>
      <p:sp>
        <p:nvSpPr>
          <p:cNvPr id="58371" name="Rectangle 3"/>
          <p:cNvSpPr>
            <a:spLocks noChangeArrowheads="1"/>
          </p:cNvSpPr>
          <p:nvPr/>
        </p:nvSpPr>
        <p:spPr bwMode="auto">
          <a:xfrm>
            <a:off x="533400" y="1998663"/>
            <a:ext cx="8153400" cy="3716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just">
              <a:lnSpc>
                <a:spcPct val="125000"/>
              </a:lnSpc>
              <a:spcBef>
                <a:spcPts val="1200"/>
              </a:spcBef>
              <a:spcAft>
                <a:spcPts val="600"/>
              </a:spcAft>
            </a:pPr>
            <a:r>
              <a:rPr lang="en-US" sz="1800" dirty="0">
                <a:latin typeface="Liberation Sans"/>
              </a:rPr>
              <a:t>Differences</a:t>
            </a:r>
          </a:p>
          <a:p>
            <a:pPr marL="285750" indent="-285750" algn="just">
              <a:lnSpc>
                <a:spcPct val="125000"/>
              </a:lnSpc>
              <a:spcAft>
                <a:spcPts val="600"/>
              </a:spcAft>
              <a:buFont typeface="Arial" panose="020B0604020202020204" pitchFamily="34" charset="0"/>
              <a:buChar char="•"/>
            </a:pPr>
            <a:r>
              <a:rPr lang="en-US" sz="1800" b="0" dirty="0">
                <a:latin typeface="Liberation Sans"/>
              </a:rPr>
              <a:t>U.S. GAAP has a concept statement to guide estimation of fair values when market-related data is not available (Statement of Financial Accounting Concepts No. 7, “Using Cash Flow Information and Present Value in Accounting”). The IASB has not issued a similar concept statement; it has issued a fair value standard (IFRS 13) that is converged with U.S. GAAP.</a:t>
            </a:r>
          </a:p>
          <a:p>
            <a:pPr marL="285750" indent="-285750" algn="just">
              <a:lnSpc>
                <a:spcPct val="125000"/>
              </a:lnSpc>
              <a:spcAft>
                <a:spcPts val="600"/>
              </a:spcAft>
              <a:buFont typeface="Arial" panose="020B0604020202020204" pitchFamily="34" charset="0"/>
              <a:buChar char="•"/>
            </a:pPr>
            <a:r>
              <a:rPr lang="en-US" sz="1800" b="0" dirty="0">
                <a:latin typeface="Liberation Sans"/>
              </a:rPr>
              <a:t>The monetary unit assumption is part of each framework. However, the unit of measure will vary depending on the currency used in the country in which the company is incorporated (e.g., Chinese yuan, Japanese yen, and British pound).</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defPPr>
              <a:defRPr lang="en-US"/>
            </a:defPPr>
            <a:lvl1pPr algn="l">
              <a:defRPr sz="3400" b="1">
                <a:solidFill>
                  <a:schemeClr val="bg1"/>
                </a:solidFill>
                <a:latin typeface="+mn-lt"/>
              </a:defRPr>
            </a:lvl1pPr>
          </a:lstStyle>
          <a:p>
            <a:r>
              <a:rPr lang="en-US" dirty="0">
                <a:latin typeface="Liberation Sans"/>
              </a:rPr>
              <a:t>GLOBAL ACCOUNTING INSIGHTS</a:t>
            </a: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folHlink"/>
              </a:solidFill>
              <a:effectLst>
                <a:outerShdw blurRad="38100" dist="38100" dir="2700000" algn="tl">
                  <a:srgbClr val="000000">
                    <a:alpha val="43137"/>
                  </a:srgbClr>
                </a:outerShdw>
              </a:effectLst>
              <a:latin typeface="Comic Sans MS" pitchFamily="66" charset="0"/>
            </a:endParaRPr>
          </a:p>
        </p:txBody>
      </p:sp>
      <p:cxnSp>
        <p:nvCxnSpPr>
          <p:cNvPr id="5" name="Straight Connector 4"/>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570183964"/>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533400" y="1512888"/>
            <a:ext cx="42672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l">
              <a:spcBef>
                <a:spcPct val="50000"/>
              </a:spcBef>
            </a:pPr>
            <a:r>
              <a:rPr lang="en-US" altLang="en-US" sz="2200" dirty="0">
                <a:solidFill>
                  <a:srgbClr val="800000"/>
                </a:solidFill>
                <a:latin typeface="Liberation Sans"/>
              </a:rPr>
              <a:t>Relevant Facts</a:t>
            </a:r>
          </a:p>
        </p:txBody>
      </p:sp>
      <p:sp>
        <p:nvSpPr>
          <p:cNvPr id="58371" name="Rectangle 3"/>
          <p:cNvSpPr>
            <a:spLocks noChangeArrowheads="1"/>
          </p:cNvSpPr>
          <p:nvPr/>
        </p:nvSpPr>
        <p:spPr bwMode="auto">
          <a:xfrm>
            <a:off x="533400" y="1998663"/>
            <a:ext cx="8153400" cy="224676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cap="sq">
                <a:solidFill>
                  <a:srgbClr val="8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b="1">
                <a:solidFill>
                  <a:schemeClr val="folHlink"/>
                </a:solidFill>
                <a:latin typeface="Comic Sans MS" pitchFamily="66" charset="0"/>
              </a:defRPr>
            </a:lvl1pPr>
            <a:lvl2pPr marL="685800" indent="-45720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marL="0" indent="0" algn="just">
              <a:lnSpc>
                <a:spcPct val="125000"/>
              </a:lnSpc>
              <a:spcBef>
                <a:spcPts val="1200"/>
              </a:spcBef>
              <a:spcAft>
                <a:spcPts val="600"/>
              </a:spcAft>
            </a:pPr>
            <a:r>
              <a:rPr lang="en-US" sz="1800" dirty="0">
                <a:latin typeface="Liberation Sans"/>
              </a:rPr>
              <a:t>Differences</a:t>
            </a:r>
          </a:p>
          <a:p>
            <a:pPr marL="285750" indent="-285750" algn="just">
              <a:lnSpc>
                <a:spcPct val="125000"/>
              </a:lnSpc>
              <a:spcAft>
                <a:spcPts val="600"/>
              </a:spcAft>
              <a:buFont typeface="Arial" panose="020B0604020202020204" pitchFamily="34" charset="0"/>
              <a:buChar char="•"/>
            </a:pPr>
            <a:r>
              <a:rPr lang="en-US" sz="1800" b="0" dirty="0">
                <a:latin typeface="Liberation Sans"/>
              </a:rPr>
              <a:t>The economic entity assumption is also part of each framework although some cultural differences result in differences in its application. For example, in Japan many companies have formed alliances that are so strong that they act similar to related corporate divisions although they are not actually part of the same company.</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311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240" y="1"/>
            <a:ext cx="1059542"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31374" y="304800"/>
            <a:ext cx="7384026" cy="615553"/>
          </a:xfrm>
          <a:prstGeom prst="rect">
            <a:avLst/>
          </a:prstGeom>
          <a:noFill/>
        </p:spPr>
        <p:txBody>
          <a:bodyPr wrap="square" rtlCol="0">
            <a:spAutoFit/>
          </a:bodyPr>
          <a:lstStyle>
            <a:defPPr>
              <a:defRPr lang="en-US"/>
            </a:defPPr>
            <a:lvl1pPr algn="l">
              <a:defRPr sz="3400" b="1">
                <a:solidFill>
                  <a:schemeClr val="bg1"/>
                </a:solidFill>
                <a:latin typeface="+mn-lt"/>
              </a:defRPr>
            </a:lvl1pPr>
          </a:lstStyle>
          <a:p>
            <a:r>
              <a:rPr lang="en-US" dirty="0">
                <a:latin typeface="Liberation Sans"/>
              </a:rPr>
              <a:t>GLOBAL ACCOUNTING INSIGHTS</a:t>
            </a:r>
          </a:p>
        </p:txBody>
      </p:sp>
      <p:sp>
        <p:nvSpPr>
          <p:cNvPr id="3" name="Rectangle 2"/>
          <p:cNvSpPr/>
          <p:nvPr/>
        </p:nvSpPr>
        <p:spPr bwMode="auto">
          <a:xfrm>
            <a:off x="0" y="1219200"/>
            <a:ext cx="9144000" cy="106361"/>
          </a:xfrm>
          <a:prstGeom prst="rect">
            <a:avLst/>
          </a:prstGeom>
          <a:solidFill>
            <a:srgbClr val="FFC000"/>
          </a:solidFill>
          <a:ln w="28575" cap="sq"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folHlink"/>
              </a:solidFill>
              <a:effectLst>
                <a:outerShdw blurRad="38100" dist="38100" dir="2700000" algn="tl">
                  <a:srgbClr val="000000">
                    <a:alpha val="43137"/>
                  </a:srgbClr>
                </a:outerShdw>
              </a:effectLst>
              <a:latin typeface="Comic Sans MS" pitchFamily="66" charset="0"/>
            </a:endParaRPr>
          </a:p>
        </p:txBody>
      </p:sp>
      <p:cxnSp>
        <p:nvCxnSpPr>
          <p:cNvPr id="5" name="Straight Connector 4"/>
          <p:cNvCxnSpPr/>
          <p:nvPr/>
        </p:nvCxnSpPr>
        <p:spPr bwMode="auto">
          <a:xfrm>
            <a:off x="640080" y="1905000"/>
            <a:ext cx="7909560" cy="0"/>
          </a:xfrm>
          <a:prstGeom prst="line">
            <a:avLst/>
          </a:prstGeom>
          <a:solidFill>
            <a:schemeClr val="bg1"/>
          </a:solidFill>
          <a:ln w="19050" cap="sq"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55028054"/>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 Box 2"/>
          <p:cNvSpPr txBox="1">
            <a:spLocks noChangeArrowheads="1"/>
          </p:cNvSpPr>
          <p:nvPr/>
        </p:nvSpPr>
        <p:spPr bwMode="auto">
          <a:xfrm>
            <a:off x="533400" y="1981200"/>
            <a:ext cx="7315200" cy="513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0838" indent="-350838"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15000"/>
              </a:lnSpc>
              <a:spcBef>
                <a:spcPct val="30000"/>
              </a:spcBef>
              <a:buSzPct val="80000"/>
            </a:pPr>
            <a:r>
              <a:rPr lang="en-US" altLang="en-US" sz="2600" b="1" dirty="0">
                <a:latin typeface="Liberation Sans"/>
              </a:rPr>
              <a:t>Three levels:</a:t>
            </a:r>
            <a:endParaRPr lang="en-US" altLang="en-US" sz="2600" dirty="0">
              <a:latin typeface="Liberation Sans"/>
            </a:endParaRPr>
          </a:p>
        </p:txBody>
      </p:sp>
      <p:sp>
        <p:nvSpPr>
          <p:cNvPr id="225294" name="Text Box 14"/>
          <p:cNvSpPr txBox="1">
            <a:spLocks noChangeArrowheads="1"/>
          </p:cNvSpPr>
          <p:nvPr/>
        </p:nvSpPr>
        <p:spPr bwMode="auto">
          <a:xfrm>
            <a:off x="533400" y="1371600"/>
            <a:ext cx="8229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800" b="1" dirty="0">
                <a:solidFill>
                  <a:schemeClr val="accent6">
                    <a:lumMod val="50000"/>
                  </a:schemeClr>
                </a:solidFill>
                <a:latin typeface="Liberation Sans"/>
              </a:rPr>
              <a:t>Overview of the Conceptual Framework</a:t>
            </a:r>
          </a:p>
        </p:txBody>
      </p:sp>
      <p:sp>
        <p:nvSpPr>
          <p:cNvPr id="8" name="Rectangle 10"/>
          <p:cNvSpPr>
            <a:spLocks noGrp="1" noChangeArrowheads="1"/>
          </p:cNvSpPr>
          <p:nvPr>
            <p:ph type="title"/>
          </p:nvPr>
        </p:nvSpPr>
        <p:spPr bwMode="auto">
          <a:xfrm>
            <a:off x="533400" y="381000"/>
            <a:ext cx="8229600" cy="560387"/>
          </a:xfrm>
          <a:noFill/>
          <a:ln>
            <a:noFill/>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90488" tIns="44450" rIns="90488" bIns="44450"/>
          <a:lstStyle/>
          <a:p>
            <a:r>
              <a:rPr lang="en-US" altLang="en-US" sz="3200" kern="1200" dirty="0">
                <a:solidFill>
                  <a:srgbClr val="0000E2"/>
                </a:solidFill>
                <a:effectLst/>
                <a:latin typeface="Liberation Sans"/>
                <a:ea typeface="+mn-ea"/>
                <a:cs typeface="+mn-cs"/>
              </a:rPr>
              <a:t>CONCEPTUAL FRAMEWORK</a:t>
            </a:r>
          </a:p>
        </p:txBody>
      </p:sp>
      <p:sp>
        <p:nvSpPr>
          <p:cNvPr id="9"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0" name="Text Box 3"/>
          <p:cNvSpPr txBox="1">
            <a:spLocks noChangeArrowheads="1"/>
          </p:cNvSpPr>
          <p:nvPr/>
        </p:nvSpPr>
        <p:spPr bwMode="auto">
          <a:xfrm>
            <a:off x="533400" y="2590800"/>
            <a:ext cx="7772400" cy="26584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400">
                <a:solidFill>
                  <a:schemeClr val="tx1"/>
                </a:solidFill>
                <a:latin typeface="Comic Sans MS" pitchFamily="66" charset="0"/>
              </a:defRPr>
            </a:lvl1pPr>
            <a:lvl2pPr marL="685800" indent="-457200">
              <a:defRPr sz="2400">
                <a:solidFill>
                  <a:schemeClr val="tx1"/>
                </a:solidFill>
                <a:latin typeface="Comic Sans MS" pitchFamily="66" charset="0"/>
              </a:defRPr>
            </a:lvl2pPr>
            <a:lvl3pPr marL="1143000" indent="-228600">
              <a:defRPr sz="2400">
                <a:solidFill>
                  <a:schemeClr val="tx1"/>
                </a:solidFill>
                <a:latin typeface="Comic Sans MS" pitchFamily="66" charset="0"/>
              </a:defRPr>
            </a:lvl3pPr>
            <a:lvl4pPr marL="1600200" indent="-228600">
              <a:defRPr sz="2400">
                <a:solidFill>
                  <a:schemeClr val="tx1"/>
                </a:solidFill>
                <a:latin typeface="Comic Sans MS" pitchFamily="66" charset="0"/>
              </a:defRPr>
            </a:lvl4pPr>
            <a:lvl5pPr marL="2057400" indent="-228600">
              <a:defRPr sz="2400">
                <a:solidFill>
                  <a:schemeClr val="tx1"/>
                </a:solidFill>
                <a:latin typeface="Comic Sans MS" pitchFamily="66" charset="0"/>
              </a:defRPr>
            </a:lvl5pPr>
            <a:lvl6pPr marL="2514600" indent="-228600" algn="ctr" eaLnBrk="0" fontAlgn="base" hangingPunct="0">
              <a:spcBef>
                <a:spcPct val="0"/>
              </a:spcBef>
              <a:spcAft>
                <a:spcPct val="0"/>
              </a:spcAft>
              <a:defRPr sz="2400">
                <a:solidFill>
                  <a:schemeClr val="tx1"/>
                </a:solidFill>
                <a:latin typeface="Comic Sans MS" pitchFamily="66" charset="0"/>
              </a:defRPr>
            </a:lvl6pPr>
            <a:lvl7pPr marL="2971800" indent="-228600" algn="ctr" eaLnBrk="0" fontAlgn="base" hangingPunct="0">
              <a:spcBef>
                <a:spcPct val="0"/>
              </a:spcBef>
              <a:spcAft>
                <a:spcPct val="0"/>
              </a:spcAft>
              <a:defRPr sz="2400">
                <a:solidFill>
                  <a:schemeClr val="tx1"/>
                </a:solidFill>
                <a:latin typeface="Comic Sans MS" pitchFamily="66" charset="0"/>
              </a:defRPr>
            </a:lvl7pPr>
            <a:lvl8pPr marL="3429000" indent="-228600" algn="ctr" eaLnBrk="0" fontAlgn="base" hangingPunct="0">
              <a:spcBef>
                <a:spcPct val="0"/>
              </a:spcBef>
              <a:spcAft>
                <a:spcPct val="0"/>
              </a:spcAft>
              <a:defRPr sz="2400">
                <a:solidFill>
                  <a:schemeClr val="tx1"/>
                </a:solidFill>
                <a:latin typeface="Comic Sans MS" pitchFamily="66" charset="0"/>
              </a:defRPr>
            </a:lvl8pPr>
            <a:lvl9pPr marL="3886200" indent="-228600" algn="ctr" eaLnBrk="0" fontAlgn="base" hangingPunct="0">
              <a:spcBef>
                <a:spcPct val="0"/>
              </a:spcBef>
              <a:spcAft>
                <a:spcPct val="0"/>
              </a:spcAft>
              <a:defRPr sz="2400">
                <a:solidFill>
                  <a:schemeClr val="tx1"/>
                </a:solidFill>
                <a:latin typeface="Comic Sans MS" pitchFamily="66" charset="0"/>
              </a:defRPr>
            </a:lvl9pPr>
          </a:lstStyle>
          <a:p>
            <a:pPr lvl="1" algn="l">
              <a:lnSpc>
                <a:spcPct val="125000"/>
              </a:lnSpc>
              <a:spcBef>
                <a:spcPct val="50000"/>
              </a:spcBef>
              <a:buClr>
                <a:schemeClr val="accent6">
                  <a:lumMod val="50000"/>
                </a:schemeClr>
              </a:buClr>
              <a:buSzPct val="80000"/>
              <a:buFont typeface="Wingdings" pitchFamily="2" charset="2"/>
              <a:buChar char="u"/>
            </a:pPr>
            <a:r>
              <a:rPr lang="en-US" altLang="en-US" sz="2300" b="1" dirty="0">
                <a:latin typeface="Liberation Sans"/>
              </a:rPr>
              <a:t>First Level</a:t>
            </a:r>
            <a:r>
              <a:rPr lang="en-US" altLang="en-US" sz="2300" dirty="0">
                <a:latin typeface="Liberation Sans"/>
              </a:rPr>
              <a:t> = Objectives of Financial Reporting</a:t>
            </a:r>
          </a:p>
          <a:p>
            <a:pPr lvl="1" algn="l">
              <a:lnSpc>
                <a:spcPct val="125000"/>
              </a:lnSpc>
              <a:spcBef>
                <a:spcPct val="50000"/>
              </a:spcBef>
              <a:buClr>
                <a:schemeClr val="accent6">
                  <a:lumMod val="50000"/>
                </a:schemeClr>
              </a:buClr>
              <a:buSzPct val="80000"/>
              <a:buFont typeface="Wingdings" pitchFamily="2" charset="2"/>
              <a:buChar char="u"/>
            </a:pPr>
            <a:r>
              <a:rPr lang="en-US" altLang="en-US" sz="2300" b="1" dirty="0">
                <a:latin typeface="Liberation Sans"/>
              </a:rPr>
              <a:t>Second Level</a:t>
            </a:r>
            <a:r>
              <a:rPr lang="en-US" altLang="en-US" sz="2300" dirty="0">
                <a:latin typeface="Liberation Sans"/>
              </a:rPr>
              <a:t> = Qualitative Characteristics and Elements of Financial Statements</a:t>
            </a:r>
          </a:p>
          <a:p>
            <a:pPr lvl="1" algn="l">
              <a:lnSpc>
                <a:spcPct val="125000"/>
              </a:lnSpc>
              <a:spcBef>
                <a:spcPct val="50000"/>
              </a:spcBef>
              <a:buClr>
                <a:schemeClr val="accent6">
                  <a:lumMod val="50000"/>
                </a:schemeClr>
              </a:buClr>
              <a:buSzPct val="80000"/>
              <a:buFont typeface="Wingdings" pitchFamily="2" charset="2"/>
              <a:buChar char="u"/>
            </a:pPr>
            <a:r>
              <a:rPr lang="en-US" altLang="en-US" sz="2300" b="1" dirty="0">
                <a:latin typeface="Liberation Sans"/>
              </a:rPr>
              <a:t>Third Level</a:t>
            </a:r>
            <a:r>
              <a:rPr lang="en-US" altLang="en-US" sz="2300" dirty="0">
                <a:latin typeface="Liberation Sans"/>
              </a:rPr>
              <a:t> = Recognition, Measurement, and Disclosure Concepts.</a:t>
            </a:r>
          </a:p>
        </p:txBody>
      </p:sp>
      <p:sp>
        <p:nvSpPr>
          <p:cNvPr id="11" name="Text Box 3"/>
          <p:cNvSpPr txBox="1">
            <a:spLocks noChangeArrowheads="1"/>
          </p:cNvSpPr>
          <p:nvPr/>
        </p:nvSpPr>
        <p:spPr bwMode="auto">
          <a:xfrm>
            <a:off x="8077200" y="6369050"/>
            <a:ext cx="914400" cy="336550"/>
          </a:xfrm>
          <a:prstGeom prst="rect">
            <a:avLst/>
          </a:prstGeom>
          <a:solidFill>
            <a:schemeClr val="bg1"/>
          </a:solidFill>
          <a:ln>
            <a:noFill/>
          </a:ln>
          <a:effectLst/>
          <a:extLst>
            <a:ext uri="{91240B29-F687-4F45-9708-019B960494DF}">
              <a14:hiddenLine xmlns:a14="http://schemas.microsoft.com/office/drawing/2010/main" w="190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b="1">
                <a:solidFill>
                  <a:schemeClr val="folHlink"/>
                </a:solidFill>
                <a:latin typeface="Comic Sans MS" pitchFamily="66" charset="0"/>
              </a:defRPr>
            </a:lvl1pPr>
            <a:lvl2pPr marL="742950" indent="-285750">
              <a:defRPr b="1">
                <a:solidFill>
                  <a:schemeClr val="folHlink"/>
                </a:solidFill>
                <a:latin typeface="Comic Sans MS" pitchFamily="66" charset="0"/>
              </a:defRPr>
            </a:lvl2pPr>
            <a:lvl3pPr marL="1143000" indent="-228600">
              <a:defRPr b="1">
                <a:solidFill>
                  <a:schemeClr val="folHlink"/>
                </a:solidFill>
                <a:latin typeface="Comic Sans MS" pitchFamily="66" charset="0"/>
              </a:defRPr>
            </a:lvl3pPr>
            <a:lvl4pPr marL="1600200" indent="-228600">
              <a:defRPr b="1">
                <a:solidFill>
                  <a:schemeClr val="folHlink"/>
                </a:solidFill>
                <a:latin typeface="Comic Sans MS" pitchFamily="66" charset="0"/>
              </a:defRPr>
            </a:lvl4pPr>
            <a:lvl5pPr marL="2057400" indent="-228600">
              <a:defRPr b="1">
                <a:solidFill>
                  <a:schemeClr val="folHlink"/>
                </a:solidFill>
                <a:latin typeface="Comic Sans MS" pitchFamily="66" charset="0"/>
              </a:defRPr>
            </a:lvl5pPr>
            <a:lvl6pPr marL="2514600" indent="-228600" algn="ctr" eaLnBrk="0" fontAlgn="base" hangingPunct="0">
              <a:spcBef>
                <a:spcPct val="0"/>
              </a:spcBef>
              <a:spcAft>
                <a:spcPct val="0"/>
              </a:spcAft>
              <a:defRPr b="1">
                <a:solidFill>
                  <a:schemeClr val="folHlink"/>
                </a:solidFill>
                <a:latin typeface="Comic Sans MS" pitchFamily="66" charset="0"/>
              </a:defRPr>
            </a:lvl6pPr>
            <a:lvl7pPr marL="2971800" indent="-228600" algn="ctr" eaLnBrk="0" fontAlgn="base" hangingPunct="0">
              <a:spcBef>
                <a:spcPct val="0"/>
              </a:spcBef>
              <a:spcAft>
                <a:spcPct val="0"/>
              </a:spcAft>
              <a:defRPr b="1">
                <a:solidFill>
                  <a:schemeClr val="folHlink"/>
                </a:solidFill>
                <a:latin typeface="Comic Sans MS" pitchFamily="66" charset="0"/>
              </a:defRPr>
            </a:lvl7pPr>
            <a:lvl8pPr marL="3429000" indent="-228600" algn="ctr" eaLnBrk="0" fontAlgn="base" hangingPunct="0">
              <a:spcBef>
                <a:spcPct val="0"/>
              </a:spcBef>
              <a:spcAft>
                <a:spcPct val="0"/>
              </a:spcAft>
              <a:defRPr b="1">
                <a:solidFill>
                  <a:schemeClr val="folHlink"/>
                </a:solidFill>
                <a:latin typeface="Comic Sans MS" pitchFamily="66" charset="0"/>
              </a:defRPr>
            </a:lvl8pPr>
            <a:lvl9pPr marL="3886200" indent="-228600" algn="ctr" eaLnBrk="0" fontAlgn="base" hangingPunct="0">
              <a:spcBef>
                <a:spcPct val="0"/>
              </a:spcBef>
              <a:spcAft>
                <a:spcPct val="0"/>
              </a:spcAft>
              <a:defRPr b="1">
                <a:solidFill>
                  <a:schemeClr val="folHlink"/>
                </a:solidFill>
                <a:latin typeface="Comic Sans MS" pitchFamily="66" charset="0"/>
              </a:defRPr>
            </a:lvl9pPr>
          </a:lstStyle>
          <a:p>
            <a:pPr algn="r">
              <a:spcBef>
                <a:spcPct val="50000"/>
              </a:spcBef>
            </a:pPr>
            <a:r>
              <a:rPr lang="en-US" altLang="en-US" sz="1600" i="1" dirty="0">
                <a:solidFill>
                  <a:schemeClr val="bg2"/>
                </a:solidFill>
                <a:latin typeface="Liberation Sans"/>
              </a:rPr>
              <a:t>LO 2</a:t>
            </a: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9" name="AutoShape 1035"/>
          <p:cNvSpPr>
            <a:spLocks noChangeArrowheads="1"/>
          </p:cNvSpPr>
          <p:nvPr/>
        </p:nvSpPr>
        <p:spPr bwMode="auto">
          <a:xfrm rot="5400000" flipH="1">
            <a:off x="4000500" y="876300"/>
            <a:ext cx="1981200" cy="4648200"/>
          </a:xfrm>
          <a:prstGeom prst="flowChartManualInput">
            <a:avLst/>
          </a:prstGeom>
          <a:solidFill>
            <a:srgbClr val="F4BCBC"/>
          </a:solid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1970" name="AutoShape 1026"/>
          <p:cNvSpPr>
            <a:spLocks noChangeArrowheads="1"/>
          </p:cNvSpPr>
          <p:nvPr/>
        </p:nvSpPr>
        <p:spPr bwMode="auto">
          <a:xfrm rot="16200000">
            <a:off x="2857500" y="876300"/>
            <a:ext cx="1981200" cy="4648200"/>
          </a:xfrm>
          <a:prstGeom prst="flowChartManualInput">
            <a:avLst/>
          </a:prstGeom>
          <a:solidFill>
            <a:srgbClr val="F4BCBC"/>
          </a:solid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1971" name="AutoShape 1027"/>
          <p:cNvSpPr>
            <a:spLocks noChangeArrowheads="1"/>
          </p:cNvSpPr>
          <p:nvPr/>
        </p:nvSpPr>
        <p:spPr bwMode="auto">
          <a:xfrm rot="5400000" flipH="1">
            <a:off x="4914900" y="-1257300"/>
            <a:ext cx="2057400" cy="4724400"/>
          </a:xfrm>
          <a:prstGeom prst="flowChartManualInput">
            <a:avLst/>
          </a:prstGeom>
          <a:solidFill>
            <a:srgbClr val="F9EFA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1972" name="AutoShape 1028"/>
          <p:cNvSpPr>
            <a:spLocks noChangeArrowheads="1"/>
          </p:cNvSpPr>
          <p:nvPr/>
        </p:nvSpPr>
        <p:spPr bwMode="auto">
          <a:xfrm rot="16200000">
            <a:off x="1866900" y="-1257300"/>
            <a:ext cx="2057400" cy="4724400"/>
          </a:xfrm>
          <a:prstGeom prst="flowChartManualInput">
            <a:avLst/>
          </a:prstGeom>
          <a:solidFill>
            <a:srgbClr val="F9EFA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1973" name="AutoShape 1029"/>
          <p:cNvSpPr>
            <a:spLocks noChangeArrowheads="1"/>
          </p:cNvSpPr>
          <p:nvPr/>
        </p:nvSpPr>
        <p:spPr bwMode="auto">
          <a:xfrm>
            <a:off x="2514600" y="4267200"/>
            <a:ext cx="3810000" cy="4038600"/>
          </a:xfrm>
          <a:prstGeom prst="flowChartMerge">
            <a:avLst/>
          </a:prstGeom>
          <a:solidFill>
            <a:srgbClr val="93BBFB"/>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1974" name="Rectangle 1030"/>
          <p:cNvSpPr>
            <a:spLocks noChangeArrowheads="1"/>
          </p:cNvSpPr>
          <p:nvPr/>
        </p:nvSpPr>
        <p:spPr bwMode="auto">
          <a:xfrm>
            <a:off x="3352800" y="76200"/>
            <a:ext cx="2133600" cy="2057400"/>
          </a:xfrm>
          <a:prstGeom prst="rect">
            <a:avLst/>
          </a:prstGeom>
          <a:solidFill>
            <a:srgbClr val="F9EFA5"/>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1975" name="Text Box 1031"/>
          <p:cNvSpPr txBox="1">
            <a:spLocks noChangeArrowheads="1"/>
          </p:cNvSpPr>
          <p:nvPr/>
        </p:nvSpPr>
        <p:spPr bwMode="auto">
          <a:xfrm>
            <a:off x="1447800" y="152400"/>
            <a:ext cx="1828800"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a:defRPr sz="2400">
                <a:solidFill>
                  <a:schemeClr val="tx1"/>
                </a:solidFill>
                <a:latin typeface="Times New Roman" pitchFamily="18" charset="0"/>
              </a:defRPr>
            </a:lvl1pPr>
            <a:lvl2pPr marL="968375" indent="-457200" algn="l">
              <a:defRPr sz="2400">
                <a:solidFill>
                  <a:schemeClr val="tx1"/>
                </a:solidFill>
                <a:latin typeface="Times New Roman" pitchFamily="18" charset="0"/>
              </a:defRPr>
            </a:lvl2pPr>
            <a:lvl3pPr marL="1539875" indent="-457200" algn="l">
              <a:defRPr sz="2400">
                <a:solidFill>
                  <a:schemeClr val="tx1"/>
                </a:solidFill>
                <a:latin typeface="Times New Roman" pitchFamily="18" charset="0"/>
              </a:defRPr>
            </a:lvl3pPr>
            <a:lvl4pPr marL="2111375" indent="-457200" algn="l">
              <a:defRPr sz="2400">
                <a:solidFill>
                  <a:schemeClr val="tx1"/>
                </a:solidFill>
                <a:latin typeface="Times New Roman" pitchFamily="18" charset="0"/>
              </a:defRPr>
            </a:lvl4pPr>
            <a:lvl5pPr marL="2682875" indent="-457200" algn="l">
              <a:defRPr sz="2400">
                <a:solidFill>
                  <a:schemeClr val="tx1"/>
                </a:solidFill>
                <a:latin typeface="Times New Roman" pitchFamily="18" charset="0"/>
              </a:defRPr>
            </a:lvl5pPr>
            <a:lvl6pPr marL="3140075" indent="-457200" eaLnBrk="0" fontAlgn="base" hangingPunct="0">
              <a:spcBef>
                <a:spcPct val="0"/>
              </a:spcBef>
              <a:spcAft>
                <a:spcPct val="0"/>
              </a:spcAft>
              <a:defRPr sz="2400">
                <a:solidFill>
                  <a:schemeClr val="tx1"/>
                </a:solidFill>
                <a:latin typeface="Times New Roman" pitchFamily="18" charset="0"/>
              </a:defRPr>
            </a:lvl6pPr>
            <a:lvl7pPr marL="3597275" indent="-457200" eaLnBrk="0" fontAlgn="base" hangingPunct="0">
              <a:spcBef>
                <a:spcPct val="0"/>
              </a:spcBef>
              <a:spcAft>
                <a:spcPct val="0"/>
              </a:spcAft>
              <a:defRPr sz="2400">
                <a:solidFill>
                  <a:schemeClr val="tx1"/>
                </a:solidFill>
                <a:latin typeface="Times New Roman" pitchFamily="18" charset="0"/>
              </a:defRPr>
            </a:lvl7pPr>
            <a:lvl8pPr marL="4054475" indent="-457200" eaLnBrk="0" fontAlgn="base" hangingPunct="0">
              <a:spcBef>
                <a:spcPct val="0"/>
              </a:spcBef>
              <a:spcAft>
                <a:spcPct val="0"/>
              </a:spcAft>
              <a:defRPr sz="2400">
                <a:solidFill>
                  <a:schemeClr val="tx1"/>
                </a:solidFill>
                <a:latin typeface="Times New Roman" pitchFamily="18" charset="0"/>
              </a:defRPr>
            </a:lvl8pPr>
            <a:lvl9pPr marL="4511675" indent="-4572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400" b="1" u="sng" dirty="0">
                <a:latin typeface="Liberation Sans"/>
              </a:rPr>
              <a:t>ASSUMPTIONS</a:t>
            </a:r>
            <a:endParaRPr lang="en-US" altLang="en-US" sz="1400" dirty="0">
              <a:latin typeface="Liberation Sans"/>
            </a:endParaRPr>
          </a:p>
          <a:p>
            <a:pPr>
              <a:spcBef>
                <a:spcPct val="50000"/>
              </a:spcBef>
              <a:buFontTx/>
              <a:buAutoNum type="arabicPeriod"/>
            </a:pPr>
            <a:r>
              <a:rPr lang="en-US" altLang="en-US" sz="1400" dirty="0">
                <a:latin typeface="Liberation Sans"/>
              </a:rPr>
              <a:t>Economic entity</a:t>
            </a:r>
          </a:p>
          <a:p>
            <a:pPr>
              <a:spcBef>
                <a:spcPct val="50000"/>
              </a:spcBef>
              <a:buFontTx/>
              <a:buAutoNum type="arabicPeriod"/>
            </a:pPr>
            <a:r>
              <a:rPr lang="en-US" altLang="en-US" sz="1400" dirty="0">
                <a:latin typeface="Liberation Sans"/>
              </a:rPr>
              <a:t>Going concern</a:t>
            </a:r>
          </a:p>
          <a:p>
            <a:pPr>
              <a:spcBef>
                <a:spcPct val="50000"/>
              </a:spcBef>
              <a:buFontTx/>
              <a:buAutoNum type="arabicPeriod"/>
            </a:pPr>
            <a:r>
              <a:rPr lang="en-US" altLang="en-US" sz="1400" dirty="0">
                <a:latin typeface="Liberation Sans"/>
              </a:rPr>
              <a:t>Monetary unit</a:t>
            </a:r>
          </a:p>
          <a:p>
            <a:pPr>
              <a:spcBef>
                <a:spcPct val="50000"/>
              </a:spcBef>
              <a:buFontTx/>
              <a:buAutoNum type="arabicPeriod"/>
            </a:pPr>
            <a:r>
              <a:rPr lang="en-US" altLang="en-US" sz="1400" dirty="0">
                <a:latin typeface="Liberation Sans"/>
              </a:rPr>
              <a:t>Periodicity</a:t>
            </a:r>
          </a:p>
          <a:p>
            <a:pPr>
              <a:spcBef>
                <a:spcPct val="50000"/>
              </a:spcBef>
              <a:buFontTx/>
              <a:buAutoNum type="arabicPeriod"/>
            </a:pPr>
            <a:r>
              <a:rPr lang="en-US" altLang="en-US" sz="1400" dirty="0">
                <a:latin typeface="Liberation Sans"/>
              </a:rPr>
              <a:t>Accrual</a:t>
            </a:r>
          </a:p>
        </p:txBody>
      </p:sp>
      <p:sp>
        <p:nvSpPr>
          <p:cNvPr id="211976" name="Text Box 1032"/>
          <p:cNvSpPr txBox="1">
            <a:spLocks noChangeArrowheads="1"/>
          </p:cNvSpPr>
          <p:nvPr/>
        </p:nvSpPr>
        <p:spPr bwMode="auto">
          <a:xfrm>
            <a:off x="3352800" y="152400"/>
            <a:ext cx="21336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a:defRPr sz="2400">
                <a:solidFill>
                  <a:schemeClr val="tx1"/>
                </a:solidFill>
                <a:latin typeface="Times New Roman" pitchFamily="18" charset="0"/>
              </a:defRPr>
            </a:lvl1pPr>
            <a:lvl2pPr marL="968375" indent="-457200" algn="l">
              <a:defRPr sz="2400">
                <a:solidFill>
                  <a:schemeClr val="tx1"/>
                </a:solidFill>
                <a:latin typeface="Times New Roman" pitchFamily="18" charset="0"/>
              </a:defRPr>
            </a:lvl2pPr>
            <a:lvl3pPr marL="1539875" indent="-457200" algn="l">
              <a:defRPr sz="2400">
                <a:solidFill>
                  <a:schemeClr val="tx1"/>
                </a:solidFill>
                <a:latin typeface="Times New Roman" pitchFamily="18" charset="0"/>
              </a:defRPr>
            </a:lvl3pPr>
            <a:lvl4pPr marL="2111375" indent="-457200" algn="l">
              <a:defRPr sz="2400">
                <a:solidFill>
                  <a:schemeClr val="tx1"/>
                </a:solidFill>
                <a:latin typeface="Times New Roman" pitchFamily="18" charset="0"/>
              </a:defRPr>
            </a:lvl4pPr>
            <a:lvl5pPr marL="2682875" indent="-457200" algn="l">
              <a:defRPr sz="2400">
                <a:solidFill>
                  <a:schemeClr val="tx1"/>
                </a:solidFill>
                <a:latin typeface="Times New Roman" pitchFamily="18" charset="0"/>
              </a:defRPr>
            </a:lvl5pPr>
            <a:lvl6pPr marL="3140075" indent="-457200" eaLnBrk="0" fontAlgn="base" hangingPunct="0">
              <a:spcBef>
                <a:spcPct val="0"/>
              </a:spcBef>
              <a:spcAft>
                <a:spcPct val="0"/>
              </a:spcAft>
              <a:defRPr sz="2400">
                <a:solidFill>
                  <a:schemeClr val="tx1"/>
                </a:solidFill>
                <a:latin typeface="Times New Roman" pitchFamily="18" charset="0"/>
              </a:defRPr>
            </a:lvl6pPr>
            <a:lvl7pPr marL="3597275" indent="-457200" eaLnBrk="0" fontAlgn="base" hangingPunct="0">
              <a:spcBef>
                <a:spcPct val="0"/>
              </a:spcBef>
              <a:spcAft>
                <a:spcPct val="0"/>
              </a:spcAft>
              <a:defRPr sz="2400">
                <a:solidFill>
                  <a:schemeClr val="tx1"/>
                </a:solidFill>
                <a:latin typeface="Times New Roman" pitchFamily="18" charset="0"/>
              </a:defRPr>
            </a:lvl7pPr>
            <a:lvl8pPr marL="4054475" indent="-457200" eaLnBrk="0" fontAlgn="base" hangingPunct="0">
              <a:spcBef>
                <a:spcPct val="0"/>
              </a:spcBef>
              <a:spcAft>
                <a:spcPct val="0"/>
              </a:spcAft>
              <a:defRPr sz="2400">
                <a:solidFill>
                  <a:schemeClr val="tx1"/>
                </a:solidFill>
                <a:latin typeface="Times New Roman" pitchFamily="18" charset="0"/>
              </a:defRPr>
            </a:lvl8pPr>
            <a:lvl9pPr marL="4511675" indent="-4572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400" b="1" u="sng" dirty="0">
                <a:latin typeface="Liberation Sans"/>
              </a:rPr>
              <a:t>PRINCIPLES</a:t>
            </a:r>
          </a:p>
          <a:p>
            <a:pPr>
              <a:spcBef>
                <a:spcPct val="50000"/>
              </a:spcBef>
              <a:buFontTx/>
              <a:buAutoNum type="arabicPeriod"/>
            </a:pPr>
            <a:r>
              <a:rPr lang="en-US" altLang="en-US" sz="1400" dirty="0">
                <a:latin typeface="Liberation Sans"/>
              </a:rPr>
              <a:t>Measurement</a:t>
            </a:r>
          </a:p>
          <a:p>
            <a:pPr>
              <a:spcBef>
                <a:spcPct val="50000"/>
              </a:spcBef>
              <a:buFontTx/>
              <a:buAutoNum type="arabicPeriod"/>
            </a:pPr>
            <a:r>
              <a:rPr lang="en-US" altLang="en-US" sz="1400" dirty="0">
                <a:latin typeface="Liberation Sans"/>
              </a:rPr>
              <a:t>Revenue recognition</a:t>
            </a:r>
          </a:p>
          <a:p>
            <a:pPr>
              <a:spcBef>
                <a:spcPct val="50000"/>
              </a:spcBef>
              <a:buFontTx/>
              <a:buAutoNum type="arabicPeriod"/>
            </a:pPr>
            <a:r>
              <a:rPr lang="en-US" altLang="en-US" sz="1400" dirty="0">
                <a:latin typeface="Liberation Sans"/>
              </a:rPr>
              <a:t>Expense recognition</a:t>
            </a:r>
          </a:p>
          <a:p>
            <a:pPr>
              <a:spcBef>
                <a:spcPct val="50000"/>
              </a:spcBef>
              <a:buFontTx/>
              <a:buAutoNum type="arabicPeriod"/>
            </a:pPr>
            <a:r>
              <a:rPr lang="en-US" altLang="en-US" sz="1400" dirty="0">
                <a:latin typeface="Liberation Sans"/>
              </a:rPr>
              <a:t>Full disclosure</a:t>
            </a:r>
          </a:p>
        </p:txBody>
      </p:sp>
      <p:sp>
        <p:nvSpPr>
          <p:cNvPr id="211977" name="Text Box 1033"/>
          <p:cNvSpPr txBox="1">
            <a:spLocks noChangeArrowheads="1"/>
          </p:cNvSpPr>
          <p:nvPr/>
        </p:nvSpPr>
        <p:spPr bwMode="auto">
          <a:xfrm>
            <a:off x="5638800" y="152400"/>
            <a:ext cx="1828800"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a:defRPr sz="2400">
                <a:solidFill>
                  <a:schemeClr val="tx1"/>
                </a:solidFill>
                <a:latin typeface="Times New Roman" pitchFamily="18" charset="0"/>
              </a:defRPr>
            </a:lvl1pPr>
            <a:lvl2pPr marL="968375" indent="-457200" algn="l">
              <a:defRPr sz="2400">
                <a:solidFill>
                  <a:schemeClr val="tx1"/>
                </a:solidFill>
                <a:latin typeface="Times New Roman" pitchFamily="18" charset="0"/>
              </a:defRPr>
            </a:lvl2pPr>
            <a:lvl3pPr marL="1539875" indent="-457200" algn="l">
              <a:defRPr sz="2400">
                <a:solidFill>
                  <a:schemeClr val="tx1"/>
                </a:solidFill>
                <a:latin typeface="Times New Roman" pitchFamily="18" charset="0"/>
              </a:defRPr>
            </a:lvl3pPr>
            <a:lvl4pPr marL="2111375" indent="-457200" algn="l">
              <a:defRPr sz="2400">
                <a:solidFill>
                  <a:schemeClr val="tx1"/>
                </a:solidFill>
                <a:latin typeface="Times New Roman" pitchFamily="18" charset="0"/>
              </a:defRPr>
            </a:lvl4pPr>
            <a:lvl5pPr marL="2682875" indent="-457200" algn="l">
              <a:defRPr sz="2400">
                <a:solidFill>
                  <a:schemeClr val="tx1"/>
                </a:solidFill>
                <a:latin typeface="Times New Roman" pitchFamily="18" charset="0"/>
              </a:defRPr>
            </a:lvl5pPr>
            <a:lvl6pPr marL="3140075" indent="-457200" eaLnBrk="0" fontAlgn="base" hangingPunct="0">
              <a:spcBef>
                <a:spcPct val="0"/>
              </a:spcBef>
              <a:spcAft>
                <a:spcPct val="0"/>
              </a:spcAft>
              <a:defRPr sz="2400">
                <a:solidFill>
                  <a:schemeClr val="tx1"/>
                </a:solidFill>
                <a:latin typeface="Times New Roman" pitchFamily="18" charset="0"/>
              </a:defRPr>
            </a:lvl6pPr>
            <a:lvl7pPr marL="3597275" indent="-457200" eaLnBrk="0" fontAlgn="base" hangingPunct="0">
              <a:spcBef>
                <a:spcPct val="0"/>
              </a:spcBef>
              <a:spcAft>
                <a:spcPct val="0"/>
              </a:spcAft>
              <a:defRPr sz="2400">
                <a:solidFill>
                  <a:schemeClr val="tx1"/>
                </a:solidFill>
                <a:latin typeface="Times New Roman" pitchFamily="18" charset="0"/>
              </a:defRPr>
            </a:lvl7pPr>
            <a:lvl8pPr marL="4054475" indent="-457200" eaLnBrk="0" fontAlgn="base" hangingPunct="0">
              <a:spcBef>
                <a:spcPct val="0"/>
              </a:spcBef>
              <a:spcAft>
                <a:spcPct val="0"/>
              </a:spcAft>
              <a:defRPr sz="2400">
                <a:solidFill>
                  <a:schemeClr val="tx1"/>
                </a:solidFill>
                <a:latin typeface="Times New Roman" pitchFamily="18" charset="0"/>
              </a:defRPr>
            </a:lvl8pPr>
            <a:lvl9pPr marL="4511675" indent="-4572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1400" b="1" u="sng" dirty="0">
                <a:latin typeface="Liberation Sans"/>
              </a:rPr>
              <a:t>CONSTRAINTS</a:t>
            </a:r>
          </a:p>
          <a:p>
            <a:pPr>
              <a:spcBef>
                <a:spcPct val="50000"/>
              </a:spcBef>
              <a:buFontTx/>
              <a:buAutoNum type="arabicPeriod"/>
            </a:pPr>
            <a:r>
              <a:rPr lang="en-US" altLang="en-US" sz="1400" dirty="0">
                <a:latin typeface="Liberation Sans"/>
              </a:rPr>
              <a:t>Cost</a:t>
            </a:r>
          </a:p>
        </p:txBody>
      </p:sp>
      <p:sp>
        <p:nvSpPr>
          <p:cNvPr id="211978" name="Text Box 1034"/>
          <p:cNvSpPr txBox="1">
            <a:spLocks noChangeArrowheads="1"/>
          </p:cNvSpPr>
          <p:nvPr/>
        </p:nvSpPr>
        <p:spPr bwMode="auto">
          <a:xfrm>
            <a:off x="3352800" y="4343400"/>
            <a:ext cx="2133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971550" indent="-457200" algn="l">
              <a:defRPr sz="2400">
                <a:solidFill>
                  <a:schemeClr val="tx1"/>
                </a:solidFill>
                <a:latin typeface="Times New Roman" pitchFamily="18" charset="0"/>
              </a:defRPr>
            </a:lvl2pPr>
            <a:lvl3pPr marL="1543050" indent="-457200" algn="l">
              <a:defRPr sz="2400">
                <a:solidFill>
                  <a:schemeClr val="tx1"/>
                </a:solidFill>
                <a:latin typeface="Times New Roman" pitchFamily="18" charset="0"/>
              </a:defRPr>
            </a:lvl3pPr>
            <a:lvl4pPr marL="2114550" indent="-457200" algn="l">
              <a:defRPr sz="2400">
                <a:solidFill>
                  <a:schemeClr val="tx1"/>
                </a:solidFill>
                <a:latin typeface="Times New Roman" pitchFamily="18" charset="0"/>
              </a:defRPr>
            </a:lvl4pPr>
            <a:lvl5pPr marL="2686050" indent="-457200" algn="l">
              <a:defRPr sz="2400">
                <a:solidFill>
                  <a:schemeClr val="tx1"/>
                </a:solidFill>
                <a:latin typeface="Times New Roman" pitchFamily="18" charset="0"/>
              </a:defRPr>
            </a:lvl5pPr>
            <a:lvl6pPr marL="3143250" indent="-457200" eaLnBrk="0" fontAlgn="base" hangingPunct="0">
              <a:spcBef>
                <a:spcPct val="0"/>
              </a:spcBef>
              <a:spcAft>
                <a:spcPct val="0"/>
              </a:spcAft>
              <a:defRPr sz="2400">
                <a:solidFill>
                  <a:schemeClr val="tx1"/>
                </a:solidFill>
                <a:latin typeface="Times New Roman" pitchFamily="18" charset="0"/>
              </a:defRPr>
            </a:lvl6pPr>
            <a:lvl7pPr marL="3600450" indent="-457200" eaLnBrk="0" fontAlgn="base" hangingPunct="0">
              <a:spcBef>
                <a:spcPct val="0"/>
              </a:spcBef>
              <a:spcAft>
                <a:spcPct val="0"/>
              </a:spcAft>
              <a:defRPr sz="2400">
                <a:solidFill>
                  <a:schemeClr val="tx1"/>
                </a:solidFill>
                <a:latin typeface="Times New Roman" pitchFamily="18" charset="0"/>
              </a:defRPr>
            </a:lvl7pPr>
            <a:lvl8pPr marL="4057650" indent="-457200" eaLnBrk="0" fontAlgn="base" hangingPunct="0">
              <a:spcBef>
                <a:spcPct val="0"/>
              </a:spcBef>
              <a:spcAft>
                <a:spcPct val="0"/>
              </a:spcAft>
              <a:defRPr sz="2400">
                <a:solidFill>
                  <a:schemeClr val="tx1"/>
                </a:solidFill>
                <a:latin typeface="Times New Roman" pitchFamily="18" charset="0"/>
              </a:defRPr>
            </a:lvl8pPr>
            <a:lvl9pPr marL="4514850" indent="-457200" eaLnBrk="0" fontAlgn="base" hangingPunct="0">
              <a:spcBef>
                <a:spcPct val="0"/>
              </a:spcBef>
              <a:spcAft>
                <a:spcPct val="0"/>
              </a:spcAft>
              <a:defRPr sz="2400">
                <a:solidFill>
                  <a:schemeClr val="tx1"/>
                </a:solidFill>
                <a:latin typeface="Times New Roman" pitchFamily="18" charset="0"/>
              </a:defRPr>
            </a:lvl9pPr>
          </a:lstStyle>
          <a:p>
            <a:pPr algn="ctr"/>
            <a:r>
              <a:rPr lang="en-US" altLang="en-US" sz="1400" b="1" u="sng" dirty="0">
                <a:latin typeface="Liberation Sans"/>
              </a:rPr>
              <a:t>OBJECTIVE</a:t>
            </a:r>
            <a:endParaRPr lang="en-US" altLang="en-US" sz="1400" dirty="0">
              <a:latin typeface="Liberation Sans"/>
            </a:endParaRPr>
          </a:p>
          <a:p>
            <a:pPr algn="ctr"/>
            <a:r>
              <a:rPr lang="en-US" altLang="en-US" sz="1400" dirty="0">
                <a:latin typeface="Liberation Sans"/>
              </a:rPr>
              <a:t>Provide information about the reporting</a:t>
            </a:r>
          </a:p>
          <a:p>
            <a:pPr algn="ctr"/>
            <a:r>
              <a:rPr lang="en-US" altLang="en-US" sz="1400" dirty="0">
                <a:latin typeface="Liberation Sans"/>
              </a:rPr>
              <a:t>entity that is useful</a:t>
            </a:r>
          </a:p>
          <a:p>
            <a:pPr algn="ctr"/>
            <a:r>
              <a:rPr lang="en-US" altLang="en-US" sz="1400" dirty="0">
                <a:latin typeface="Liberation Sans"/>
              </a:rPr>
              <a:t>to present and potential</a:t>
            </a:r>
          </a:p>
          <a:p>
            <a:pPr algn="ctr"/>
            <a:r>
              <a:rPr lang="en-US" altLang="en-US" sz="1400" dirty="0">
                <a:latin typeface="Liberation Sans"/>
              </a:rPr>
              <a:t>equity investors,</a:t>
            </a:r>
          </a:p>
          <a:p>
            <a:pPr algn="ctr"/>
            <a:r>
              <a:rPr lang="en-US" altLang="en-US" sz="1400" dirty="0">
                <a:latin typeface="Liberation Sans"/>
              </a:rPr>
              <a:t>lenders, and other</a:t>
            </a:r>
          </a:p>
          <a:p>
            <a:pPr algn="ctr"/>
            <a:r>
              <a:rPr lang="en-US" altLang="en-US" sz="1400" dirty="0">
                <a:latin typeface="Liberation Sans"/>
              </a:rPr>
              <a:t>creditors in their</a:t>
            </a:r>
          </a:p>
          <a:p>
            <a:pPr algn="ctr"/>
            <a:r>
              <a:rPr lang="en-US" altLang="en-US" sz="1400" dirty="0">
                <a:latin typeface="Liberation Sans"/>
              </a:rPr>
              <a:t>capacity as capital</a:t>
            </a:r>
          </a:p>
          <a:p>
            <a:pPr algn="ctr"/>
            <a:r>
              <a:rPr lang="en-US" altLang="en-US" sz="1400" dirty="0">
                <a:latin typeface="Liberation Sans"/>
              </a:rPr>
              <a:t>providers.</a:t>
            </a:r>
          </a:p>
        </p:txBody>
      </p:sp>
      <p:sp>
        <p:nvSpPr>
          <p:cNvPr id="211981" name="Text Box 1037"/>
          <p:cNvSpPr txBox="1">
            <a:spLocks noChangeArrowheads="1"/>
          </p:cNvSpPr>
          <p:nvPr/>
        </p:nvSpPr>
        <p:spPr bwMode="auto">
          <a:xfrm>
            <a:off x="4800600" y="2514600"/>
            <a:ext cx="1295400" cy="148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8600" indent="-228600" algn="l">
              <a:defRPr sz="2400">
                <a:solidFill>
                  <a:schemeClr val="tx1"/>
                </a:solidFill>
                <a:latin typeface="Times New Roman" pitchFamily="18" charset="0"/>
              </a:defRPr>
            </a:lvl1pPr>
            <a:lvl2pPr marL="971550" indent="-457200" algn="l">
              <a:defRPr sz="2400">
                <a:solidFill>
                  <a:schemeClr val="tx1"/>
                </a:solidFill>
                <a:latin typeface="Times New Roman" pitchFamily="18" charset="0"/>
              </a:defRPr>
            </a:lvl2pPr>
            <a:lvl3pPr marL="1543050" indent="-457200" algn="l">
              <a:defRPr sz="2400">
                <a:solidFill>
                  <a:schemeClr val="tx1"/>
                </a:solidFill>
                <a:latin typeface="Times New Roman" pitchFamily="18" charset="0"/>
              </a:defRPr>
            </a:lvl3pPr>
            <a:lvl4pPr marL="2114550" indent="-457200" algn="l">
              <a:defRPr sz="2400">
                <a:solidFill>
                  <a:schemeClr val="tx1"/>
                </a:solidFill>
                <a:latin typeface="Times New Roman" pitchFamily="18" charset="0"/>
              </a:defRPr>
            </a:lvl4pPr>
            <a:lvl5pPr marL="2686050" indent="-457200" algn="l">
              <a:defRPr sz="2400">
                <a:solidFill>
                  <a:schemeClr val="tx1"/>
                </a:solidFill>
                <a:latin typeface="Times New Roman" pitchFamily="18" charset="0"/>
              </a:defRPr>
            </a:lvl5pPr>
            <a:lvl6pPr marL="3143250" indent="-457200" eaLnBrk="0" fontAlgn="base" hangingPunct="0">
              <a:spcBef>
                <a:spcPct val="0"/>
              </a:spcBef>
              <a:spcAft>
                <a:spcPct val="0"/>
              </a:spcAft>
              <a:defRPr sz="2400">
                <a:solidFill>
                  <a:schemeClr val="tx1"/>
                </a:solidFill>
                <a:latin typeface="Times New Roman" pitchFamily="18" charset="0"/>
              </a:defRPr>
            </a:lvl6pPr>
            <a:lvl7pPr marL="3600450" indent="-457200" eaLnBrk="0" fontAlgn="base" hangingPunct="0">
              <a:spcBef>
                <a:spcPct val="0"/>
              </a:spcBef>
              <a:spcAft>
                <a:spcPct val="0"/>
              </a:spcAft>
              <a:defRPr sz="2400">
                <a:solidFill>
                  <a:schemeClr val="tx1"/>
                </a:solidFill>
                <a:latin typeface="Times New Roman" pitchFamily="18" charset="0"/>
              </a:defRPr>
            </a:lvl7pPr>
            <a:lvl8pPr marL="4057650" indent="-457200" eaLnBrk="0" fontAlgn="base" hangingPunct="0">
              <a:spcBef>
                <a:spcPct val="0"/>
              </a:spcBef>
              <a:spcAft>
                <a:spcPct val="0"/>
              </a:spcAft>
              <a:defRPr sz="2400">
                <a:solidFill>
                  <a:schemeClr val="tx1"/>
                </a:solidFill>
                <a:latin typeface="Times New Roman" pitchFamily="18" charset="0"/>
              </a:defRPr>
            </a:lvl8pPr>
            <a:lvl9pPr marL="4514850" indent="-457200" eaLnBrk="0" fontAlgn="base" hangingPunct="0">
              <a:spcBef>
                <a:spcPct val="0"/>
              </a:spcBef>
              <a:spcAft>
                <a:spcPct val="0"/>
              </a:spcAft>
              <a:defRPr sz="2400">
                <a:solidFill>
                  <a:schemeClr val="tx1"/>
                </a:solidFill>
                <a:latin typeface="Times New Roman" pitchFamily="18" charset="0"/>
              </a:defRPr>
            </a:lvl9pPr>
          </a:lstStyle>
          <a:p>
            <a:pPr algn="ctr">
              <a:spcAft>
                <a:spcPct val="30000"/>
              </a:spcAft>
            </a:pPr>
            <a:r>
              <a:rPr lang="en-US" altLang="en-US" sz="1400" b="1" u="sng" dirty="0">
                <a:latin typeface="Liberation Sans"/>
              </a:rPr>
              <a:t>ELEMENTS</a:t>
            </a:r>
            <a:endParaRPr lang="en-US" altLang="en-US" sz="1400" dirty="0">
              <a:latin typeface="Liberation Sans"/>
            </a:endParaRPr>
          </a:p>
          <a:p>
            <a:pPr>
              <a:lnSpc>
                <a:spcPct val="105000"/>
              </a:lnSpc>
              <a:buFontTx/>
              <a:buAutoNum type="arabicPeriod"/>
            </a:pPr>
            <a:r>
              <a:rPr lang="en-US" altLang="en-US" sz="1400" dirty="0">
                <a:latin typeface="Liberation Sans"/>
              </a:rPr>
              <a:t>Assets</a:t>
            </a:r>
          </a:p>
          <a:p>
            <a:pPr>
              <a:lnSpc>
                <a:spcPct val="105000"/>
              </a:lnSpc>
              <a:buFontTx/>
              <a:buAutoNum type="arabicPeriod"/>
            </a:pPr>
            <a:r>
              <a:rPr lang="en-US" altLang="en-US" sz="1400" dirty="0">
                <a:latin typeface="Liberation Sans"/>
              </a:rPr>
              <a:t>Liabilities</a:t>
            </a:r>
          </a:p>
          <a:p>
            <a:pPr>
              <a:lnSpc>
                <a:spcPct val="105000"/>
              </a:lnSpc>
              <a:buFontTx/>
              <a:buAutoNum type="arabicPeriod"/>
            </a:pPr>
            <a:r>
              <a:rPr lang="en-US" altLang="en-US" sz="1400" dirty="0">
                <a:latin typeface="Liberation Sans"/>
              </a:rPr>
              <a:t>Equity</a:t>
            </a:r>
          </a:p>
          <a:p>
            <a:pPr>
              <a:lnSpc>
                <a:spcPct val="105000"/>
              </a:lnSpc>
              <a:buFontTx/>
              <a:buAutoNum type="arabicPeriod"/>
            </a:pPr>
            <a:r>
              <a:rPr lang="en-US" altLang="en-US" sz="1400" dirty="0">
                <a:latin typeface="Liberation Sans"/>
              </a:rPr>
              <a:t>Income</a:t>
            </a:r>
          </a:p>
          <a:p>
            <a:pPr>
              <a:lnSpc>
                <a:spcPct val="105000"/>
              </a:lnSpc>
              <a:buFontTx/>
              <a:buAutoNum type="arabicPeriod"/>
            </a:pPr>
            <a:r>
              <a:rPr lang="en-US" altLang="en-US" sz="1400" dirty="0">
                <a:latin typeface="Liberation Sans"/>
              </a:rPr>
              <a:t>Expenses</a:t>
            </a:r>
          </a:p>
        </p:txBody>
      </p:sp>
      <p:sp>
        <p:nvSpPr>
          <p:cNvPr id="211982" name="Text Box 1038"/>
          <p:cNvSpPr txBox="1">
            <a:spLocks noChangeArrowheads="1"/>
          </p:cNvSpPr>
          <p:nvPr/>
        </p:nvSpPr>
        <p:spPr bwMode="auto">
          <a:xfrm>
            <a:off x="152400" y="3870325"/>
            <a:ext cx="2133600" cy="73866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87E8A"/>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400" b="1" dirty="0">
                <a:solidFill>
                  <a:schemeClr val="accent6">
                    <a:lumMod val="50000"/>
                  </a:schemeClr>
                </a:solidFill>
                <a:latin typeface="Liberation Sans"/>
              </a:rPr>
              <a:t>ILLUSTRATION 2-7</a:t>
            </a:r>
            <a:r>
              <a:rPr lang="en-US" altLang="en-US" sz="1400" dirty="0">
                <a:solidFill>
                  <a:schemeClr val="accent6">
                    <a:lumMod val="50000"/>
                  </a:schemeClr>
                </a:solidFill>
                <a:latin typeface="Liberation Sans"/>
              </a:rPr>
              <a:t>  </a:t>
            </a:r>
            <a:r>
              <a:rPr lang="en-US" altLang="en-US" sz="1400" dirty="0">
                <a:latin typeface="Liberation Sans"/>
              </a:rPr>
              <a:t>Conceptual </a:t>
            </a:r>
            <a:r>
              <a:rPr lang="en-US" altLang="en-US" sz="1400" dirty="0">
                <a:solidFill>
                  <a:srgbClr val="000000"/>
                </a:solidFill>
                <a:latin typeface="Liberation Sans"/>
              </a:rPr>
              <a:t>Framework for Financial Reporting</a:t>
            </a:r>
          </a:p>
        </p:txBody>
      </p:sp>
      <p:sp>
        <p:nvSpPr>
          <p:cNvPr id="211985" name="Line 1041"/>
          <p:cNvSpPr>
            <a:spLocks noChangeShapeType="1"/>
          </p:cNvSpPr>
          <p:nvPr/>
        </p:nvSpPr>
        <p:spPr bwMode="auto">
          <a:xfrm>
            <a:off x="4419600" y="2209800"/>
            <a:ext cx="0" cy="19812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1986" name="Line 1042"/>
          <p:cNvSpPr>
            <a:spLocks noChangeShapeType="1"/>
          </p:cNvSpPr>
          <p:nvPr/>
        </p:nvSpPr>
        <p:spPr bwMode="auto">
          <a:xfrm>
            <a:off x="2438400" y="4191000"/>
            <a:ext cx="39624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1987" name="Line 1043"/>
          <p:cNvSpPr>
            <a:spLocks noChangeShapeType="1"/>
          </p:cNvSpPr>
          <p:nvPr/>
        </p:nvSpPr>
        <p:spPr bwMode="auto">
          <a:xfrm>
            <a:off x="1524000" y="2209800"/>
            <a:ext cx="914400" cy="19812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1988" name="Line 1044"/>
          <p:cNvSpPr>
            <a:spLocks noChangeShapeType="1"/>
          </p:cNvSpPr>
          <p:nvPr/>
        </p:nvSpPr>
        <p:spPr bwMode="auto">
          <a:xfrm flipH="1">
            <a:off x="6400800" y="2209800"/>
            <a:ext cx="914400" cy="198120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1989" name="Line 1045"/>
          <p:cNvSpPr>
            <a:spLocks noChangeShapeType="1"/>
          </p:cNvSpPr>
          <p:nvPr/>
        </p:nvSpPr>
        <p:spPr bwMode="auto">
          <a:xfrm>
            <a:off x="1524000" y="2209800"/>
            <a:ext cx="5791200"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11991" name="Text Box 1047"/>
          <p:cNvSpPr txBox="1">
            <a:spLocks noChangeArrowheads="1"/>
          </p:cNvSpPr>
          <p:nvPr/>
        </p:nvSpPr>
        <p:spPr bwMode="auto">
          <a:xfrm>
            <a:off x="6172200" y="5195888"/>
            <a:ext cx="2590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600" b="1" dirty="0">
                <a:latin typeface="Liberation Sans"/>
              </a:rPr>
              <a:t>First level</a:t>
            </a:r>
          </a:p>
          <a:p>
            <a:r>
              <a:rPr lang="en-US" sz="1600" dirty="0">
                <a:latin typeface="Liberation Sans"/>
              </a:rPr>
              <a:t>The "why"—purpose</a:t>
            </a:r>
          </a:p>
          <a:p>
            <a:r>
              <a:rPr lang="en-US" sz="1600" dirty="0">
                <a:latin typeface="Liberation Sans"/>
              </a:rPr>
              <a:t>of accounting</a:t>
            </a:r>
            <a:endParaRPr lang="en-US" altLang="en-US" sz="1600" b="1" dirty="0">
              <a:latin typeface="Liberation Sans"/>
            </a:endParaRPr>
          </a:p>
        </p:txBody>
      </p:sp>
      <p:sp>
        <p:nvSpPr>
          <p:cNvPr id="211992" name="Text Box 1048"/>
          <p:cNvSpPr txBox="1">
            <a:spLocks noChangeArrowheads="1"/>
          </p:cNvSpPr>
          <p:nvPr/>
        </p:nvSpPr>
        <p:spPr bwMode="auto">
          <a:xfrm>
            <a:off x="6858000" y="3048000"/>
            <a:ext cx="1905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b="1" dirty="0">
                <a:latin typeface="Liberation Sans"/>
              </a:rPr>
              <a:t>Second level</a:t>
            </a:r>
          </a:p>
          <a:p>
            <a:r>
              <a:rPr lang="en-US" sz="1600" dirty="0">
                <a:latin typeface="Liberation Sans"/>
              </a:rPr>
              <a:t>Bridge between</a:t>
            </a:r>
          </a:p>
          <a:p>
            <a:r>
              <a:rPr lang="en-US" sz="1600" dirty="0">
                <a:latin typeface="Liberation Sans"/>
              </a:rPr>
              <a:t>levels 1 and 3</a:t>
            </a:r>
            <a:endParaRPr lang="en-US" altLang="en-US" sz="1600" b="1" dirty="0">
              <a:latin typeface="Liberation Sans"/>
            </a:endParaRPr>
          </a:p>
        </p:txBody>
      </p:sp>
      <p:sp>
        <p:nvSpPr>
          <p:cNvPr id="211993" name="Text Box 1049"/>
          <p:cNvSpPr txBox="1">
            <a:spLocks noChangeArrowheads="1"/>
          </p:cNvSpPr>
          <p:nvPr/>
        </p:nvSpPr>
        <p:spPr bwMode="auto">
          <a:xfrm>
            <a:off x="7086600" y="914400"/>
            <a:ext cx="1752600" cy="830997"/>
          </a:xfrm>
          <a:prstGeom prst="rect">
            <a:avLst/>
          </a:prstGeom>
          <a:solidFill>
            <a:schemeClr val="bg1"/>
          </a:solidFill>
          <a:ln>
            <a:solidFill>
              <a:schemeClr val="tx1"/>
            </a:solidFill>
          </a:ln>
          <a:effectLst/>
        </p:spPr>
        <p:txBody>
          <a:bodyPr wrap="square">
            <a:spAutoFit/>
          </a:bodyPr>
          <a:lstStyle/>
          <a:p>
            <a:pPr>
              <a:spcBef>
                <a:spcPct val="50000"/>
              </a:spcBef>
            </a:pPr>
            <a:r>
              <a:rPr lang="en-US" altLang="en-US" sz="1600" b="1" dirty="0">
                <a:latin typeface="Liberation Sans"/>
              </a:rPr>
              <a:t>Third level</a:t>
            </a:r>
          </a:p>
          <a:p>
            <a:r>
              <a:rPr lang="en-US" sz="1600" dirty="0">
                <a:latin typeface="Liberation Sans"/>
              </a:rPr>
              <a:t>The "how"—</a:t>
            </a:r>
          </a:p>
          <a:p>
            <a:r>
              <a:rPr lang="en-US" sz="1600" dirty="0">
                <a:latin typeface="Liberation Sans"/>
              </a:rPr>
              <a:t>implementation</a:t>
            </a:r>
            <a:endParaRPr lang="en-US" altLang="en-US" sz="1600" b="1" dirty="0">
              <a:latin typeface="Liberation Sans"/>
            </a:endParaRPr>
          </a:p>
        </p:txBody>
      </p:sp>
      <p:sp>
        <p:nvSpPr>
          <p:cNvPr id="211996" name="Text Box 1052"/>
          <p:cNvSpPr txBox="1">
            <a:spLocks noChangeArrowheads="1"/>
          </p:cNvSpPr>
          <p:nvPr/>
        </p:nvSpPr>
        <p:spPr bwMode="auto">
          <a:xfrm>
            <a:off x="2286000" y="2286000"/>
            <a:ext cx="1905000" cy="1557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New Roman" pitchFamily="18" charset="0"/>
              </a:defRPr>
            </a:lvl1pPr>
            <a:lvl2pPr marL="342900" indent="-228600" algn="l">
              <a:defRPr sz="2400">
                <a:solidFill>
                  <a:schemeClr val="tx1"/>
                </a:solidFill>
                <a:latin typeface="Times New Roman" pitchFamily="18" charset="0"/>
              </a:defRPr>
            </a:lvl2pPr>
            <a:lvl3pPr marL="1600200" indent="-457200" algn="l">
              <a:defRPr sz="2400">
                <a:solidFill>
                  <a:schemeClr val="tx1"/>
                </a:solidFill>
                <a:latin typeface="Times New Roman" pitchFamily="18" charset="0"/>
              </a:defRPr>
            </a:lvl3pPr>
            <a:lvl4pPr marL="2171700" indent="-457200" algn="l">
              <a:defRPr sz="2400">
                <a:solidFill>
                  <a:schemeClr val="tx1"/>
                </a:solidFill>
                <a:latin typeface="Times New Roman" pitchFamily="18" charset="0"/>
              </a:defRPr>
            </a:lvl4pPr>
            <a:lvl5pPr marL="2743200" indent="-457200" algn="l">
              <a:defRPr sz="2400">
                <a:solidFill>
                  <a:schemeClr val="tx1"/>
                </a:solidFill>
                <a:latin typeface="Times New Roman" pitchFamily="18" charset="0"/>
              </a:defRPr>
            </a:lvl5pPr>
            <a:lvl6pPr marL="3200400" indent="-457200" eaLnBrk="0" fontAlgn="base" hangingPunct="0">
              <a:spcBef>
                <a:spcPct val="0"/>
              </a:spcBef>
              <a:spcAft>
                <a:spcPct val="0"/>
              </a:spcAft>
              <a:defRPr sz="2400">
                <a:solidFill>
                  <a:schemeClr val="tx1"/>
                </a:solidFill>
                <a:latin typeface="Times New Roman" pitchFamily="18" charset="0"/>
              </a:defRPr>
            </a:lvl6pPr>
            <a:lvl7pPr marL="3657600" indent="-457200" eaLnBrk="0" fontAlgn="base" hangingPunct="0">
              <a:spcBef>
                <a:spcPct val="0"/>
              </a:spcBef>
              <a:spcAft>
                <a:spcPct val="0"/>
              </a:spcAft>
              <a:defRPr sz="2400">
                <a:solidFill>
                  <a:schemeClr val="tx1"/>
                </a:solidFill>
                <a:latin typeface="Times New Roman" pitchFamily="18" charset="0"/>
              </a:defRPr>
            </a:lvl7pPr>
            <a:lvl8pPr marL="4114800" indent="-457200" eaLnBrk="0" fontAlgn="base" hangingPunct="0">
              <a:spcBef>
                <a:spcPct val="0"/>
              </a:spcBef>
              <a:spcAft>
                <a:spcPct val="0"/>
              </a:spcAft>
              <a:defRPr sz="2400">
                <a:solidFill>
                  <a:schemeClr val="tx1"/>
                </a:solidFill>
                <a:latin typeface="Times New Roman" pitchFamily="18" charset="0"/>
              </a:defRPr>
            </a:lvl8pPr>
            <a:lvl9pPr marL="4572000" indent="-457200" eaLnBrk="0" fontAlgn="base" hangingPunct="0">
              <a:spcBef>
                <a:spcPct val="0"/>
              </a:spcBef>
              <a:spcAft>
                <a:spcPct val="0"/>
              </a:spcAft>
              <a:defRPr sz="2400">
                <a:solidFill>
                  <a:schemeClr val="tx1"/>
                </a:solidFill>
                <a:latin typeface="Times New Roman" pitchFamily="18" charset="0"/>
              </a:defRPr>
            </a:lvl9pPr>
          </a:lstStyle>
          <a:p>
            <a:pPr algn="ctr">
              <a:spcBef>
                <a:spcPct val="40000"/>
              </a:spcBef>
            </a:pPr>
            <a:r>
              <a:rPr lang="en-US" altLang="en-US" sz="1400" b="1" u="sng" dirty="0">
                <a:latin typeface="Liberation Sans"/>
              </a:rPr>
              <a:t>QUALITATIVE CHARACTERISTICS</a:t>
            </a:r>
            <a:endParaRPr lang="en-US" altLang="en-US" sz="1400" dirty="0">
              <a:latin typeface="Liberation Sans"/>
            </a:endParaRPr>
          </a:p>
          <a:p>
            <a:pPr lvl="1">
              <a:spcBef>
                <a:spcPct val="40000"/>
              </a:spcBef>
              <a:buFontTx/>
              <a:buAutoNum type="arabicPeriod"/>
            </a:pPr>
            <a:r>
              <a:rPr lang="en-US" altLang="en-US" sz="1400" dirty="0">
                <a:latin typeface="Liberation Sans"/>
              </a:rPr>
              <a:t>Fundamental qualities</a:t>
            </a:r>
          </a:p>
          <a:p>
            <a:pPr lvl="1">
              <a:spcBef>
                <a:spcPct val="40000"/>
              </a:spcBef>
              <a:buFontTx/>
              <a:buAutoNum type="arabicPeriod"/>
            </a:pPr>
            <a:r>
              <a:rPr lang="en-US" altLang="en-US" sz="1400" dirty="0">
                <a:latin typeface="Liberation Sans"/>
              </a:rPr>
              <a:t>Enhancing qualities</a:t>
            </a:r>
          </a:p>
        </p:txBody>
      </p:sp>
      <p:sp>
        <p:nvSpPr>
          <p:cNvPr id="8" name="Rectangle 7"/>
          <p:cNvSpPr/>
          <p:nvPr/>
        </p:nvSpPr>
        <p:spPr bwMode="auto">
          <a:xfrm>
            <a:off x="7962900" y="897256"/>
            <a:ext cx="952500" cy="45719"/>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
        <p:nvSpPr>
          <p:cNvPr id="9" name="Rectangle 8"/>
          <p:cNvSpPr/>
          <p:nvPr/>
        </p:nvSpPr>
        <p:spPr bwMode="auto">
          <a:xfrm>
            <a:off x="8763000" y="897256"/>
            <a:ext cx="152400" cy="1007744"/>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dirty="0"/>
          </a:p>
        </p:txBody>
      </p:sp>
      <p:sp>
        <p:nvSpPr>
          <p:cNvPr id="32" name="Rectangle 31"/>
          <p:cNvSpPr/>
          <p:nvPr/>
        </p:nvSpPr>
        <p:spPr bwMode="auto">
          <a:xfrm flipV="1">
            <a:off x="7571232" y="1700784"/>
            <a:ext cx="1333500" cy="204215"/>
          </a:xfrm>
          <a:prstGeom prst="rect">
            <a:avLst/>
          </a:prstGeom>
          <a:solidFill>
            <a:schemeClr val="bg1"/>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Comic Sans MS" pitchFamily="66" charset="0"/>
            </a:endParaRPr>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4020" name="Rectangle 4"/>
          <p:cNvSpPr>
            <a:spLocks noGrp="1" noChangeArrowheads="1"/>
          </p:cNvSpPr>
          <p:nvPr>
            <p:ph type="body" idx="1"/>
          </p:nvPr>
        </p:nvSpPr>
        <p:spPr>
          <a:xfrm>
            <a:off x="685800" y="2117725"/>
            <a:ext cx="8077200" cy="189359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marL="0" indent="0">
              <a:lnSpc>
                <a:spcPct val="125000"/>
              </a:lnSpc>
              <a:spcBef>
                <a:spcPct val="50000"/>
              </a:spcBef>
              <a:buClrTx/>
              <a:buFontTx/>
              <a:buNone/>
            </a:pPr>
            <a:r>
              <a:rPr lang="en-US" altLang="en-US" sz="2400" b="0" dirty="0">
                <a:solidFill>
                  <a:schemeClr val="tx1"/>
                </a:solidFill>
                <a:effectLst/>
                <a:latin typeface="Liberation Sans"/>
              </a:rPr>
              <a:t>“To provide financial information about the reporting entity that is </a:t>
            </a:r>
            <a:r>
              <a:rPr lang="en-US" altLang="en-US" sz="2400" dirty="0">
                <a:solidFill>
                  <a:schemeClr val="tx1"/>
                </a:solidFill>
                <a:effectLst/>
                <a:latin typeface="Liberation Sans"/>
              </a:rPr>
              <a:t>useful to present and potential equity investors, lenders, and other creditors </a:t>
            </a:r>
            <a:r>
              <a:rPr lang="en-US" altLang="en-US" sz="2400" b="0" dirty="0">
                <a:solidFill>
                  <a:schemeClr val="tx1"/>
                </a:solidFill>
                <a:effectLst/>
                <a:latin typeface="Liberation Sans"/>
              </a:rPr>
              <a:t>in making decisions </a:t>
            </a:r>
            <a:r>
              <a:rPr lang="en-US" sz="2400" b="0" dirty="0">
                <a:solidFill>
                  <a:schemeClr val="tx1"/>
                </a:solidFill>
                <a:effectLst/>
                <a:latin typeface="Liberation Sans"/>
              </a:rPr>
              <a:t>about providing resources to the entity.</a:t>
            </a:r>
            <a:endParaRPr lang="en-US" altLang="en-US" sz="2400" b="0" dirty="0">
              <a:solidFill>
                <a:schemeClr val="tx1"/>
              </a:solidFill>
              <a:effectLst/>
              <a:latin typeface="Liberation Sans"/>
            </a:endParaRPr>
          </a:p>
        </p:txBody>
      </p:sp>
      <p:sp>
        <p:nvSpPr>
          <p:cNvPr id="214024" name="Rectangle 8"/>
          <p:cNvSpPr>
            <a:spLocks noGrp="1" noChangeArrowheads="1"/>
          </p:cNvSpPr>
          <p:nvPr>
            <p:ph type="title"/>
          </p:nvPr>
        </p:nvSpPr>
        <p:spPr>
          <a:xfrm>
            <a:off x="533400" y="381000"/>
            <a:ext cx="82296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r>
              <a:rPr lang="en-US" altLang="en-US" sz="3200" kern="1200" dirty="0">
                <a:solidFill>
                  <a:srgbClr val="0000E2"/>
                </a:solidFill>
                <a:effectLst/>
                <a:latin typeface="Liberation Sans"/>
                <a:ea typeface="+mn-ea"/>
                <a:cs typeface="+mn-cs"/>
              </a:rPr>
              <a:t>FIRST LEVEL: BASIC OBJECTIVE</a:t>
            </a:r>
          </a:p>
        </p:txBody>
      </p:sp>
      <p:sp>
        <p:nvSpPr>
          <p:cNvPr id="214026"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3</a:t>
            </a:r>
          </a:p>
        </p:txBody>
      </p:sp>
      <p:sp>
        <p:nvSpPr>
          <p:cNvPr id="214027" name="Rectangle 11"/>
          <p:cNvSpPr>
            <a:spLocks noChangeArrowheads="1"/>
          </p:cNvSpPr>
          <p:nvPr/>
        </p:nvSpPr>
        <p:spPr bwMode="auto">
          <a:xfrm>
            <a:off x="3200400" y="1431925"/>
            <a:ext cx="2362200" cy="5780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spcBef>
                <a:spcPct val="20000"/>
              </a:spcBef>
              <a:buClr>
                <a:schemeClr val="accent2"/>
              </a:buClr>
              <a:buSzPct val="75000"/>
              <a:buFont typeface="Wingdings" pitchFamily="2" charset="2"/>
              <a:buChar char="l"/>
              <a:defRPr sz="2800" b="1">
                <a:solidFill>
                  <a:schemeClr val="bg2"/>
                </a:solidFill>
                <a:effectLst>
                  <a:outerShdw blurRad="38100" dist="38100" dir="2700000" algn="tl">
                    <a:srgbClr val="C0C0C0"/>
                  </a:outerShdw>
                </a:effectLst>
                <a:latin typeface="Arial" charset="0"/>
              </a:defRPr>
            </a:lvl1pPr>
            <a:lvl2pPr marL="571500" algn="l">
              <a:spcBef>
                <a:spcPct val="20000"/>
              </a:spcBef>
              <a:buClr>
                <a:schemeClr val="accent2"/>
              </a:buClr>
              <a:buSzPct val="75000"/>
              <a:buFont typeface="Wingdings" pitchFamily="2" charset="2"/>
              <a:buChar char="l"/>
              <a:defRPr sz="2400" b="1">
                <a:solidFill>
                  <a:schemeClr val="bg2"/>
                </a:solidFill>
                <a:effectLst>
                  <a:outerShdw blurRad="38100" dist="38100" dir="2700000" algn="tl">
                    <a:srgbClr val="C0C0C0"/>
                  </a:outerShdw>
                </a:effectLst>
                <a:latin typeface="Arial" charset="0"/>
              </a:defRPr>
            </a:lvl2pPr>
            <a:lvl3pPr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3pPr>
            <a:lvl4pPr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4pPr>
            <a:lvl5pPr algn="l">
              <a:spcBef>
                <a:spcPct val="20000"/>
              </a:spcBef>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5pPr>
            <a:lvl6pPr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6pPr>
            <a:lvl7pPr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7pPr>
            <a:lvl8pPr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8pPr>
            <a:lvl9pPr eaLnBrk="0" fontAlgn="base" hangingPunct="0">
              <a:spcBef>
                <a:spcPct val="20000"/>
              </a:spcBef>
              <a:spcAft>
                <a:spcPct val="0"/>
              </a:spcAft>
              <a:buClr>
                <a:schemeClr val="accent2"/>
              </a:buClr>
              <a:buSzPct val="75000"/>
              <a:buFont typeface="Wingdings" pitchFamily="2" charset="2"/>
              <a:buChar char="l"/>
              <a:defRPr sz="2000" b="1">
                <a:solidFill>
                  <a:schemeClr val="bg2"/>
                </a:solidFill>
                <a:effectLst>
                  <a:outerShdw blurRad="38100" dist="38100" dir="2700000" algn="tl">
                    <a:srgbClr val="C0C0C0"/>
                  </a:outerShdw>
                </a:effectLst>
                <a:latin typeface="Arial" charset="0"/>
              </a:defRPr>
            </a:lvl9pPr>
          </a:lstStyle>
          <a:p>
            <a:pPr algn="ctr">
              <a:lnSpc>
                <a:spcPct val="125000"/>
              </a:lnSpc>
              <a:spcBef>
                <a:spcPct val="50000"/>
              </a:spcBef>
              <a:buClrTx/>
              <a:buFontTx/>
              <a:buNone/>
            </a:pPr>
            <a:r>
              <a:rPr lang="en-US" altLang="en-US" u="sng" dirty="0">
                <a:solidFill>
                  <a:schemeClr val="tx2">
                    <a:lumMod val="75000"/>
                  </a:schemeClr>
                </a:solidFill>
                <a:effectLst/>
                <a:latin typeface="Liberation Sans"/>
              </a:rPr>
              <a:t>OBJECTIVE</a:t>
            </a:r>
          </a:p>
        </p:txBody>
      </p:sp>
      <p:sp>
        <p:nvSpPr>
          <p:cNvPr id="214028" name="Rectangle 12"/>
          <p:cNvSpPr>
            <a:spLocks noChangeArrowheads="1"/>
          </p:cNvSpPr>
          <p:nvPr/>
        </p:nvSpPr>
        <p:spPr bwMode="auto">
          <a:xfrm>
            <a:off x="838200" y="4419600"/>
            <a:ext cx="7620000" cy="1264962"/>
          </a:xfrm>
          <a:prstGeom prst="rect">
            <a:avLst/>
          </a:prstGeom>
          <a:solidFill>
            <a:srgbClr val="FFFFCC"/>
          </a:solidFill>
          <a:ln w="190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82880" tIns="91440" rIns="182880" bIns="91440">
            <a:spAutoFit/>
          </a:bodyPr>
          <a:lstStyle>
            <a:lvl1pPr marL="457200" indent="-457200"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20000"/>
              </a:lnSpc>
              <a:spcBef>
                <a:spcPct val="30000"/>
              </a:spcBef>
              <a:buClr>
                <a:srgbClr val="800000"/>
              </a:buClr>
              <a:buFont typeface="Wingdings" pitchFamily="2" charset="2"/>
              <a:buChar char="Ø"/>
            </a:pPr>
            <a:r>
              <a:rPr lang="en-US" altLang="en-US" sz="1800" dirty="0">
                <a:latin typeface="Liberation Sans"/>
              </a:rPr>
              <a:t>Provided by issuing general-purpose financial statements.</a:t>
            </a:r>
          </a:p>
          <a:p>
            <a:pPr>
              <a:lnSpc>
                <a:spcPct val="120000"/>
              </a:lnSpc>
              <a:spcBef>
                <a:spcPct val="30000"/>
              </a:spcBef>
              <a:buClr>
                <a:srgbClr val="800000"/>
              </a:buClr>
              <a:buFont typeface="Wingdings" pitchFamily="2" charset="2"/>
              <a:buChar char="Ø"/>
            </a:pPr>
            <a:r>
              <a:rPr lang="en-US" altLang="en-US" sz="1800" dirty="0">
                <a:latin typeface="Liberation Sans"/>
              </a:rPr>
              <a:t>Assumption is that users need reasonable knowledge of business and financial accounting matters to understand the information. </a:t>
            </a:r>
          </a:p>
        </p:txBody>
      </p:sp>
      <p:sp>
        <p:nvSpPr>
          <p:cNvPr id="8" name="Line 16"/>
          <p:cNvSpPr>
            <a:spLocks noChangeShapeType="1"/>
          </p:cNvSpPr>
          <p:nvPr/>
        </p:nvSpPr>
        <p:spPr bwMode="auto">
          <a:xfrm>
            <a:off x="381000" y="1066800"/>
            <a:ext cx="83820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5" name="Text Box 3"/>
          <p:cNvSpPr txBox="1">
            <a:spLocks noChangeArrowheads="1"/>
          </p:cNvSpPr>
          <p:nvPr/>
        </p:nvSpPr>
        <p:spPr bwMode="auto">
          <a:xfrm>
            <a:off x="533400" y="2428875"/>
            <a:ext cx="8229600" cy="20128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New Roman" pitchFamily="18" charset="0"/>
              </a:defRPr>
            </a:lvl1pPr>
            <a:lvl2pPr marL="571500"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130000"/>
              </a:lnSpc>
              <a:spcBef>
                <a:spcPct val="30000"/>
              </a:spcBef>
              <a:buSzPct val="80000"/>
            </a:pPr>
            <a:r>
              <a:rPr lang="en-US" altLang="en-US" dirty="0">
                <a:latin typeface="Liberation Sans"/>
              </a:rPr>
              <a:t>IASB identified the </a:t>
            </a:r>
            <a:r>
              <a:rPr lang="en-US" altLang="en-US" b="1" dirty="0">
                <a:solidFill>
                  <a:schemeClr val="tx2">
                    <a:lumMod val="75000"/>
                  </a:schemeClr>
                </a:solidFill>
                <a:latin typeface="Liberation Sans"/>
              </a:rPr>
              <a:t>Qualitative Characteristics</a:t>
            </a:r>
            <a:r>
              <a:rPr lang="en-US" altLang="en-US" dirty="0">
                <a:solidFill>
                  <a:schemeClr val="tx2">
                    <a:lumMod val="75000"/>
                  </a:schemeClr>
                </a:solidFill>
                <a:latin typeface="Liberation Sans"/>
              </a:rPr>
              <a:t> </a:t>
            </a:r>
            <a:r>
              <a:rPr lang="en-US" altLang="en-US" dirty="0">
                <a:latin typeface="Liberation Sans"/>
              </a:rPr>
              <a:t>of accounting information that distinguish better (more useful) information from inferior (less useful) information for decision-making purposes.</a:t>
            </a:r>
          </a:p>
        </p:txBody>
      </p:sp>
      <p:sp>
        <p:nvSpPr>
          <p:cNvPr id="279556" name="Rectangle 4"/>
          <p:cNvSpPr>
            <a:spLocks noGrp="1" noChangeArrowheads="1"/>
          </p:cNvSpPr>
          <p:nvPr>
            <p:ph type="title"/>
          </p:nvPr>
        </p:nvSpPr>
        <p:spPr>
          <a:xfrm>
            <a:off x="228600" y="381000"/>
            <a:ext cx="89154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r>
              <a:rPr lang="en-US" altLang="en-US" sz="3100" kern="1200" dirty="0">
                <a:solidFill>
                  <a:srgbClr val="0000E2"/>
                </a:solidFill>
                <a:effectLst/>
                <a:latin typeface="Liberation Sans"/>
                <a:ea typeface="+mn-ea"/>
                <a:cs typeface="+mn-cs"/>
              </a:rPr>
              <a:t>SECOND LEVEL: FUNDAMENTAL CONCEPTS</a:t>
            </a:r>
          </a:p>
        </p:txBody>
      </p:sp>
      <p:sp>
        <p:nvSpPr>
          <p:cNvPr id="279558" name="Text Box 6"/>
          <p:cNvSpPr txBox="1">
            <a:spLocks noChangeArrowheads="1"/>
          </p:cNvSpPr>
          <p:nvPr/>
        </p:nvSpPr>
        <p:spPr bwMode="auto">
          <a:xfrm>
            <a:off x="533400" y="1371600"/>
            <a:ext cx="822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altLang="en-US" sz="2800" b="1" dirty="0">
                <a:solidFill>
                  <a:schemeClr val="accent6">
                    <a:lumMod val="50000"/>
                  </a:schemeClr>
                </a:solidFill>
                <a:latin typeface="Liberation Sans"/>
              </a:rPr>
              <a:t>Qualitative Characteristics of Accounting Information</a:t>
            </a:r>
          </a:p>
        </p:txBody>
      </p:sp>
      <p:sp>
        <p:nvSpPr>
          <p:cNvPr id="6"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7"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4</a:t>
            </a:r>
          </a:p>
        </p:txBody>
      </p:sp>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4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55111"/>
            <a:ext cx="7466013" cy="5069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Lst>
        </p:spPr>
      </p:pic>
      <p:sp>
        <p:nvSpPr>
          <p:cNvPr id="227338" name="Text Box 10"/>
          <p:cNvSpPr txBox="1">
            <a:spLocks noChangeArrowheads="1"/>
          </p:cNvSpPr>
          <p:nvPr/>
        </p:nvSpPr>
        <p:spPr bwMode="auto">
          <a:xfrm>
            <a:off x="7162800" y="2057400"/>
            <a:ext cx="1905000" cy="646331"/>
          </a:xfrm>
          <a:prstGeom prst="rect">
            <a:avLst/>
          </a:prstGeom>
          <a:solidFill>
            <a:schemeClr val="bg1"/>
          </a:solidFill>
          <a:ln w="12700" algn="ctr">
            <a:solidFill>
              <a:srgbClr val="087E8A"/>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200" b="1" dirty="0">
                <a:solidFill>
                  <a:schemeClr val="accent6">
                    <a:lumMod val="50000"/>
                  </a:schemeClr>
                </a:solidFill>
                <a:latin typeface="Liberation Sans"/>
              </a:rPr>
              <a:t>ILLUSTRATION 2-2</a:t>
            </a:r>
            <a:r>
              <a:rPr lang="en-US" altLang="en-US" sz="1200" dirty="0">
                <a:solidFill>
                  <a:schemeClr val="accent6">
                    <a:lumMod val="50000"/>
                  </a:schemeClr>
                </a:solidFill>
                <a:latin typeface="Liberation Sans"/>
              </a:rPr>
              <a:t> </a:t>
            </a:r>
            <a:r>
              <a:rPr lang="en-US" altLang="en-US" sz="1200" dirty="0">
                <a:solidFill>
                  <a:srgbClr val="000000"/>
                </a:solidFill>
                <a:latin typeface="Liberation Sans"/>
              </a:rPr>
              <a:t>Hierarchy of Accounting Qualities</a:t>
            </a:r>
          </a:p>
        </p:txBody>
      </p:sp>
      <p:sp>
        <p:nvSpPr>
          <p:cNvPr id="11" name="Rectangle 4"/>
          <p:cNvSpPr>
            <a:spLocks noGrp="1" noChangeArrowheads="1"/>
          </p:cNvSpPr>
          <p:nvPr>
            <p:ph type="title"/>
          </p:nvPr>
        </p:nvSpPr>
        <p:spPr>
          <a:xfrm>
            <a:off x="228600" y="381000"/>
            <a:ext cx="8915400" cy="560388"/>
          </a:xfrm>
          <a:noFill/>
          <a:ln w="12700">
            <a:noFill/>
            <a:miter lim="800000"/>
            <a:headEnd/>
            <a:tailEnd/>
          </a:ln>
          <a:effectLst/>
          <a:extLst>
            <a:ext uri="{909E8E84-426E-40DD-AFC4-6F175D3DCCD1}">
              <a14:hiddenFill xmlns:a14="http://schemas.microsoft.com/office/drawing/2010/main">
                <a:solidFill>
                  <a:srgbClr val="990000"/>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r>
              <a:rPr lang="en-US" altLang="en-US" sz="3100" kern="1200" dirty="0">
                <a:solidFill>
                  <a:srgbClr val="0000E2"/>
                </a:solidFill>
                <a:effectLst/>
                <a:latin typeface="Liberation Sans"/>
                <a:ea typeface="+mn-ea"/>
                <a:cs typeface="+mn-cs"/>
              </a:rPr>
              <a:t>SECOND LEVEL: FUNDAMENTAL CONCEPTS</a:t>
            </a:r>
          </a:p>
        </p:txBody>
      </p:sp>
      <p:sp>
        <p:nvSpPr>
          <p:cNvPr id="12" name="Line 16"/>
          <p:cNvSpPr>
            <a:spLocks noChangeShapeType="1"/>
          </p:cNvSpPr>
          <p:nvPr/>
        </p:nvSpPr>
        <p:spPr bwMode="auto">
          <a:xfrm>
            <a:off x="304800" y="1066800"/>
            <a:ext cx="8610600" cy="0"/>
          </a:xfrm>
          <a:prstGeom prst="line">
            <a:avLst/>
          </a:prstGeom>
          <a:noFill/>
          <a:ln w="5715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dirty="0">
              <a:effectLst>
                <a:outerShdw blurRad="38100" dist="38100" dir="2700000" algn="tl">
                  <a:srgbClr val="000000">
                    <a:alpha val="43137"/>
                  </a:srgbClr>
                </a:outerShdw>
              </a:effectLst>
            </a:endParaRPr>
          </a:p>
        </p:txBody>
      </p:sp>
      <p:sp>
        <p:nvSpPr>
          <p:cNvPr id="14" name="Text Box 10"/>
          <p:cNvSpPr txBox="1">
            <a:spLocks noChangeArrowheads="1"/>
          </p:cNvSpPr>
          <p:nvPr/>
        </p:nvSpPr>
        <p:spPr bwMode="auto">
          <a:xfrm>
            <a:off x="7848600" y="6369050"/>
            <a:ext cx="1143000" cy="336550"/>
          </a:xfrm>
          <a:prstGeom prst="rect">
            <a:avLst/>
          </a:prstGeom>
          <a:solidFill>
            <a:schemeClr val="bg1"/>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r">
              <a:spcBef>
                <a:spcPct val="50000"/>
              </a:spcBef>
            </a:pPr>
            <a:r>
              <a:rPr lang="en-US" altLang="en-US" sz="1600" b="1" i="1" dirty="0">
                <a:solidFill>
                  <a:schemeClr val="bg2"/>
                </a:solidFill>
                <a:latin typeface="Liberation Sans"/>
              </a:rPr>
              <a:t>LO 4</a:t>
            </a:r>
          </a:p>
        </p:txBody>
      </p:sp>
    </p:spTree>
  </p:cSld>
  <p:clrMapOvr>
    <a:masterClrMapping/>
  </p:clrMapOvr>
  <p:transition>
    <p:wipe dir="r"/>
  </p:transition>
</p:sld>
</file>

<file path=ppt/theme/theme1.xml><?xml version="1.0" encoding="utf-8"?>
<a:theme xmlns:a="http://schemas.openxmlformats.org/drawingml/2006/main" name="movnglnc">
  <a:themeElements>
    <a:clrScheme name="">
      <a:dk1>
        <a:srgbClr val="000000"/>
      </a:dk1>
      <a:lt1>
        <a:srgbClr val="FFFFFF"/>
      </a:lt1>
      <a:dk2>
        <a:srgbClr val="0000FF"/>
      </a:dk2>
      <a:lt2>
        <a:srgbClr val="000000"/>
      </a:lt2>
      <a:accent1>
        <a:srgbClr val="00FFFF"/>
      </a:accent1>
      <a:accent2>
        <a:srgbClr val="FF0000"/>
      </a:accent2>
      <a:accent3>
        <a:srgbClr val="FFFFFF"/>
      </a:accent3>
      <a:accent4>
        <a:srgbClr val="000000"/>
      </a:accent4>
      <a:accent5>
        <a:srgbClr val="AAFFFF"/>
      </a:accent5>
      <a:accent6>
        <a:srgbClr val="E70000"/>
      </a:accent6>
      <a:hlink>
        <a:srgbClr val="000099"/>
      </a:hlink>
      <a:folHlink>
        <a:srgbClr val="000000"/>
      </a:folHlink>
    </a:clrScheme>
    <a:fontScheme name="movngln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movngln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vngln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vngln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vngln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vngln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vngln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vngln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Office\Templates\1033\Company Handbook.pot</Template>
  <TotalTime>5828</TotalTime>
  <Pages>43</Pages>
  <Words>2347</Words>
  <Application>Microsoft Office PowerPoint</Application>
  <PresentationFormat>On-screen Show (4:3)</PresentationFormat>
  <Paragraphs>317</Paragraphs>
  <Slides>44</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Comic Sans MS</vt:lpstr>
      <vt:lpstr>Liberation</vt:lpstr>
      <vt:lpstr>Liberation Sans</vt:lpstr>
      <vt:lpstr>Wingdings</vt:lpstr>
      <vt:lpstr>movnglnc</vt:lpstr>
      <vt:lpstr>PowerPoint Presentation</vt:lpstr>
      <vt:lpstr>PowerPoint Presentation</vt:lpstr>
      <vt:lpstr>LEARNING OBJECTIVES</vt:lpstr>
      <vt:lpstr>CONCEPTUAL FRAMEWORK</vt:lpstr>
      <vt:lpstr>CONCEPTUAL FRAMEWORK</vt:lpstr>
      <vt:lpstr>PowerPoint Presentation</vt:lpstr>
      <vt:lpstr>FIRST LEVEL: BASIC OBJECTIVE</vt:lpstr>
      <vt:lpstr>SECOND LEVEL: FUNDAMENTAL CONCEPTS</vt:lpstr>
      <vt:lpstr>SECOND LEVEL: FUNDAMENTAL CONCEPTS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Second Level: Basic Elements</vt:lpstr>
      <vt:lpstr>PowerPoint Presentation</vt:lpstr>
      <vt:lpstr>PowerPoint Presentation</vt:lpstr>
      <vt:lpstr>PowerPoint Presentation</vt:lpstr>
      <vt:lpstr>THIRD LEVEL: RECOGNITION, MEASUREMENT, AND DISCLOSURE CONCEPTS</vt:lpstr>
      <vt:lpstr>THIRD LEVEL: ASSUMPTIONS</vt:lpstr>
      <vt:lpstr>THIRD LEVEL: ASSUMPTIONS</vt:lpstr>
      <vt:lpstr>THIRD LEVEL: BASIC PRINCIPLES</vt:lpstr>
      <vt:lpstr>THIRD LEVEL: BASIC PRINCIPLES</vt:lpstr>
      <vt:lpstr>Third Level: Principles</vt:lpstr>
      <vt:lpstr>PowerPoint Presentation</vt:lpstr>
      <vt:lpstr>THIRD LEVEL: BASIC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Accounting and Accounting Standards</dc:title>
  <dc:creator>Coby Harmon</dc:creator>
  <cp:lastModifiedBy>Mohammed shanikat</cp:lastModifiedBy>
  <cp:revision>725</cp:revision>
  <cp:lastPrinted>1999-09-16T17:08:20Z</cp:lastPrinted>
  <dcterms:created xsi:type="dcterms:W3CDTF">2014-07-02T03:04:35Z</dcterms:created>
  <dcterms:modified xsi:type="dcterms:W3CDTF">2016-09-23T22:05:40Z</dcterms:modified>
</cp:coreProperties>
</file>