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80" r:id="rId1"/>
  </p:sldMasterIdLst>
  <p:notesMasterIdLst>
    <p:notesMasterId r:id="rId47"/>
  </p:notesMasterIdLst>
  <p:handoutMasterIdLst>
    <p:handoutMasterId r:id="rId48"/>
  </p:handoutMasterIdLst>
  <p:sldIdLst>
    <p:sldId id="371" r:id="rId2"/>
    <p:sldId id="372" r:id="rId3"/>
    <p:sldId id="287" r:id="rId4"/>
    <p:sldId id="291" r:id="rId5"/>
    <p:sldId id="293" r:id="rId6"/>
    <p:sldId id="295" r:id="rId7"/>
    <p:sldId id="296" r:id="rId8"/>
    <p:sldId id="297" r:id="rId9"/>
    <p:sldId id="300" r:id="rId10"/>
    <p:sldId id="302" r:id="rId11"/>
    <p:sldId id="374" r:id="rId12"/>
    <p:sldId id="376" r:id="rId13"/>
    <p:sldId id="377" r:id="rId14"/>
    <p:sldId id="303" r:id="rId15"/>
    <p:sldId id="305" r:id="rId16"/>
    <p:sldId id="307" r:id="rId17"/>
    <p:sldId id="310" r:id="rId18"/>
    <p:sldId id="315" r:id="rId19"/>
    <p:sldId id="316" r:id="rId20"/>
    <p:sldId id="317" r:id="rId21"/>
    <p:sldId id="319" r:id="rId22"/>
    <p:sldId id="321" r:id="rId23"/>
    <p:sldId id="322" r:id="rId24"/>
    <p:sldId id="325" r:id="rId25"/>
    <p:sldId id="327" r:id="rId26"/>
    <p:sldId id="329" r:id="rId27"/>
    <p:sldId id="332" r:id="rId28"/>
    <p:sldId id="336" r:id="rId29"/>
    <p:sldId id="337" r:id="rId30"/>
    <p:sldId id="340" r:id="rId31"/>
    <p:sldId id="341" r:id="rId32"/>
    <p:sldId id="342" r:id="rId33"/>
    <p:sldId id="345" r:id="rId34"/>
    <p:sldId id="346" r:id="rId35"/>
    <p:sldId id="348" r:id="rId36"/>
    <p:sldId id="350" r:id="rId37"/>
    <p:sldId id="352" r:id="rId38"/>
    <p:sldId id="354" r:id="rId39"/>
    <p:sldId id="356" r:id="rId40"/>
    <p:sldId id="358" r:id="rId41"/>
    <p:sldId id="360" r:id="rId42"/>
    <p:sldId id="361" r:id="rId43"/>
    <p:sldId id="363" r:id="rId44"/>
    <p:sldId id="365" r:id="rId45"/>
    <p:sldId id="366" r:id="rId46"/>
  </p:sldIdLst>
  <p:sldSz cx="9144000" cy="6858000" type="screen4x3"/>
  <p:notesSz cx="6858000" cy="9144000"/>
  <p:defaultTextStyle>
    <a:defPPr>
      <a:defRPr lang="en-US"/>
    </a:defPPr>
    <a:lvl1pPr algn="r" defTabSz="457200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defTabSz="457200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defTabSz="457200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defTabSz="457200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defTabSz="457200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ven Hornik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606" autoAdjust="0"/>
  </p:normalViewPr>
  <p:slideViewPr>
    <p:cSldViewPr snapToGrid="0" snapToObjects="1">
      <p:cViewPr varScale="1">
        <p:scale>
          <a:sx n="80" d="100"/>
          <a:sy n="80" d="100"/>
        </p:scale>
        <p:origin x="-8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3008" y="-12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3ED4283B-DA1B-4BA2-A6CF-B480414A4F0C}" type="datetimeFigureOut">
              <a:rPr lang="en-US"/>
              <a:pPr>
                <a:defRPr/>
              </a:pPr>
              <a:t>4/18/2012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fld id="{9F9CDC55-690F-43CD-8F50-33DE4F53FBF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CC8D92AA-2231-4C2A-A7B7-A76F5D8B62D8}" type="datetimeFigureOut">
              <a:rPr lang="en-US"/>
              <a:pPr>
                <a:defRPr/>
              </a:pPr>
              <a:t>4/18/2012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fld id="{6FC15F99-748C-4C17-892A-A3AD8B14A64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0697B5C6-38AD-4514-B953-1C8EA9642554}" type="datetime1">
              <a:rPr lang="en-US"/>
              <a:pPr>
                <a:defRPr/>
              </a:pPr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9F1B7-D65B-4D3D-8B3E-EE157615D5C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>
            <a:normAutofit/>
          </a:bodyPr>
          <a:lstStyle>
            <a:lvl1pPr marL="0" indent="0" algn="l" defTabSz="914400" rtl="0" eaLnBrk="1" latinLnBrk="0" hangingPunct="1"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196F663E-5ED1-47B2-8DFB-BADDA486BF96}" type="datetimeFigureOut">
              <a:rPr lang="en-US"/>
              <a:pPr>
                <a:defRPr/>
              </a:pPr>
              <a:t>4/18/2012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Pearson Education, Inc. publishing as Prentice Hall</a:t>
            </a:r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>
            <a:normAutofit/>
          </a:bodyPr>
          <a:lstStyle>
            <a:lvl1pPr marL="0" indent="0" algn="l" defTabSz="914400" rtl="0" eaLnBrk="1" latinLnBrk="0" hangingPunct="1"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6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196F663E-5ED1-47B2-8DFB-BADDA486BF96}" type="datetimeFigureOut">
              <a:rPr lang="en-US"/>
              <a:pPr>
                <a:defRPr/>
              </a:pPr>
              <a:t>4/18/2012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Pearson Education, Inc. publishing as Prentice Hall</a:t>
            </a:r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b="0">
                <a:latin typeface="Century Gothic" pitchFamily="34" charset="0"/>
              </a:defRPr>
            </a:lvl1pPr>
          </a:lstStyle>
          <a:p>
            <a:pPr>
              <a:defRPr/>
            </a:pPr>
            <a:fld id="{EB931D78-78AA-4E2E-B47A-B474BC84E27B}" type="datetime1">
              <a:rPr lang="ar-SA"/>
              <a:pPr>
                <a:defRPr/>
              </a:pPr>
              <a:t>27/05/1433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Pearson Education, Inc. publishing as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5B99D-BD55-4455-881B-CB9599764E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b="0">
                <a:latin typeface="Century Gothic" pitchFamily="34" charset="0"/>
              </a:defRPr>
            </a:lvl1pPr>
          </a:lstStyle>
          <a:p>
            <a:pPr>
              <a:defRPr/>
            </a:pPr>
            <a:fld id="{7AD2A7D8-273D-404A-95E6-D834DAEA9703}" type="datetime1">
              <a:rPr lang="ar-SA"/>
              <a:pPr>
                <a:defRPr/>
              </a:pPr>
              <a:t>27/05/1433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Pearson Education, Inc. publishing as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C3068-7C8A-47AE-9990-495166B1056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© Pearson Education, Inc. publishing as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15-</a:t>
            </a:r>
            <a:fld id="{2B82A3AE-BDC2-4B60-AB2F-6D19ECEB1E7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rtlCol="0" anchor="b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ctr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E3AEEE8B-27C6-48FC-AF29-C76FA375E593}" type="datetime1">
              <a:rPr lang="en-US"/>
              <a:pPr>
                <a:defRPr/>
              </a:pPr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373E7-B953-4392-8700-31A6F29724D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Pearson Education, Inc. publishing as Prentice Hall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D54AB-972D-4BA1-B783-1FA1D9313CA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>
            <a:off x="1211263" y="2905125"/>
            <a:ext cx="338455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1"/>
          <p:cNvCxnSpPr/>
          <p:nvPr/>
        </p:nvCxnSpPr>
        <p:spPr>
          <a:xfrm>
            <a:off x="5238750" y="2905125"/>
            <a:ext cx="3382963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2"/>
          <p:cNvCxnSpPr/>
          <p:nvPr/>
        </p:nvCxnSpPr>
        <p:spPr>
          <a:xfrm>
            <a:off x="1211263" y="2905125"/>
            <a:ext cx="338455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3"/>
          <p:cNvCxnSpPr/>
          <p:nvPr/>
        </p:nvCxnSpPr>
        <p:spPr>
          <a:xfrm>
            <a:off x="5238750" y="2905125"/>
            <a:ext cx="3382963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4"/>
          <p:cNvCxnSpPr/>
          <p:nvPr/>
        </p:nvCxnSpPr>
        <p:spPr>
          <a:xfrm>
            <a:off x="1211263" y="2905125"/>
            <a:ext cx="338455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5"/>
          <p:cNvCxnSpPr/>
          <p:nvPr/>
        </p:nvCxnSpPr>
        <p:spPr>
          <a:xfrm>
            <a:off x="5238750" y="2905125"/>
            <a:ext cx="3382963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b="0">
                <a:latin typeface="Century Gothic" pitchFamily="34" charset="0"/>
              </a:defRPr>
            </a:lvl1pPr>
          </a:lstStyle>
          <a:p>
            <a:pPr>
              <a:defRPr/>
            </a:pPr>
            <a:fld id="{0915857F-2C4C-4415-AA2E-24DACF193AE6}" type="datetime1">
              <a:rPr lang="ar-SA"/>
              <a:pPr>
                <a:defRPr/>
              </a:pPr>
              <a:t>27/05/1433</a:t>
            </a:fld>
            <a:endParaRPr lang="en-US"/>
          </a:p>
        </p:txBody>
      </p:sp>
      <p:sp>
        <p:nvSpPr>
          <p:cNvPr id="1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775" y="1889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Pearson Education, Inc. publishing as Prentice Hall</a:t>
            </a:r>
          </a:p>
        </p:txBody>
      </p:sp>
      <p:sp>
        <p:nvSpPr>
          <p:cNvPr id="1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716C8-697A-4CE0-8E70-3F591B027A5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b="0">
                <a:latin typeface="Century Gothic" pitchFamily="34" charset="0"/>
              </a:defRPr>
            </a:lvl1pPr>
          </a:lstStyle>
          <a:p>
            <a:pPr>
              <a:defRPr/>
            </a:pPr>
            <a:fld id="{5E32D1A6-09F3-4E0A-B6E6-2BC26E64C108}" type="datetime1">
              <a:rPr lang="ar-SA"/>
              <a:pPr>
                <a:defRPr/>
              </a:pPr>
              <a:t>27/05/1433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Pearson Education, Inc. publishing as Prentice Hall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4CE1A-FB9D-4428-9717-741ADE1A7FF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274320" rIns="274320" bIns="2743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b="0">
                <a:latin typeface="Century Gothic" pitchFamily="34" charset="0"/>
              </a:defRPr>
            </a:lvl1pPr>
          </a:lstStyle>
          <a:p>
            <a:pPr>
              <a:defRPr/>
            </a:pPr>
            <a:fld id="{D561B8CB-DD37-47E1-9373-B899E3D18624}" type="datetime1">
              <a:rPr lang="ar-SA"/>
              <a:pPr>
                <a:defRPr/>
              </a:pPr>
              <a:t>27/05/1433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Pearson Education, Inc. publishing as Prentice Hall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E3FD1-761F-4178-AE6B-81A90B8C07C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274320" rIns="274320" bIns="274320" rtlCol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b="0">
                <a:latin typeface="Century Gothic" pitchFamily="34" charset="0"/>
              </a:defRPr>
            </a:lvl1pPr>
          </a:lstStyle>
          <a:p>
            <a:pPr>
              <a:defRPr/>
            </a:pPr>
            <a:fld id="{D8C07A3A-C828-4116-A166-28CF113DE106}" type="datetime1">
              <a:rPr lang="ar-SA"/>
              <a:pPr>
                <a:defRPr/>
              </a:pPr>
              <a:t>27/05/1433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Pearson Education, Inc. publishing as Prentice Hall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3ABD3-DB46-47A7-8BAD-8CEC43A0D00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>
            <a:normAutofit/>
          </a:bodyPr>
          <a:lstStyle>
            <a:lvl1pPr marL="0" indent="0" algn="l" defTabSz="914400" rtl="0" eaLnBrk="1" latinLnBrk="0" hangingPunct="1"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196F663E-5ED1-47B2-8DFB-BADDA486BF96}" type="datetimeFigureOut">
              <a:rPr lang="en-US"/>
              <a:pPr>
                <a:defRPr/>
              </a:pPr>
              <a:t>4/18/2012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Pearson Education, Inc. publishing as Prentice Hall</a:t>
            </a: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209550"/>
            <a:ext cx="8913813" cy="9144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vert="horz" wrap="square" lIns="1188720" tIns="45720" rIns="2743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519238"/>
            <a:ext cx="7610475" cy="435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688" y="6310313"/>
            <a:ext cx="55038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>
              <a:defRPr sz="1000" b="0">
                <a:solidFill>
                  <a:srgbClr val="595959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/>
              <a:t>Copyright © 2012 Pearson Education, Inc. publishing as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713" y="6310313"/>
            <a:ext cx="673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>
              <a:defRPr sz="1100" b="0">
                <a:solidFill>
                  <a:srgbClr val="595959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/>
              <a:t>15-</a:t>
            </a:r>
            <a:fld id="{29CCE1AC-CB1E-42A7-9F6E-7CA8F6D4B70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56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b="0"/>
          </a:p>
        </p:txBody>
      </p:sp>
      <p:sp>
        <p:nvSpPr>
          <p:cNvPr id="8" name="Rectangle 7"/>
          <p:cNvSpPr/>
          <p:nvPr/>
        </p:nvSpPr>
        <p:spPr>
          <a:xfrm>
            <a:off x="914400" y="6675438"/>
            <a:ext cx="7999413" cy="1825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  <p:sldLayoutId id="2147484005" r:id="rId12"/>
    <p:sldLayoutId id="2147484006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Font typeface="Wingdings 2" pitchFamily="18" charset="2"/>
        <a:buChar char=""/>
        <a:defRPr sz="2000" kern="1200">
          <a:solidFill>
            <a:srgbClr val="595959"/>
          </a:solidFill>
          <a:latin typeface="+mn-lt"/>
          <a:ea typeface="+mn-ea"/>
          <a:cs typeface="+mn-cs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163E50"/>
        </a:buClr>
        <a:buFont typeface="Wingdings 2" pitchFamily="18" charset="2"/>
        <a:buChar char=""/>
        <a:defRPr kern="1200">
          <a:solidFill>
            <a:srgbClr val="595959"/>
          </a:solidFill>
          <a:latin typeface="+mn-lt"/>
          <a:ea typeface="+mn-ea"/>
          <a:cs typeface="+mn-cs"/>
        </a:defRPr>
      </a:lvl2pPr>
      <a:lvl3pPr marL="1035050" indent="-3492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Wingdings 2" pitchFamily="18" charset="2"/>
        <a:buChar char=""/>
        <a:defRPr kern="1200">
          <a:solidFill>
            <a:srgbClr val="595959"/>
          </a:solidFill>
          <a:latin typeface="+mn-lt"/>
          <a:ea typeface="+mn-ea"/>
          <a:cs typeface="+mn-cs"/>
        </a:defRPr>
      </a:lvl3pPr>
      <a:lvl4pPr marL="1371600" indent="-336550" algn="l" rtl="0" eaLnBrk="0" fontAlgn="base" hangingPunct="0">
        <a:spcBef>
          <a:spcPts val="600"/>
        </a:spcBef>
        <a:spcAft>
          <a:spcPct val="0"/>
        </a:spcAft>
        <a:buClr>
          <a:srgbClr val="163E50"/>
        </a:buClr>
        <a:buFont typeface="Wingdings 2" pitchFamily="18" charset="2"/>
        <a:buChar char=""/>
        <a:defRPr kern="1200">
          <a:solidFill>
            <a:srgbClr val="595959"/>
          </a:solidFill>
          <a:latin typeface="+mn-lt"/>
          <a:ea typeface="+mn-ea"/>
          <a:cs typeface="+mn-cs"/>
        </a:defRPr>
      </a:lvl4pPr>
      <a:lvl5pPr marL="1720850" indent="-3492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Wingdings 2" pitchFamily="18" charset="2"/>
        <a:buChar char=""/>
        <a:defRPr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2560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A40E356D-EEB8-4BBB-917B-C440DEAD6B5A}" type="slidenum">
              <a:rPr lang="ar-SA" smtClean="0"/>
              <a:pPr/>
              <a:t>1</a:t>
            </a:fld>
            <a:endParaRPr lang="en-US" smtClean="0"/>
          </a:p>
        </p:txBody>
      </p:sp>
      <p:sp>
        <p:nvSpPr>
          <p:cNvPr id="25603" name="Title 5"/>
          <p:cNvSpPr>
            <a:spLocks noGrp="1"/>
          </p:cNvSpPr>
          <p:nvPr>
            <p:ph type="ctrTitle" idx="4294967295"/>
          </p:nvPr>
        </p:nvSpPr>
        <p:spPr>
          <a:xfrm>
            <a:off x="11113" y="5026025"/>
            <a:ext cx="8915400" cy="914400"/>
          </a:xfrm>
        </p:spPr>
        <p:txBody>
          <a:bodyPr/>
          <a:lstStyle/>
          <a:p>
            <a:pPr eaLnBrk="1" hangingPunct="1"/>
            <a:r>
              <a:rPr lang="en-US" smtClean="0"/>
              <a:t>Chapter 15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4294967295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 w="25400" cap="flat" algn="ctr"/>
        </p:spPr>
        <p:txBody>
          <a:bodyPr lIns="292608" tIns="91440" rIns="274320" bIns="91440">
            <a:normAutofit/>
          </a:bodyPr>
          <a:lstStyle/>
          <a:p>
            <a:pPr marL="0" indent="0" eaLnBrk="1" hangingPunct="1">
              <a:spcBef>
                <a:spcPts val="300"/>
              </a:spcBef>
              <a:buFont typeface="Wingdings 2" pitchFamily="18" charset="2"/>
              <a:buNone/>
            </a:pPr>
            <a:r>
              <a:rPr lang="en-US" sz="1800" smtClean="0">
                <a:solidFill>
                  <a:schemeClr val="tx1"/>
                </a:solidFill>
              </a:rPr>
              <a:t>The Human Resources Management and Payroll Cycle</a:t>
            </a:r>
          </a:p>
        </p:txBody>
      </p:sp>
      <p:sp>
        <p:nvSpPr>
          <p:cNvPr id="4" name="Footer Placeholder 3"/>
          <p:cNvSpPr txBox="1">
            <a:spLocks noGrp="1"/>
          </p:cNvSpPr>
          <p:nvPr/>
        </p:nvSpPr>
        <p:spPr>
          <a:xfrm>
            <a:off x="0" y="6356350"/>
            <a:ext cx="5230813" cy="365125"/>
          </a:xfrm>
          <a:prstGeom prst="rect">
            <a:avLst/>
          </a:prstGeom>
          <a:noFill/>
        </p:spPr>
        <p:txBody>
          <a:bodyPr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Copyright © 2012 Pearson Education, Inc. publishing as Prentice Hall</a:t>
            </a:r>
          </a:p>
        </p:txBody>
      </p:sp>
      <p:sp>
        <p:nvSpPr>
          <p:cNvPr id="25606" name="Slide Number Placeholder 4"/>
          <p:cNvSpPr txBox="1">
            <a:spLocks noGrp="1"/>
          </p:cNvSpPr>
          <p:nvPr/>
        </p:nvSpPr>
        <p:spPr bwMode="auto">
          <a:xfrm>
            <a:off x="7010400" y="6211888"/>
            <a:ext cx="21336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0"/>
            <a:r>
              <a:rPr lang="en-US" sz="1100" b="0">
                <a:solidFill>
                  <a:srgbClr val="595959"/>
                </a:solidFill>
                <a:latin typeface="Century Gothic" pitchFamily="34" charset="0"/>
              </a:rPr>
              <a:t>15-</a:t>
            </a:r>
            <a:fld id="{78076ECA-E159-4158-B6D7-5FF48432F767}" type="slidenum">
              <a:rPr lang="ar-SA" sz="1100" b="0">
                <a:solidFill>
                  <a:srgbClr val="595959"/>
                </a:solidFill>
                <a:latin typeface="Century Gothic" pitchFamily="34" charset="0"/>
              </a:rPr>
              <a:pPr algn="ctr" rtl="0"/>
              <a:t>1</a:t>
            </a:fld>
            <a:endParaRPr lang="en-US" sz="1100" b="0">
              <a:solidFill>
                <a:srgbClr val="595959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3891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FBCCEB69-B59D-42C4-9231-177E661396F8}" type="slidenum">
              <a:rPr lang="ar-SA" smtClean="0"/>
              <a:pPr/>
              <a:t>10</a:t>
            </a:fld>
            <a:endParaRPr lang="en-US" smtClean="0"/>
          </a:p>
        </p:txBody>
      </p:sp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PAYROLL CYCLE ACTIVITIES</a:t>
            </a:r>
          </a:p>
        </p:txBody>
      </p:sp>
      <p:sp>
        <p:nvSpPr>
          <p:cNvPr id="8089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sz="1800" smtClean="0">
                <a:solidFill>
                  <a:schemeClr val="tx1"/>
                </a:solidFill>
              </a:rPr>
              <a:t>Let’s take a look at payroll cycle activities.</a:t>
            </a:r>
          </a:p>
          <a:p>
            <a:r>
              <a:rPr lang="en-US" sz="1800" smtClean="0">
                <a:solidFill>
                  <a:schemeClr val="tx1"/>
                </a:solidFill>
              </a:rPr>
              <a:t>The payroll application is processed in batch mode because: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Paychecks are issued periodically.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Most employees are paid at the same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animBg="1"/>
      <p:bldP spid="80899" grpId="0" build="p" bldLvl="5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3993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B2390398-8830-4872-9928-AD235D20DB8F}" type="slidenum">
              <a:rPr lang="ar-SA" smtClean="0"/>
              <a:pPr/>
              <a:t>11</a:t>
            </a:fld>
            <a:endParaRPr lang="en-US" smtClean="0"/>
          </a:p>
        </p:txBody>
      </p:sp>
      <p:sp>
        <p:nvSpPr>
          <p:cNvPr id="3993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HRM and Payroll Cycle Activities</a:t>
            </a:r>
          </a:p>
        </p:txBody>
      </p:sp>
      <p:sp>
        <p:nvSpPr>
          <p:cNvPr id="39940" name="Content Placeholder 2"/>
          <p:cNvSpPr>
            <a:spLocks noGrp="1"/>
          </p:cNvSpPr>
          <p:nvPr>
            <p:ph idx="4294967295"/>
          </p:nvPr>
        </p:nvSpPr>
        <p:spPr>
          <a:xfrm>
            <a:off x="336550" y="1881188"/>
            <a:ext cx="3657600" cy="3992562"/>
          </a:xfrm>
        </p:spPr>
        <p:txBody>
          <a:bodyPr/>
          <a:lstStyle/>
          <a:p>
            <a:pPr marL="457200" indent="-457200" eaLnBrk="1" hangingPunct="1">
              <a:buFont typeface="Century Gothic" pitchFamily="34" charset="0"/>
              <a:buAutoNum type="arabicPeriod"/>
            </a:pPr>
            <a:r>
              <a:rPr lang="en-US" smtClean="0">
                <a:solidFill>
                  <a:schemeClr val="tx1"/>
                </a:solidFill>
              </a:rPr>
              <a:t>Update master data</a:t>
            </a:r>
          </a:p>
          <a:p>
            <a:pPr marL="457200" indent="-457200" eaLnBrk="1" hangingPunct="1">
              <a:buFont typeface="Century Gothic" pitchFamily="34" charset="0"/>
              <a:buAutoNum type="arabicPeriod"/>
            </a:pPr>
            <a:r>
              <a:rPr lang="en-US" smtClean="0">
                <a:solidFill>
                  <a:schemeClr val="tx1"/>
                </a:solidFill>
              </a:rPr>
              <a:t>Validate time and attendance</a:t>
            </a:r>
          </a:p>
          <a:p>
            <a:pPr marL="457200" indent="-457200" eaLnBrk="1" hangingPunct="1">
              <a:buFont typeface="Century Gothic" pitchFamily="34" charset="0"/>
              <a:buAutoNum type="arabicPeriod"/>
            </a:pPr>
            <a:r>
              <a:rPr lang="en-US" smtClean="0">
                <a:solidFill>
                  <a:schemeClr val="tx1"/>
                </a:solidFill>
              </a:rPr>
              <a:t>Prepare payroll</a:t>
            </a:r>
          </a:p>
          <a:p>
            <a:pPr marL="457200" indent="-457200" eaLnBrk="1" hangingPunct="1">
              <a:buFont typeface="Century Gothic" pitchFamily="34" charset="0"/>
              <a:buAutoNum type="arabicPeriod"/>
            </a:pPr>
            <a:r>
              <a:rPr lang="en-US" smtClean="0">
                <a:solidFill>
                  <a:schemeClr val="tx1"/>
                </a:solidFill>
              </a:rPr>
              <a:t>Distribute payroll</a:t>
            </a:r>
          </a:p>
          <a:p>
            <a:pPr marL="457200" indent="-457200" eaLnBrk="1" hangingPunct="1">
              <a:buFont typeface="Century Gothic" pitchFamily="34" charset="0"/>
              <a:buAutoNum type="arabicPeriod"/>
            </a:pPr>
            <a:r>
              <a:rPr lang="en-US" smtClean="0">
                <a:solidFill>
                  <a:schemeClr val="tx1"/>
                </a:solidFill>
              </a:rPr>
              <a:t>Disburse taxes and miscellaneous deductions</a:t>
            </a:r>
          </a:p>
        </p:txBody>
      </p:sp>
      <p:sp>
        <p:nvSpPr>
          <p:cNvPr id="4" name="Footer Placeholder 3"/>
          <p:cNvSpPr txBox="1">
            <a:spLocks noGrp="1"/>
          </p:cNvSpPr>
          <p:nvPr/>
        </p:nvSpPr>
        <p:spPr>
          <a:xfrm>
            <a:off x="166688" y="6310313"/>
            <a:ext cx="5503862" cy="365125"/>
          </a:xfrm>
          <a:prstGeom prst="rect">
            <a:avLst/>
          </a:prstGeom>
          <a:noFill/>
        </p:spPr>
        <p:txBody>
          <a:bodyPr anchor="ctr"/>
          <a:lstStyle/>
          <a:p>
            <a:pPr algn="l" rtl="0">
              <a:defRPr/>
            </a:pPr>
            <a:r>
              <a:rPr lang="en-US" sz="1000" b="0">
                <a:solidFill>
                  <a:srgbClr val="595959"/>
                </a:solidFill>
                <a:latin typeface="+mn-lt"/>
              </a:rPr>
              <a:t>Copyright © 2012 Pearson Education, Inc. publishing as Prentice Hall</a:t>
            </a:r>
          </a:p>
        </p:txBody>
      </p:sp>
      <p:sp>
        <p:nvSpPr>
          <p:cNvPr id="39942" name="Slide Number Placeholder 4"/>
          <p:cNvSpPr txBox="1">
            <a:spLocks noGrp="1"/>
          </p:cNvSpPr>
          <p:nvPr/>
        </p:nvSpPr>
        <p:spPr bwMode="auto">
          <a:xfrm>
            <a:off x="8240713" y="6310313"/>
            <a:ext cx="6731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0"/>
            <a:r>
              <a:rPr lang="en-US" sz="1100" b="0">
                <a:solidFill>
                  <a:srgbClr val="595959"/>
                </a:solidFill>
                <a:latin typeface="Century Gothic" pitchFamily="34" charset="0"/>
              </a:rPr>
              <a:t>15-</a:t>
            </a:r>
            <a:fld id="{63D257DC-6428-48CA-9DCF-23310DC5A32A}" type="slidenum">
              <a:rPr lang="ar-SA" sz="1100" b="0">
                <a:solidFill>
                  <a:srgbClr val="595959"/>
                </a:solidFill>
                <a:latin typeface="Century Gothic" pitchFamily="34" charset="0"/>
              </a:rPr>
              <a:pPr algn="ctr" rtl="0"/>
              <a:t>11</a:t>
            </a:fld>
            <a:endParaRPr lang="en-US" sz="1100" b="0">
              <a:solidFill>
                <a:srgbClr val="595959"/>
              </a:solidFill>
              <a:latin typeface="Century Gothic" pitchFamily="34" charset="0"/>
            </a:endParaRPr>
          </a:p>
        </p:txBody>
      </p:sp>
      <p:pic>
        <p:nvPicPr>
          <p:cNvPr id="39943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2350" y="1741488"/>
            <a:ext cx="5141913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4096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4CC4C660-63D8-4AD8-B4F5-F20893EF629C}" type="slidenum">
              <a:rPr lang="ar-SA" smtClean="0"/>
              <a:pPr/>
              <a:t>12</a:t>
            </a:fld>
            <a:endParaRPr lang="en-US" smtClean="0"/>
          </a:p>
        </p:txBody>
      </p:sp>
      <p:sp>
        <p:nvSpPr>
          <p:cNvPr id="4096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HRM and Payroll General Threats</a:t>
            </a:r>
          </a:p>
        </p:txBody>
      </p:sp>
      <p:sp>
        <p:nvSpPr>
          <p:cNvPr id="4096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Inaccurate or invalid master data</a:t>
            </a:r>
          </a:p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Unauthorized disclosure of sensitive information</a:t>
            </a:r>
          </a:p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Loss or destruction of data</a:t>
            </a:r>
          </a:p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Hiring unqualified or larcenous employees</a:t>
            </a:r>
          </a:p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Violations of employment laws</a:t>
            </a:r>
          </a:p>
        </p:txBody>
      </p:sp>
      <p:sp>
        <p:nvSpPr>
          <p:cNvPr id="4" name="Footer Placeholder 3"/>
          <p:cNvSpPr txBox="1">
            <a:spLocks noGrp="1"/>
          </p:cNvSpPr>
          <p:nvPr/>
        </p:nvSpPr>
        <p:spPr>
          <a:xfrm>
            <a:off x="166688" y="6310313"/>
            <a:ext cx="5503862" cy="365125"/>
          </a:xfrm>
          <a:prstGeom prst="rect">
            <a:avLst/>
          </a:prstGeom>
          <a:noFill/>
        </p:spPr>
        <p:txBody>
          <a:bodyPr anchor="ctr"/>
          <a:lstStyle/>
          <a:p>
            <a:pPr algn="l" rtl="0">
              <a:defRPr/>
            </a:pPr>
            <a:r>
              <a:rPr lang="en-US" sz="1000" b="0">
                <a:solidFill>
                  <a:srgbClr val="595959"/>
                </a:solidFill>
                <a:latin typeface="+mn-lt"/>
              </a:rPr>
              <a:t>Copyright © 2012 Pearson Education, Inc. publishing as Prentice Hall</a:t>
            </a:r>
          </a:p>
        </p:txBody>
      </p:sp>
      <p:sp>
        <p:nvSpPr>
          <p:cNvPr id="40966" name="Slide Number Placeholder 4"/>
          <p:cNvSpPr txBox="1">
            <a:spLocks noGrp="1"/>
          </p:cNvSpPr>
          <p:nvPr/>
        </p:nvSpPr>
        <p:spPr bwMode="auto">
          <a:xfrm>
            <a:off x="8240713" y="6310313"/>
            <a:ext cx="6731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0"/>
            <a:r>
              <a:rPr lang="en-US" sz="1100" b="0">
                <a:solidFill>
                  <a:srgbClr val="595959"/>
                </a:solidFill>
                <a:latin typeface="Century Gothic" pitchFamily="34" charset="0"/>
              </a:rPr>
              <a:t>15-</a:t>
            </a:r>
            <a:fld id="{A4B16D15-3AB7-4798-8263-6CF850E4D10C}" type="slidenum">
              <a:rPr lang="ar-SA" sz="1100" b="0">
                <a:solidFill>
                  <a:srgbClr val="595959"/>
                </a:solidFill>
                <a:latin typeface="Century Gothic" pitchFamily="34" charset="0"/>
              </a:rPr>
              <a:pPr algn="ctr" rtl="0"/>
              <a:t>12</a:t>
            </a:fld>
            <a:endParaRPr lang="en-US" sz="1100" b="0">
              <a:solidFill>
                <a:srgbClr val="595959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4198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F779847E-A427-4A7D-B1EC-59F4730D7D69}" type="slidenum">
              <a:rPr lang="ar-SA" smtClean="0"/>
              <a:pPr/>
              <a:t>13</a:t>
            </a:fld>
            <a:endParaRPr lang="en-US" smtClean="0"/>
          </a:p>
        </p:txBody>
      </p:sp>
      <p:sp>
        <p:nvSpPr>
          <p:cNvPr id="4198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HRM and Payroll General Controls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400" smtClean="0">
                <a:solidFill>
                  <a:schemeClr val="tx1"/>
                </a:solidFill>
              </a:rPr>
              <a:t>Data processing integrity controls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smtClean="0">
                <a:solidFill>
                  <a:schemeClr val="tx1"/>
                </a:solidFill>
              </a:rPr>
              <a:t>Restriction of access to master data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smtClean="0">
                <a:solidFill>
                  <a:schemeClr val="tx1"/>
                </a:solidFill>
              </a:rPr>
              <a:t>Review of all changes to master data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smtClean="0">
                <a:solidFill>
                  <a:schemeClr val="tx1"/>
                </a:solidFill>
              </a:rPr>
              <a:t>Access controls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smtClean="0">
                <a:solidFill>
                  <a:schemeClr val="tx1"/>
                </a:solidFill>
              </a:rPr>
              <a:t>Encryption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smtClean="0">
                <a:solidFill>
                  <a:schemeClr val="tx1"/>
                </a:solidFill>
              </a:rPr>
              <a:t>Backup and disaster recovery procedures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smtClean="0">
                <a:solidFill>
                  <a:schemeClr val="tx1"/>
                </a:solidFill>
              </a:rPr>
              <a:t>Sound hiring procedures, including verification of job applicants’ credentials, skills, references, and employment history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smtClean="0">
                <a:solidFill>
                  <a:schemeClr val="tx1"/>
                </a:solidFill>
              </a:rPr>
              <a:t>Criminal background investigation checks of all applicants for finance-related positions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smtClean="0">
                <a:solidFill>
                  <a:schemeClr val="tx1"/>
                </a:solidFill>
              </a:rPr>
              <a:t>Thorough documentation of hiring, performance evaluation, and dismissal procedures</a:t>
            </a:r>
          </a:p>
        </p:txBody>
      </p:sp>
      <p:sp>
        <p:nvSpPr>
          <p:cNvPr id="4" name="Footer Placeholder 3"/>
          <p:cNvSpPr txBox="1">
            <a:spLocks noGrp="1"/>
          </p:cNvSpPr>
          <p:nvPr/>
        </p:nvSpPr>
        <p:spPr>
          <a:xfrm>
            <a:off x="166688" y="6310313"/>
            <a:ext cx="5503862" cy="365125"/>
          </a:xfrm>
          <a:prstGeom prst="rect">
            <a:avLst/>
          </a:prstGeom>
          <a:noFill/>
        </p:spPr>
        <p:txBody>
          <a:bodyPr anchor="ctr"/>
          <a:lstStyle/>
          <a:p>
            <a:pPr algn="l" rtl="0">
              <a:defRPr/>
            </a:pPr>
            <a:r>
              <a:rPr lang="en-US" sz="1000" b="0">
                <a:solidFill>
                  <a:srgbClr val="595959"/>
                </a:solidFill>
                <a:latin typeface="+mn-lt"/>
              </a:rPr>
              <a:t>Copyright © 2012 Pearson Education, Inc. publishing as Prentice Hall</a:t>
            </a:r>
          </a:p>
        </p:txBody>
      </p:sp>
      <p:sp>
        <p:nvSpPr>
          <p:cNvPr id="41990" name="Slide Number Placeholder 4"/>
          <p:cNvSpPr txBox="1">
            <a:spLocks noGrp="1"/>
          </p:cNvSpPr>
          <p:nvPr/>
        </p:nvSpPr>
        <p:spPr bwMode="auto">
          <a:xfrm>
            <a:off x="8240713" y="6310313"/>
            <a:ext cx="6731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0"/>
            <a:r>
              <a:rPr lang="en-US" sz="1100" b="0">
                <a:solidFill>
                  <a:srgbClr val="595959"/>
                </a:solidFill>
                <a:latin typeface="Century Gothic" pitchFamily="34" charset="0"/>
              </a:rPr>
              <a:t>15-</a:t>
            </a:r>
            <a:fld id="{199B37B9-E9F6-4229-B846-CDB3DC0C088B}" type="slidenum">
              <a:rPr lang="ar-SA" sz="1100" b="0">
                <a:solidFill>
                  <a:srgbClr val="595959"/>
                </a:solidFill>
                <a:latin typeface="Century Gothic" pitchFamily="34" charset="0"/>
              </a:rPr>
              <a:pPr algn="ctr" rtl="0"/>
              <a:t>13</a:t>
            </a:fld>
            <a:endParaRPr lang="en-US" sz="1100" b="0">
              <a:solidFill>
                <a:srgbClr val="595959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43010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A6631871-9800-4147-B306-377AD6119EA1}" type="slidenum">
              <a:rPr lang="ar-SA" smtClean="0"/>
              <a:pPr/>
              <a:t>14</a:t>
            </a:fld>
            <a:endParaRPr lang="en-US" smtClean="0"/>
          </a:p>
        </p:txBody>
      </p:sp>
      <p:sp>
        <p:nvSpPr>
          <p:cNvPr id="4301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PAYROLL CYCLE ACTIVITIES</a:t>
            </a:r>
          </a:p>
        </p:txBody>
      </p:sp>
      <p:sp>
        <p:nvSpPr>
          <p:cNvPr id="8192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900" smtClean="0">
                <a:solidFill>
                  <a:schemeClr val="tx1"/>
                </a:solidFill>
              </a:rPr>
              <a:t>The seven basic activities in the payroll cycle are: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(1) Update payroll master file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(2) Update tax rates and deductions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(3) Validate time and attendance data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(4) Prepare payroll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(5) Disburse payroll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(6) Calculate employer-paid benefits and taxes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(7) Disburse payroll taxes and miscellaneous deductions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bldLvl="5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4505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8A15BD97-EF17-40CF-B0EB-B2ED255CD61E}" type="slidenum">
              <a:rPr lang="ar-SA" smtClean="0"/>
              <a:pPr/>
              <a:t>15</a:t>
            </a:fld>
            <a:endParaRPr lang="en-US" smtClean="0"/>
          </a:p>
        </p:txBody>
      </p:sp>
      <p:sp>
        <p:nvSpPr>
          <p:cNvPr id="8397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(1) UPDATE PAYROLL MASTER FILE</a:t>
            </a:r>
          </a:p>
        </p:txBody>
      </p:sp>
      <p:sp>
        <p:nvSpPr>
          <p:cNvPr id="8397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700" smtClean="0">
                <a:solidFill>
                  <a:schemeClr val="tx1"/>
                </a:solidFill>
              </a:rPr>
              <a:t>The HRM department provides information on new hires, terminations, changes in pay rates, and changes in discretionary withholdings.</a:t>
            </a:r>
          </a:p>
          <a:p>
            <a:pPr>
              <a:lnSpc>
                <a:spcPct val="90000"/>
              </a:lnSpc>
            </a:pPr>
            <a:r>
              <a:rPr lang="en-US" sz="1700" smtClean="0">
                <a:solidFill>
                  <a:schemeClr val="tx1"/>
                </a:solidFill>
              </a:rPr>
              <a:t>Appropriate edit checks, such as validity checks on employee number and reasonableness tests are applied to all change transactions.</a:t>
            </a:r>
          </a:p>
          <a:p>
            <a:pPr>
              <a:lnSpc>
                <a:spcPct val="90000"/>
              </a:lnSpc>
            </a:pPr>
            <a:r>
              <a:rPr lang="en-US" sz="1700" smtClean="0">
                <a:solidFill>
                  <a:schemeClr val="tx1"/>
                </a:solidFill>
              </a:rPr>
              <a:t>Changes must be entered in a timely manner and reflected in the next pay period.</a:t>
            </a:r>
          </a:p>
          <a:p>
            <a:pPr>
              <a:lnSpc>
                <a:spcPct val="90000"/>
              </a:lnSpc>
            </a:pPr>
            <a:r>
              <a:rPr lang="en-US" sz="1700" smtClean="0">
                <a:solidFill>
                  <a:schemeClr val="tx1"/>
                </a:solidFill>
              </a:rPr>
              <a:t>Records of terminated employees should not be deleted immediately as some year-end reports (e.g., W-2s) require data on compensation for all employees during the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97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97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 autoUpdateAnimBg="0"/>
      <p:bldP spid="83971" grpId="0" build="p" bldLvl="5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4710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EC12720A-5D81-444B-80FA-485D05831498}" type="slidenum">
              <a:rPr lang="ar-SA" smtClean="0"/>
              <a:pPr/>
              <a:t>16</a:t>
            </a:fld>
            <a:endParaRPr lang="en-US" smtClean="0"/>
          </a:p>
        </p:txBody>
      </p:sp>
      <p:sp>
        <p:nvSpPr>
          <p:cNvPr id="8601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400" smtClean="0"/>
              <a:t>(2) UPDATE TAX RATES AND DEDUCTIONS</a:t>
            </a:r>
          </a:p>
        </p:txBody>
      </p:sp>
      <p:sp>
        <p:nvSpPr>
          <p:cNvPr id="8601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sz="2200" smtClean="0">
                <a:solidFill>
                  <a:schemeClr val="tx1"/>
                </a:solidFill>
              </a:rPr>
              <a:t>The payroll department receives notification of changes in tax rates and other payroll deductions from government agencies, insurers, unions, etc.</a:t>
            </a:r>
          </a:p>
          <a:p>
            <a:r>
              <a:rPr lang="en-US" sz="2200" smtClean="0">
                <a:solidFill>
                  <a:schemeClr val="tx1"/>
                </a:solidFill>
              </a:rPr>
              <a:t>These changes occur periodically.</a:t>
            </a:r>
            <a:endParaRPr lang="en-US" sz="2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0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0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 autoUpdateAnimBg="0"/>
      <p:bldP spid="86019" grpId="0" build="p" bldLvl="5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5017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A5954715-BFD4-4622-97CD-23BCD76CB4FE}" type="slidenum">
              <a:rPr lang="ar-SA" smtClean="0"/>
              <a:pPr/>
              <a:t>17</a:t>
            </a:fld>
            <a:endParaRPr lang="en-US" smtClean="0"/>
          </a:p>
        </p:txBody>
      </p:sp>
      <p:sp>
        <p:nvSpPr>
          <p:cNvPr id="5017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400" smtClean="0"/>
              <a:t>(3) VALIDATE TIME AND ATTENDANCE DATA</a:t>
            </a:r>
          </a:p>
        </p:txBody>
      </p:sp>
      <p:sp>
        <p:nvSpPr>
          <p:cNvPr id="8909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Most employees are paid either on an hourly basis or a fixed salary.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Many companies use a </a:t>
            </a:r>
            <a:r>
              <a:rPr lang="en-US" b="1" i="1" smtClean="0">
                <a:solidFill>
                  <a:schemeClr val="tx1"/>
                </a:solidFill>
              </a:rPr>
              <a:t>time card</a:t>
            </a:r>
            <a:r>
              <a:rPr lang="en-US" smtClean="0">
                <a:solidFill>
                  <a:schemeClr val="tx1"/>
                </a:solidFill>
              </a:rPr>
              <a:t> to record their arrival and departure time.</a:t>
            </a:r>
          </a:p>
          <a:p>
            <a:pPr lvl="2"/>
            <a:r>
              <a:rPr lang="en-US" smtClean="0">
                <a:solidFill>
                  <a:schemeClr val="tx1"/>
                </a:solidFill>
              </a:rPr>
              <a:t>This document typically includes total hours worked during a pay period.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Manufacturing companies may use job time tickets to record not only time present but also time dedicated to each job.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 Employees that earn a fixed salary, e.g., managers and professional staff: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Usually don’t record their time, but supervisors informally monitor their presence.</a:t>
            </a:r>
          </a:p>
          <a:p>
            <a:pPr lvl="1">
              <a:buFont typeface="Wingdings 2" pitchFamily="18" charset="2"/>
              <a:buNone/>
            </a:pPr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 bldLvl="5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5529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4FCF0CC0-0F3E-40A5-8941-E20F8719DF80}" type="slidenum">
              <a:rPr lang="ar-SA" smtClean="0"/>
              <a:pPr/>
              <a:t>18</a:t>
            </a:fld>
            <a:endParaRPr lang="en-US" smtClean="0"/>
          </a:p>
        </p:txBody>
      </p:sp>
      <p:sp>
        <p:nvSpPr>
          <p:cNvPr id="5529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400" smtClean="0"/>
              <a:t>(3)VALIDATE TIME AND ATTENDANCE DATA</a:t>
            </a:r>
          </a:p>
        </p:txBody>
      </p:sp>
      <p:sp>
        <p:nvSpPr>
          <p:cNvPr id="9421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 smtClean="0">
                <a:solidFill>
                  <a:schemeClr val="tx1"/>
                </a:solidFill>
              </a:rPr>
              <a:t>Accountants and compensation policies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chemeClr val="tx1"/>
                </a:solidFill>
              </a:rPr>
              <a:t>Recent corporate scandals have led to scrutiny and criticism of executive compensation plans:</a:t>
            </a:r>
          </a:p>
          <a:p>
            <a:pPr lvl="2">
              <a:lnSpc>
                <a:spcPct val="90000"/>
              </a:lnSpc>
            </a:pPr>
            <a:r>
              <a:rPr lang="en-US" sz="2000" smtClean="0">
                <a:solidFill>
                  <a:schemeClr val="tx1"/>
                </a:solidFill>
              </a:rPr>
              <a:t>FASB issued new rules requiring that stock options be expensed.</a:t>
            </a:r>
          </a:p>
          <a:p>
            <a:pPr lvl="2">
              <a:lnSpc>
                <a:spcPct val="90000"/>
              </a:lnSpc>
            </a:pPr>
            <a:r>
              <a:rPr lang="en-US" sz="2000" smtClean="0">
                <a:solidFill>
                  <a:schemeClr val="tx1"/>
                </a:solidFill>
              </a:rPr>
              <a:t>Major U.S. stock exchanges now require companies to obtain shareholder approval of stock compensation.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bldLvl="5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5632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E6F8E81E-6F62-427C-B9B4-70AE0A77897A}" type="slidenum">
              <a:rPr lang="ar-SA" smtClean="0"/>
              <a:pPr/>
              <a:t>19</a:t>
            </a:fld>
            <a:endParaRPr lang="en-US" smtClean="0"/>
          </a:p>
        </p:txBody>
      </p:sp>
      <p:sp>
        <p:nvSpPr>
          <p:cNvPr id="5632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400" smtClean="0"/>
              <a:t>(3)VALIDATE TIME AND ATTENDANCE DATA</a:t>
            </a:r>
          </a:p>
        </p:txBody>
      </p:sp>
      <p:sp>
        <p:nvSpPr>
          <p:cNvPr id="9523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lvl="1"/>
            <a:r>
              <a:rPr lang="en-US" smtClean="0"/>
              <a:t>Compensation boards are being created to design compensation plans, rather than having executives create their own.</a:t>
            </a:r>
          </a:p>
          <a:p>
            <a:pPr lvl="1"/>
            <a:r>
              <a:rPr lang="en-US" smtClean="0"/>
              <a:t>Accountants can help by:</a:t>
            </a:r>
          </a:p>
          <a:p>
            <a:pPr lvl="2"/>
            <a:r>
              <a:rPr lang="en-US" smtClean="0"/>
              <a:t>Advising on financial and tax effects of proposals.</a:t>
            </a:r>
          </a:p>
          <a:p>
            <a:pPr lvl="2"/>
            <a:r>
              <a:rPr lang="en-US" smtClean="0"/>
              <a:t>Identifying appropriate metrics to measure performance.</a:t>
            </a:r>
          </a:p>
          <a:p>
            <a:pPr lvl="2"/>
            <a:r>
              <a:rPr lang="en-US" smtClean="0"/>
              <a:t>Enabling compliance with legal and regulatory requirements.</a:t>
            </a:r>
          </a:p>
          <a:p>
            <a:pPr lvl="2"/>
            <a:r>
              <a:rPr lang="en-US" smtClean="0"/>
              <a:t>Suggesting appropriate public disclosures.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bldLvl="5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92D5010D-F4D2-4278-8915-9B25F0FC25B1}" type="slidenum">
              <a:rPr lang="ar-SA" smtClean="0"/>
              <a:pPr/>
              <a:t>2</a:t>
            </a:fld>
            <a:endParaRPr lang="en-US" smtClean="0"/>
          </a:p>
        </p:txBody>
      </p:sp>
      <p:sp>
        <p:nvSpPr>
          <p:cNvPr id="2662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HRM and Payroll Cycle</a:t>
            </a:r>
          </a:p>
        </p:txBody>
      </p:sp>
      <p:sp>
        <p:nvSpPr>
          <p:cNvPr id="4" name="Footer Placeholder 3"/>
          <p:cNvSpPr txBox="1">
            <a:spLocks noGrp="1"/>
          </p:cNvSpPr>
          <p:nvPr/>
        </p:nvSpPr>
        <p:spPr>
          <a:xfrm>
            <a:off x="166688" y="6310313"/>
            <a:ext cx="5503862" cy="365125"/>
          </a:xfrm>
          <a:prstGeom prst="rect">
            <a:avLst/>
          </a:prstGeom>
          <a:noFill/>
        </p:spPr>
        <p:txBody>
          <a:bodyPr anchor="ctr"/>
          <a:lstStyle/>
          <a:p>
            <a:pPr algn="l" rtl="0">
              <a:defRPr/>
            </a:pPr>
            <a:r>
              <a:rPr lang="en-US" sz="1000" b="0">
                <a:solidFill>
                  <a:srgbClr val="595959"/>
                </a:solidFill>
                <a:latin typeface="+mn-lt"/>
              </a:rPr>
              <a:t>Copyright © 2012 Pearson Education, Inc. publishing as Prentice Hall</a:t>
            </a:r>
          </a:p>
        </p:txBody>
      </p:sp>
      <p:sp>
        <p:nvSpPr>
          <p:cNvPr id="26629" name="Slide Number Placeholder 4"/>
          <p:cNvSpPr txBox="1">
            <a:spLocks noGrp="1"/>
          </p:cNvSpPr>
          <p:nvPr/>
        </p:nvSpPr>
        <p:spPr bwMode="auto">
          <a:xfrm>
            <a:off x="8240713" y="6310313"/>
            <a:ext cx="6731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0"/>
            <a:r>
              <a:rPr lang="en-US" sz="1100" b="0">
                <a:solidFill>
                  <a:srgbClr val="595959"/>
                </a:solidFill>
                <a:latin typeface="Century Gothic" pitchFamily="34" charset="0"/>
              </a:rPr>
              <a:t>15-</a:t>
            </a:r>
            <a:fld id="{21528AEF-A6E5-4E9E-AD30-91102AAFB29E}" type="slidenum">
              <a:rPr lang="ar-SA" sz="1100" b="0">
                <a:solidFill>
                  <a:srgbClr val="595959"/>
                </a:solidFill>
                <a:latin typeface="Century Gothic" pitchFamily="34" charset="0"/>
              </a:rPr>
              <a:pPr algn="ctr" rtl="0"/>
              <a:t>2</a:t>
            </a:fld>
            <a:endParaRPr lang="en-US" sz="1100" b="0">
              <a:solidFill>
                <a:srgbClr val="595959"/>
              </a:solidFill>
              <a:latin typeface="Century Gothic" pitchFamily="34" charset="0"/>
            </a:endParaRPr>
          </a:p>
        </p:txBody>
      </p:sp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025" y="2297113"/>
            <a:ext cx="7856538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5734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C5AE7BD7-E728-403A-A668-CE77EBB122BD}" type="slidenum">
              <a:rPr lang="ar-SA" smtClean="0"/>
              <a:pPr/>
              <a:t>20</a:t>
            </a:fld>
            <a:endParaRPr lang="en-US" smtClean="0"/>
          </a:p>
        </p:txBody>
      </p:sp>
      <p:sp>
        <p:nvSpPr>
          <p:cNvPr id="5734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400" smtClean="0"/>
              <a:t>(3)VALIDATE TIME AND ATTENDANCE DATA</a:t>
            </a:r>
          </a:p>
        </p:txBody>
      </p:sp>
      <p:sp>
        <p:nvSpPr>
          <p:cNvPr id="9625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smtClean="0"/>
              <a:t>How can information technology help?</a:t>
            </a:r>
          </a:p>
          <a:p>
            <a:pPr lvl="1"/>
            <a:r>
              <a:rPr lang="en-US" smtClean="0"/>
              <a:t>Collecting time and attendance data electronically, e.g.:</a:t>
            </a:r>
          </a:p>
          <a:p>
            <a:pPr lvl="2"/>
            <a:r>
              <a:rPr lang="en-US" smtClean="0"/>
              <a:t>Badge readers</a:t>
            </a:r>
          </a:p>
          <a:p>
            <a:pPr lvl="2"/>
            <a:r>
              <a:rPr lang="en-US" smtClean="0"/>
              <a:t>Electronic time clocks</a:t>
            </a:r>
          </a:p>
          <a:p>
            <a:pPr lvl="2"/>
            <a:r>
              <a:rPr lang="en-US" smtClean="0"/>
              <a:t>Data entered on terminals</a:t>
            </a:r>
          </a:p>
          <a:p>
            <a:pPr lvl="2"/>
            <a:r>
              <a:rPr lang="en-US" smtClean="0"/>
              <a:t>Touch-tone telephone logs</a:t>
            </a:r>
          </a:p>
          <a:p>
            <a:pPr lvl="1"/>
            <a:r>
              <a:rPr lang="en-US" smtClean="0"/>
              <a:t>Using edit checks to verify accuracy and reasonableness when the data are entered.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bldLvl="5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5939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4E0F27AD-A9C2-4087-86B6-4FC3D27E460C}" type="slidenum">
              <a:rPr lang="ar-SA" smtClean="0"/>
              <a:pPr/>
              <a:t>21</a:t>
            </a:fld>
            <a:endParaRPr lang="en-US" smtClean="0"/>
          </a:p>
        </p:txBody>
      </p:sp>
      <p:sp>
        <p:nvSpPr>
          <p:cNvPr id="983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800" smtClean="0"/>
              <a:t>(4) PREPARE PAYROLL</a:t>
            </a:r>
          </a:p>
        </p:txBody>
      </p:sp>
      <p:sp>
        <p:nvSpPr>
          <p:cNvPr id="9830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smtClean="0">
                <a:solidFill>
                  <a:schemeClr val="tx1"/>
                </a:solidFill>
              </a:rPr>
              <a:t>The employee’s department provides data about hours worked.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solidFill>
                  <a:schemeClr val="tx1"/>
                </a:solidFill>
              </a:rPr>
              <a:t>A supervisor confirms the data.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solidFill>
                  <a:schemeClr val="tx1"/>
                </a:solidFill>
              </a:rPr>
              <a:t>Pay rate information is obtained from the payroll master file.</a:t>
            </a:r>
          </a:p>
          <a:p>
            <a:pPr>
              <a:lnSpc>
                <a:spcPct val="90000"/>
              </a:lnSpc>
            </a:pPr>
            <a:endParaRPr lang="en-US" sz="180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 smtClean="0">
                <a:solidFill>
                  <a:schemeClr val="tx1"/>
                </a:solidFill>
              </a:rPr>
              <a:t> Procedures: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1600" smtClean="0">
                <a:solidFill>
                  <a:schemeClr val="tx1"/>
                </a:solidFill>
              </a:rPr>
              <a:t>The payroll transaction file is sorted by employee number (same sequence as master file).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1600" smtClean="0">
                <a:solidFill>
                  <a:schemeClr val="tx1"/>
                </a:solidFill>
              </a:rPr>
              <a:t>For each transaction, the payroll master file is read for pay rates, etc., and gross pay is calculated.</a:t>
            </a:r>
          </a:p>
          <a:p>
            <a:pPr marL="1143000" lvl="2" indent="-228600">
              <a:lnSpc>
                <a:spcPct val="90000"/>
              </a:lnSpc>
            </a:pPr>
            <a:r>
              <a:rPr lang="en-US" sz="1600" smtClean="0">
                <a:solidFill>
                  <a:schemeClr val="tx1"/>
                </a:solidFill>
              </a:rPr>
              <a:t>Hourly employees: Gross pay = (hours worked x wage rate) + Overtime + Bonuses</a:t>
            </a:r>
          </a:p>
          <a:p>
            <a:pPr marL="1143000" lvl="2" indent="-228600">
              <a:lnSpc>
                <a:spcPct val="90000"/>
              </a:lnSpc>
            </a:pPr>
            <a:r>
              <a:rPr lang="en-US" sz="1600" smtClean="0">
                <a:solidFill>
                  <a:schemeClr val="tx1"/>
                </a:solidFill>
              </a:rPr>
              <a:t>Salaried employees: Gross pay = Annual salary x Fraction of year worked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830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830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 autoUpdateAnimBg="0"/>
      <p:bldP spid="98307" grpId="0" build="p" bldLvl="5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6144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B90EB19F-573F-4109-8380-D2F74D72258C}" type="slidenum">
              <a:rPr lang="ar-SA" smtClean="0"/>
              <a:pPr/>
              <a:t>22</a:t>
            </a:fld>
            <a:endParaRPr lang="en-US" smtClean="0"/>
          </a:p>
        </p:txBody>
      </p:sp>
      <p:sp>
        <p:nvSpPr>
          <p:cNvPr id="6144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800" smtClean="0"/>
              <a:t>(4) PREPARE PAYROLL</a:t>
            </a:r>
          </a:p>
        </p:txBody>
      </p:sp>
      <p:sp>
        <p:nvSpPr>
          <p:cNvPr id="10035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en-US" sz="1900" smtClean="0">
                <a:solidFill>
                  <a:schemeClr val="tx1"/>
                </a:solidFill>
              </a:rPr>
              <a:t>Payroll deductions are summed and subtracted from gross pay to obtain net pay. There are two types of deductions:</a:t>
            </a:r>
          </a:p>
          <a:p>
            <a:pPr lvl="2">
              <a:lnSpc>
                <a:spcPct val="80000"/>
              </a:lnSpc>
            </a:pPr>
            <a:r>
              <a:rPr lang="en-US" sz="2000" smtClean="0">
                <a:solidFill>
                  <a:schemeClr val="tx1"/>
                </a:solidFill>
              </a:rPr>
              <a:t>Payroll tax withholdings</a:t>
            </a:r>
          </a:p>
          <a:p>
            <a:pPr lvl="2">
              <a:lnSpc>
                <a:spcPct val="80000"/>
              </a:lnSpc>
            </a:pPr>
            <a:r>
              <a:rPr lang="en-US" sz="2000" smtClean="0">
                <a:solidFill>
                  <a:schemeClr val="tx1"/>
                </a:solidFill>
              </a:rPr>
              <a:t>Voluntary deductions</a:t>
            </a:r>
          </a:p>
          <a:p>
            <a:pPr lvl="1">
              <a:lnSpc>
                <a:spcPct val="80000"/>
              </a:lnSpc>
            </a:pPr>
            <a:r>
              <a:rPr lang="en-US" sz="1900" smtClean="0">
                <a:solidFill>
                  <a:schemeClr val="tx1"/>
                </a:solidFill>
              </a:rPr>
              <a:t>Year-to-date totals for gross pay, deductions, and net pay are calculated, and the master file is updated. Cumulative records are important because:</a:t>
            </a:r>
          </a:p>
          <a:p>
            <a:pPr lvl="2">
              <a:lnSpc>
                <a:spcPct val="80000"/>
              </a:lnSpc>
            </a:pPr>
            <a:r>
              <a:rPr lang="en-US" sz="2000" smtClean="0">
                <a:solidFill>
                  <a:schemeClr val="tx1"/>
                </a:solidFill>
              </a:rPr>
              <a:t>Social Security and other deductions cease or decline at certain levels.</a:t>
            </a:r>
          </a:p>
          <a:p>
            <a:pPr lvl="2">
              <a:lnSpc>
                <a:spcPct val="80000"/>
              </a:lnSpc>
            </a:pPr>
            <a:r>
              <a:rPr lang="en-US" sz="2000" smtClean="0">
                <a:solidFill>
                  <a:schemeClr val="tx1"/>
                </a:solidFill>
              </a:rPr>
              <a:t>The information will be needed for tax reports.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bldLvl="5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6246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7A0B09F0-ECA5-4837-B173-EE67132E1EFE}" type="slidenum">
              <a:rPr lang="ar-SA" smtClean="0"/>
              <a:pPr/>
              <a:t>23</a:t>
            </a:fld>
            <a:endParaRPr lang="en-US" smtClean="0"/>
          </a:p>
        </p:txBody>
      </p:sp>
      <p:sp>
        <p:nvSpPr>
          <p:cNvPr id="624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800" smtClean="0"/>
              <a:t>(4) PREPARE PAYROLL</a:t>
            </a:r>
          </a:p>
        </p:txBody>
      </p:sp>
      <p:sp>
        <p:nvSpPr>
          <p:cNvPr id="10137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lvl="1"/>
            <a:r>
              <a:rPr lang="en-US" smtClean="0">
                <a:solidFill>
                  <a:schemeClr val="tx1"/>
                </a:solidFill>
              </a:rPr>
              <a:t>The following are printed:</a:t>
            </a:r>
          </a:p>
          <a:p>
            <a:pPr lvl="2"/>
            <a:r>
              <a:rPr lang="en-US" sz="1900" smtClean="0">
                <a:solidFill>
                  <a:schemeClr val="tx1"/>
                </a:solidFill>
              </a:rPr>
              <a:t>Paychecks for employees</a:t>
            </a:r>
            <a:r>
              <a:rPr lang="en-US" sz="1900" smtClean="0">
                <a:solidFill>
                  <a:schemeClr val="tx1"/>
                </a:solidFill>
                <a:cs typeface="Arial" charset="0"/>
              </a:rPr>
              <a:t>—</a:t>
            </a:r>
            <a:r>
              <a:rPr lang="en-US" sz="1900" smtClean="0">
                <a:solidFill>
                  <a:schemeClr val="tx1"/>
                </a:solidFill>
              </a:rPr>
              <a:t>often accompanied by an </a:t>
            </a:r>
            <a:r>
              <a:rPr lang="en-US" sz="1900" b="1" i="1" smtClean="0">
                <a:solidFill>
                  <a:schemeClr val="tx1"/>
                </a:solidFill>
              </a:rPr>
              <a:t>earnings statement</a:t>
            </a:r>
            <a:r>
              <a:rPr lang="en-US" sz="1900" smtClean="0">
                <a:solidFill>
                  <a:schemeClr val="tx1"/>
                </a:solidFill>
              </a:rPr>
              <a:t>, which lists pay detail, current and year-to-date.</a:t>
            </a:r>
          </a:p>
          <a:p>
            <a:pPr lvl="2"/>
            <a:r>
              <a:rPr lang="en-US" sz="1900" smtClean="0">
                <a:solidFill>
                  <a:schemeClr val="tx1"/>
                </a:solidFill>
              </a:rPr>
              <a:t>A </a:t>
            </a:r>
            <a:r>
              <a:rPr lang="en-US" sz="1900" b="1" i="1" smtClean="0">
                <a:solidFill>
                  <a:schemeClr val="tx1"/>
                </a:solidFill>
              </a:rPr>
              <a:t>payroll register</a:t>
            </a:r>
            <a:r>
              <a:rPr lang="en-US" sz="1900" smtClean="0">
                <a:solidFill>
                  <a:schemeClr val="tx1"/>
                </a:solidFill>
              </a:rPr>
              <a:t>, which lists each employee’s gross pay, deductions, and net pay in a multi-column format:</a:t>
            </a:r>
          </a:p>
          <a:p>
            <a:pPr lvl="3"/>
            <a:r>
              <a:rPr lang="en-US" sz="2000" smtClean="0">
                <a:solidFill>
                  <a:schemeClr val="tx1"/>
                </a:solidFill>
              </a:rPr>
              <a:t>Is used to authorize the transfer of funds to the company’s payroll bank account.</a:t>
            </a:r>
          </a:p>
          <a:p>
            <a:pPr lvl="3"/>
            <a:r>
              <a:rPr lang="en-US" sz="2000" smtClean="0">
                <a:solidFill>
                  <a:schemeClr val="tx1"/>
                </a:solidFill>
              </a:rPr>
              <a:t>May be accompanied by a </a:t>
            </a:r>
            <a:r>
              <a:rPr lang="en-US" sz="2000" b="1" i="1" smtClean="0">
                <a:solidFill>
                  <a:schemeClr val="tx1"/>
                </a:solidFill>
              </a:rPr>
              <a:t>deduction register</a:t>
            </a:r>
            <a:r>
              <a:rPr lang="en-US" sz="2000" smtClean="0">
                <a:solidFill>
                  <a:schemeClr val="tx1"/>
                </a:solidFill>
              </a:rPr>
              <a:t>, listing miscellaneous voluntary deductions for each employee</a:t>
            </a:r>
            <a:r>
              <a:rPr lang="en-US" smtClean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 bldLvl="5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6553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C9315D29-4B49-446F-8D00-8CD70491AB26}" type="slidenum">
              <a:rPr lang="ar-SA" smtClean="0"/>
              <a:pPr/>
              <a:t>24</a:t>
            </a:fld>
            <a:endParaRPr lang="en-US" smtClean="0"/>
          </a:p>
        </p:txBody>
      </p:sp>
      <p:sp>
        <p:nvSpPr>
          <p:cNvPr id="1044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800" smtClean="0"/>
              <a:t>(5) DISBURSE PAYROLL</a:t>
            </a:r>
          </a:p>
        </p:txBody>
      </p:sp>
      <p:sp>
        <p:nvSpPr>
          <p:cNvPr id="10445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>
                <a:solidFill>
                  <a:schemeClr val="tx1"/>
                </a:solidFill>
              </a:rPr>
              <a:t> </a:t>
            </a:r>
            <a:r>
              <a:rPr lang="en-US" sz="1800" smtClean="0">
                <a:solidFill>
                  <a:schemeClr val="tx1"/>
                </a:solidFill>
              </a:rPr>
              <a:t>Most employees are paid either by:</a:t>
            </a:r>
          </a:p>
          <a:p>
            <a:pPr lvl="1">
              <a:lnSpc>
                <a:spcPct val="80000"/>
              </a:lnSpc>
            </a:pPr>
            <a:r>
              <a:rPr lang="en-US" smtClean="0">
                <a:solidFill>
                  <a:schemeClr val="tx1"/>
                </a:solidFill>
              </a:rPr>
              <a:t>Check</a:t>
            </a:r>
          </a:p>
          <a:p>
            <a:pPr lvl="1">
              <a:lnSpc>
                <a:spcPct val="80000"/>
              </a:lnSpc>
            </a:pPr>
            <a:r>
              <a:rPr lang="en-US" smtClean="0">
                <a:solidFill>
                  <a:schemeClr val="tx1"/>
                </a:solidFill>
              </a:rPr>
              <a:t>Direct deposit</a:t>
            </a:r>
          </a:p>
          <a:p>
            <a:pPr lvl="1">
              <a:lnSpc>
                <a:spcPct val="80000"/>
              </a:lnSpc>
            </a:pPr>
            <a:r>
              <a:rPr lang="en-US" smtClean="0">
                <a:solidFill>
                  <a:schemeClr val="tx1"/>
                </a:solidFill>
              </a:rPr>
              <a:t>In some industries, such as construction, cash payments may still be made, but does not provide good documentation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  Procedures:</a:t>
            </a:r>
          </a:p>
          <a:p>
            <a:pPr lvl="1">
              <a:lnSpc>
                <a:spcPct val="80000"/>
              </a:lnSpc>
            </a:pPr>
            <a:r>
              <a:rPr lang="en-US" smtClean="0">
                <a:solidFill>
                  <a:schemeClr val="tx1"/>
                </a:solidFill>
              </a:rPr>
              <a:t>When paychecks have been prepared, the payroll register is sent to accounts payable for review and approval.</a:t>
            </a:r>
          </a:p>
          <a:p>
            <a:pPr lvl="1">
              <a:lnSpc>
                <a:spcPct val="80000"/>
              </a:lnSpc>
            </a:pPr>
            <a:r>
              <a:rPr lang="en-US" smtClean="0">
                <a:solidFill>
                  <a:schemeClr val="tx1"/>
                </a:solidFill>
              </a:rPr>
              <a:t>A disbursement voucher is prepared to authorize transfer of funds from checking to the payroll bank account.</a:t>
            </a:r>
          </a:p>
          <a:p>
            <a:pPr marL="1143000" lvl="2" indent="-228600">
              <a:lnSpc>
                <a:spcPct val="80000"/>
              </a:lnSpc>
            </a:pPr>
            <a:r>
              <a:rPr lang="en-US" smtClean="0">
                <a:solidFill>
                  <a:schemeClr val="tx1"/>
                </a:solidFill>
              </a:rPr>
              <a:t>For control purposes, checks should not be drawn on the company’s regular bank account</a:t>
            </a:r>
          </a:p>
          <a:p>
            <a:pPr marL="1143000" lvl="2" indent="-228600">
              <a:lnSpc>
                <a:spcPct val="80000"/>
              </a:lnSpc>
            </a:pPr>
            <a:r>
              <a:rPr lang="en-US" smtClean="0">
                <a:solidFill>
                  <a:schemeClr val="tx1"/>
                </a:solidFill>
              </a:rPr>
              <a:t>A separate account is created for this purpose.</a:t>
            </a:r>
          </a:p>
          <a:p>
            <a:pPr marL="1600200" lvl="3" indent="-228600">
              <a:lnSpc>
                <a:spcPct val="80000"/>
              </a:lnSpc>
            </a:pPr>
            <a:r>
              <a:rPr lang="en-US" smtClean="0">
                <a:solidFill>
                  <a:schemeClr val="tx1"/>
                </a:solidFill>
              </a:rPr>
              <a:t>Limits the company’s loss exposure.</a:t>
            </a:r>
          </a:p>
          <a:p>
            <a:pPr marL="1600200" lvl="3" indent="-228600">
              <a:lnSpc>
                <a:spcPct val="80000"/>
              </a:lnSpc>
            </a:pPr>
            <a:r>
              <a:rPr lang="en-US" smtClean="0">
                <a:solidFill>
                  <a:schemeClr val="tx1"/>
                </a:solidFill>
              </a:rPr>
              <a:t>Makes it easier to reconcile payroll and detect paycheck forgeries.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4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4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0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04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0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04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 autoUpdateAnimBg="0"/>
      <p:bldP spid="104451" grpId="0" build="p" bldLvl="5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6758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83B97FFA-70B1-4BCA-BA47-FBCE9EED752A}" type="slidenum">
              <a:rPr lang="ar-SA" smtClean="0"/>
              <a:pPr/>
              <a:t>25</a:t>
            </a:fld>
            <a:endParaRPr lang="en-US" smtClean="0"/>
          </a:p>
        </p:txBody>
      </p:sp>
      <p:sp>
        <p:nvSpPr>
          <p:cNvPr id="6758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800" smtClean="0"/>
              <a:t>(5) DISBURSE PAYROLL</a:t>
            </a:r>
          </a:p>
        </p:txBody>
      </p:sp>
      <p:sp>
        <p:nvSpPr>
          <p:cNvPr id="10649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lvl="1"/>
            <a:r>
              <a:rPr lang="en-US" sz="1600" smtClean="0">
                <a:solidFill>
                  <a:schemeClr val="tx1"/>
                </a:solidFill>
              </a:rPr>
              <a:t>The approved disbursement voucher and payroll register are sent to the cashier. The cashier</a:t>
            </a:r>
            <a:r>
              <a:rPr lang="en-US" sz="1600" smtClean="0"/>
              <a:t>:</a:t>
            </a:r>
          </a:p>
          <a:p>
            <a:pPr lvl="3"/>
            <a:r>
              <a:rPr lang="en-US" sz="1600" smtClean="0">
                <a:solidFill>
                  <a:schemeClr val="tx1"/>
                </a:solidFill>
              </a:rPr>
              <a:t>Reviews the documents.</a:t>
            </a:r>
          </a:p>
          <a:p>
            <a:pPr lvl="3"/>
            <a:r>
              <a:rPr lang="en-US" sz="1600" smtClean="0">
                <a:solidFill>
                  <a:schemeClr val="tx1"/>
                </a:solidFill>
              </a:rPr>
              <a:t>Prepares and signs the payroll check to transfer the funds.</a:t>
            </a:r>
          </a:p>
          <a:p>
            <a:pPr lvl="3"/>
            <a:r>
              <a:rPr lang="en-US" sz="1600" smtClean="0">
                <a:solidFill>
                  <a:schemeClr val="tx1"/>
                </a:solidFill>
              </a:rPr>
              <a:t>Reviews, signs, and distributes employee paychecks (which separates authorization and recording from distribution of checks).</a:t>
            </a:r>
          </a:p>
          <a:p>
            <a:pPr lvl="3"/>
            <a:r>
              <a:rPr lang="en-US" sz="1600" smtClean="0">
                <a:solidFill>
                  <a:schemeClr val="tx1"/>
                </a:solidFill>
              </a:rPr>
              <a:t>Re-deposits unclaimed checks in the company’s bank account.</a:t>
            </a:r>
          </a:p>
          <a:p>
            <a:pPr lvl="3"/>
            <a:r>
              <a:rPr lang="en-US" sz="1600" smtClean="0">
                <a:solidFill>
                  <a:schemeClr val="tx1"/>
                </a:solidFill>
              </a:rPr>
              <a:t>Sends a list of these paychecks to internal audit for investigation.</a:t>
            </a:r>
          </a:p>
          <a:p>
            <a:pPr lvl="3"/>
            <a:r>
              <a:rPr lang="en-US" sz="1600" smtClean="0">
                <a:solidFill>
                  <a:schemeClr val="tx1"/>
                </a:solidFill>
              </a:rPr>
              <a:t> Returns the payroll register to payroll department, where it is filed with time cards and job time tickets.</a:t>
            </a:r>
          </a:p>
          <a:p>
            <a:pPr lvl="3"/>
            <a:r>
              <a:rPr lang="en-US" sz="1600" smtClean="0">
                <a:solidFill>
                  <a:schemeClr val="tx1"/>
                </a:solidFill>
              </a:rPr>
              <a:t>Sends the disbursement voucher to accounting clerk to update general ledger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bldLvl="5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6963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1FD33ED1-9BF8-4B00-9388-BF5782B74152}" type="slidenum">
              <a:rPr lang="ar-SA" smtClean="0"/>
              <a:pPr/>
              <a:t>26</a:t>
            </a:fld>
            <a:endParaRPr lang="en-US" smtClean="0"/>
          </a:p>
        </p:txBody>
      </p:sp>
      <p:sp>
        <p:nvSpPr>
          <p:cNvPr id="6963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800" smtClean="0"/>
              <a:t>(5) DISBURSE PAYROLL</a:t>
            </a:r>
          </a:p>
        </p:txBody>
      </p:sp>
      <p:sp>
        <p:nvSpPr>
          <p:cNvPr id="10854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b="1" smtClean="0">
                <a:solidFill>
                  <a:schemeClr val="tx1"/>
                </a:solidFill>
              </a:rPr>
              <a:t>Efficiency opportunity: Direct deposit</a:t>
            </a:r>
            <a:endParaRPr lang="en-US" smtClean="0">
              <a:solidFill>
                <a:schemeClr val="tx1"/>
              </a:solidFill>
            </a:endParaRPr>
          </a:p>
          <a:p>
            <a:pPr lvl="1"/>
            <a:r>
              <a:rPr lang="en-US" smtClean="0">
                <a:solidFill>
                  <a:schemeClr val="tx1"/>
                </a:solidFill>
              </a:rPr>
              <a:t>Direct deposit can improve efficiency and reduce costs of payroll processing.</a:t>
            </a:r>
          </a:p>
          <a:p>
            <a:pPr lvl="2"/>
            <a:r>
              <a:rPr lang="en-US" smtClean="0">
                <a:solidFill>
                  <a:schemeClr val="tx1"/>
                </a:solidFill>
              </a:rPr>
              <a:t>Employee receives a copy of the check and an earnings statement.</a:t>
            </a:r>
          </a:p>
          <a:p>
            <a:pPr lvl="2"/>
            <a:r>
              <a:rPr lang="en-US" smtClean="0">
                <a:solidFill>
                  <a:schemeClr val="tx1"/>
                </a:solidFill>
              </a:rPr>
              <a:t>Each bank receives a record of the payroll deposits for that bank via EDI. The record includes:</a:t>
            </a:r>
          </a:p>
          <a:p>
            <a:pPr lvl="3"/>
            <a:r>
              <a:rPr lang="en-US" smtClean="0">
                <a:solidFill>
                  <a:schemeClr val="tx1"/>
                </a:solidFill>
              </a:rPr>
              <a:t>Employee number</a:t>
            </a:r>
          </a:p>
          <a:p>
            <a:pPr lvl="3"/>
            <a:r>
              <a:rPr lang="en-US" smtClean="0">
                <a:solidFill>
                  <a:schemeClr val="tx1"/>
                </a:solidFill>
              </a:rPr>
              <a:t>Social security number</a:t>
            </a:r>
          </a:p>
          <a:p>
            <a:pPr lvl="3"/>
            <a:r>
              <a:rPr lang="en-US" smtClean="0">
                <a:solidFill>
                  <a:schemeClr val="tx1"/>
                </a:solidFill>
              </a:rPr>
              <a:t>Bank account number</a:t>
            </a:r>
          </a:p>
          <a:p>
            <a:pPr lvl="3"/>
            <a:r>
              <a:rPr lang="en-US" smtClean="0">
                <a:solidFill>
                  <a:schemeClr val="tx1"/>
                </a:solidFill>
              </a:rPr>
              <a:t>Net pay amount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 bldLvl="5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7270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90D474FB-7E45-4841-A9FF-8E7785DC8F48}" type="slidenum">
              <a:rPr lang="ar-SA" smtClean="0"/>
              <a:pPr/>
              <a:t>27</a:t>
            </a:fld>
            <a:endParaRPr lang="en-US" smtClean="0"/>
          </a:p>
        </p:txBody>
      </p:sp>
      <p:sp>
        <p:nvSpPr>
          <p:cNvPr id="11161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400" smtClean="0"/>
              <a:t>(6) CALCULATE EMPLOYER-PAID BENEFITS AND TAXES</a:t>
            </a:r>
          </a:p>
        </p:txBody>
      </p:sp>
      <p:sp>
        <p:nvSpPr>
          <p:cNvPr id="11161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sz="1600" smtClean="0">
                <a:solidFill>
                  <a:schemeClr val="tx1"/>
                </a:solidFill>
              </a:rPr>
              <a:t>The employer pays some </a:t>
            </a:r>
            <a:r>
              <a:rPr lang="en-US" sz="1600" b="1" smtClean="0">
                <a:solidFill>
                  <a:schemeClr val="tx1"/>
                </a:solidFill>
              </a:rPr>
              <a:t>payroll taxes</a:t>
            </a:r>
            <a:r>
              <a:rPr lang="en-US" sz="1600" smtClean="0">
                <a:solidFill>
                  <a:schemeClr val="tx1"/>
                </a:solidFill>
              </a:rPr>
              <a:t> and </a:t>
            </a:r>
            <a:r>
              <a:rPr lang="en-US" sz="1600" b="1" smtClean="0">
                <a:solidFill>
                  <a:schemeClr val="tx1"/>
                </a:solidFill>
              </a:rPr>
              <a:t>employee benefits directly.</a:t>
            </a:r>
          </a:p>
          <a:p>
            <a:pPr lvl="1"/>
            <a:r>
              <a:rPr lang="en-US" sz="1600" smtClean="0">
                <a:solidFill>
                  <a:schemeClr val="tx1"/>
                </a:solidFill>
              </a:rPr>
              <a:t>The employer withholds federal and state taxes from employee paycheck, along with Medicare tax, and the employee’s share of Social Security.</a:t>
            </a:r>
          </a:p>
          <a:p>
            <a:pPr lvl="1"/>
            <a:r>
              <a:rPr lang="en-US" sz="1600" smtClean="0">
                <a:solidFill>
                  <a:schemeClr val="tx1"/>
                </a:solidFill>
              </a:rPr>
              <a:t>May also withhold voluntary deductions such as union dues, United Way contributions, credit union savings, retirement contributions, etc.</a:t>
            </a:r>
          </a:p>
          <a:p>
            <a:r>
              <a:rPr lang="en-US" sz="1800" smtClean="0">
                <a:solidFill>
                  <a:schemeClr val="tx1"/>
                </a:solidFill>
              </a:rPr>
              <a:t>In addition, the employer pays:</a:t>
            </a:r>
          </a:p>
          <a:p>
            <a:pPr lvl="1"/>
            <a:r>
              <a:rPr lang="en-US" sz="1600" smtClean="0">
                <a:solidFill>
                  <a:schemeClr val="tx1"/>
                </a:solidFill>
              </a:rPr>
              <a:t>A matching amount of Social Security.</a:t>
            </a:r>
          </a:p>
          <a:p>
            <a:pPr lvl="1"/>
            <a:r>
              <a:rPr lang="en-US" sz="1600" smtClean="0">
                <a:solidFill>
                  <a:schemeClr val="tx1"/>
                </a:solidFill>
              </a:rPr>
              <a:t>Federal and state unemployment taxes.</a:t>
            </a:r>
          </a:p>
          <a:p>
            <a:pPr lvl="1"/>
            <a:r>
              <a:rPr lang="en-US" sz="1600" smtClean="0">
                <a:solidFill>
                  <a:schemeClr val="tx1"/>
                </a:solidFill>
              </a:rPr>
              <a:t>The employer share of health, disability, and life insurance premiums, as well as pension contributions.</a:t>
            </a:r>
          </a:p>
          <a:p>
            <a:r>
              <a:rPr lang="en-US" sz="1800" smtClean="0">
                <a:solidFill>
                  <a:schemeClr val="tx1"/>
                </a:solidFill>
              </a:rPr>
              <a:t>Some companies offer flexible benefit plans, sometimes called cafeteria-style benefit plans.</a:t>
            </a:r>
          </a:p>
          <a:p>
            <a:pPr lvl="1"/>
            <a:r>
              <a:rPr lang="en-US" sz="1600" smtClean="0">
                <a:solidFill>
                  <a:schemeClr val="tx1"/>
                </a:solidFill>
              </a:rPr>
              <a:t>These plans offer a menu of options.</a:t>
            </a:r>
          </a:p>
          <a:p>
            <a:pPr lvl="1">
              <a:buFont typeface="Wingdings 2" pitchFamily="18" charset="2"/>
              <a:buNone/>
            </a:pPr>
            <a:endParaRPr lang="en-US" sz="16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16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16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 autoUpdateAnimBg="0"/>
      <p:bldP spid="111619" grpId="0" build="p" bldLvl="5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7680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2B9809DF-21E1-4C24-A311-8578C3C7AD76}" type="slidenum">
              <a:rPr lang="ar-SA" smtClean="0"/>
              <a:pPr/>
              <a:t>28</a:t>
            </a:fld>
            <a:endParaRPr lang="en-US" smtClean="0"/>
          </a:p>
        </p:txBody>
      </p:sp>
      <p:sp>
        <p:nvSpPr>
          <p:cNvPr id="1157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800" smtClean="0"/>
              <a:t>(7) DISBURSE PAYROLL TAXES AND MISCELLANEOUS</a:t>
            </a:r>
            <a:r>
              <a:rPr lang="en-US" sz="3200" smtClean="0"/>
              <a:t> DEDUCTIONS</a:t>
            </a:r>
          </a:p>
        </p:txBody>
      </p:sp>
      <p:sp>
        <p:nvSpPr>
          <p:cNvPr id="11571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buClr>
                <a:srgbClr val="1672CE"/>
              </a:buClr>
              <a:buFontTx/>
              <a:buChar char="•"/>
            </a:pPr>
            <a:r>
              <a:rPr lang="en-US" smtClean="0"/>
              <a:t>The company must periodically prepare checks or EFT to pay tax and other liabilities.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57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57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autoUpdateAnimBg="0"/>
      <p:bldP spid="115715" grpId="0" build="p" bldLvl="5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7782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D7BB0252-C592-4F48-9F22-56AB12FEF022}" type="slidenum">
              <a:rPr lang="ar-SA" smtClean="0"/>
              <a:pPr/>
              <a:t>29</a:t>
            </a:fld>
            <a:endParaRPr lang="en-US" smtClean="0"/>
          </a:p>
        </p:txBody>
      </p:sp>
      <p:sp>
        <p:nvSpPr>
          <p:cNvPr id="1167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OUTSOURCING OPTIONS</a:t>
            </a:r>
          </a:p>
        </p:txBody>
      </p:sp>
      <p:sp>
        <p:nvSpPr>
          <p:cNvPr id="11673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smtClean="0">
                <a:solidFill>
                  <a:schemeClr val="tx1"/>
                </a:solidFill>
              </a:rPr>
              <a:t>Many entities outsource payroll and HRM to: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Payroll service bureaus </a:t>
            </a:r>
          </a:p>
          <a:p>
            <a:pPr lvl="2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Maintain the payroll master file and perform payroll processing activities.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Professional employer organizations (PEOs)</a:t>
            </a:r>
          </a:p>
          <a:p>
            <a:pPr lvl="2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Perform the services of the payroll service bureau.</a:t>
            </a:r>
          </a:p>
          <a:p>
            <a:pPr lvl="2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Also administer and design employee benefit plans.</a:t>
            </a:r>
          </a:p>
          <a:p>
            <a:pPr lvl="2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Generally, more expensive than payroll service bureaus. </a:t>
            </a:r>
          </a:p>
          <a:p>
            <a:pPr lvl="2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 When organizations outsource payroll processing, they send the service bureau or PEO at the end of each period:</a:t>
            </a:r>
          </a:p>
          <a:p>
            <a:pPr lvl="2">
              <a:lnSpc>
                <a:spcPct val="90000"/>
              </a:lnSpc>
              <a:buFont typeface="Wingdings 2" pitchFamily="18" charset="2"/>
              <a:buNone/>
            </a:pPr>
            <a:r>
              <a:rPr lang="en-US" smtClean="0">
                <a:solidFill>
                  <a:schemeClr val="tx1"/>
                </a:solidFill>
              </a:rPr>
              <a:t> (1) Personnel changes. (2) Employee time and attendance data.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solidFill>
                  <a:schemeClr val="tx1"/>
                </a:solidFill>
              </a:rPr>
              <a:t>The service bureau or PEO then: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Prepares paychecks, earnings statements, and a payroll register.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Periodically produces tax documents.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673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673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1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16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16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16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167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 autoUpdateAnimBg="0"/>
      <p:bldP spid="116739" grpId="0" build="p" bldLvl="5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B1AA91F1-6D1C-4525-A3E6-F139EA02C5D0}" type="slidenum">
              <a:rPr lang="ar-SA" smtClean="0"/>
              <a:pPr/>
              <a:t>3</a:t>
            </a:fld>
            <a:endParaRPr lang="en-US" smtClean="0"/>
          </a:p>
        </p:txBody>
      </p:sp>
      <p:sp>
        <p:nvSpPr>
          <p:cNvPr id="2765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6553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smtClean="0"/>
              <a:t> </a:t>
            </a:r>
            <a:r>
              <a:rPr lang="en-US" sz="1800" smtClean="0">
                <a:solidFill>
                  <a:schemeClr val="tx1"/>
                </a:solidFill>
              </a:rPr>
              <a:t>The HRM/payroll cycle is a recurring set of business activities and related data processing operations associated with effectively managing the employee workforce.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solidFill>
                  <a:schemeClr val="tx1"/>
                </a:solidFill>
              </a:rPr>
              <a:t>The more important tasks performed in the HRM/payroll cycle are:</a:t>
            </a:r>
          </a:p>
          <a:p>
            <a:pPr lvl="1">
              <a:lnSpc>
                <a:spcPct val="90000"/>
              </a:lnSpc>
            </a:pPr>
            <a:r>
              <a:rPr lang="en-US" sz="1600" smtClean="0">
                <a:solidFill>
                  <a:schemeClr val="tx1"/>
                </a:solidFill>
              </a:rPr>
              <a:t>Recruiting and hiring new employees</a:t>
            </a:r>
          </a:p>
          <a:p>
            <a:pPr lvl="1">
              <a:lnSpc>
                <a:spcPct val="90000"/>
              </a:lnSpc>
            </a:pPr>
            <a:r>
              <a:rPr lang="en-US" sz="1600" smtClean="0">
                <a:solidFill>
                  <a:schemeClr val="tx1"/>
                </a:solidFill>
              </a:rPr>
              <a:t>Training</a:t>
            </a:r>
          </a:p>
          <a:p>
            <a:pPr lvl="1">
              <a:lnSpc>
                <a:spcPct val="90000"/>
              </a:lnSpc>
            </a:pPr>
            <a:r>
              <a:rPr lang="en-US" sz="1600" smtClean="0">
                <a:solidFill>
                  <a:schemeClr val="tx1"/>
                </a:solidFill>
              </a:rPr>
              <a:t>Job assignment</a:t>
            </a:r>
          </a:p>
          <a:p>
            <a:pPr lvl="1">
              <a:lnSpc>
                <a:spcPct val="90000"/>
              </a:lnSpc>
            </a:pPr>
            <a:r>
              <a:rPr lang="en-US" sz="1600" smtClean="0">
                <a:solidFill>
                  <a:schemeClr val="tx1"/>
                </a:solidFill>
              </a:rPr>
              <a:t>Compensation (payroll)</a:t>
            </a:r>
          </a:p>
          <a:p>
            <a:pPr lvl="1">
              <a:lnSpc>
                <a:spcPct val="90000"/>
              </a:lnSpc>
            </a:pPr>
            <a:r>
              <a:rPr lang="en-US" sz="1600" smtClean="0">
                <a:solidFill>
                  <a:schemeClr val="tx1"/>
                </a:solidFill>
              </a:rPr>
              <a:t>Performance evaluation</a:t>
            </a:r>
          </a:p>
          <a:p>
            <a:pPr lvl="1">
              <a:lnSpc>
                <a:spcPct val="90000"/>
              </a:lnSpc>
            </a:pPr>
            <a:r>
              <a:rPr lang="en-US" sz="1600" smtClean="0">
                <a:solidFill>
                  <a:schemeClr val="tx1"/>
                </a:solidFill>
              </a:rPr>
              <a:t>Discharge of employees (voluntarily or involuntarily)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solidFill>
                  <a:schemeClr val="tx1"/>
                </a:solidFill>
              </a:rPr>
              <a:t>Payroll costs are also allocated to products and departments for use in product pricing and mix decisions.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bldLvl="5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8089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4FEFB4DE-1B81-485A-97F4-9124DA553985}" type="slidenum">
              <a:rPr lang="ar-SA" smtClean="0"/>
              <a:pPr/>
              <a:t>30</a:t>
            </a:fld>
            <a:endParaRPr lang="en-US" smtClean="0"/>
          </a:p>
        </p:txBody>
      </p:sp>
      <p:sp>
        <p:nvSpPr>
          <p:cNvPr id="1198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CONTROL: OBJECTIVES, THREATS, AND PROCEDURES</a:t>
            </a:r>
          </a:p>
        </p:txBody>
      </p:sp>
      <p:sp>
        <p:nvSpPr>
          <p:cNvPr id="11981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sz="1600" smtClean="0">
                <a:solidFill>
                  <a:schemeClr val="tx1"/>
                </a:solidFill>
              </a:rPr>
              <a:t>In the HRM/payroll cycle (or any cycle), a well-designed AIS should provide adequate controls to ensure that the following objectives are met:</a:t>
            </a:r>
          </a:p>
          <a:p>
            <a:pPr lvl="1"/>
            <a:r>
              <a:rPr lang="en-US" sz="1500" smtClean="0">
                <a:solidFill>
                  <a:schemeClr val="tx1"/>
                </a:solidFill>
              </a:rPr>
              <a:t>All transactions are properly authorized</a:t>
            </a:r>
          </a:p>
          <a:p>
            <a:pPr lvl="1"/>
            <a:r>
              <a:rPr lang="en-US" sz="1500" smtClean="0">
                <a:solidFill>
                  <a:schemeClr val="tx1"/>
                </a:solidFill>
              </a:rPr>
              <a:t>All recorded transactions are valid</a:t>
            </a:r>
          </a:p>
          <a:p>
            <a:pPr lvl="1"/>
            <a:r>
              <a:rPr lang="en-US" sz="1500" smtClean="0">
                <a:solidFill>
                  <a:schemeClr val="tx1"/>
                </a:solidFill>
              </a:rPr>
              <a:t>All valid and authorized transactions are recorded</a:t>
            </a:r>
          </a:p>
          <a:p>
            <a:pPr lvl="1"/>
            <a:r>
              <a:rPr lang="en-US" sz="1500" smtClean="0">
                <a:solidFill>
                  <a:schemeClr val="tx1"/>
                </a:solidFill>
              </a:rPr>
              <a:t>All transactions are recorded accurately</a:t>
            </a:r>
          </a:p>
          <a:p>
            <a:pPr lvl="1"/>
            <a:r>
              <a:rPr lang="en-US" sz="1500" smtClean="0">
                <a:solidFill>
                  <a:schemeClr val="tx1"/>
                </a:solidFill>
              </a:rPr>
              <a:t>Assets are safeguarded from loss or theft</a:t>
            </a:r>
          </a:p>
          <a:p>
            <a:pPr lvl="1"/>
            <a:r>
              <a:rPr lang="en-US" sz="1500" smtClean="0">
                <a:solidFill>
                  <a:schemeClr val="tx1"/>
                </a:solidFill>
              </a:rPr>
              <a:t>Business activities are performed efficiently and effectively</a:t>
            </a:r>
          </a:p>
          <a:p>
            <a:pPr lvl="1"/>
            <a:r>
              <a:rPr lang="en-US" sz="1500" smtClean="0">
                <a:solidFill>
                  <a:schemeClr val="tx1"/>
                </a:solidFill>
              </a:rPr>
              <a:t>The company is in compliance with all applicable laws and regulations</a:t>
            </a:r>
          </a:p>
          <a:p>
            <a:pPr lvl="1"/>
            <a:r>
              <a:rPr lang="en-US" sz="1500" smtClean="0">
                <a:solidFill>
                  <a:schemeClr val="tx1"/>
                </a:solidFill>
              </a:rPr>
              <a:t>All disclosures are full and fair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1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19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 animBg="1" autoUpdateAnimBg="0"/>
      <p:bldP spid="119811" grpId="0" build="p" bldLvl="5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8192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4C72080C-8C7A-4498-B0F2-CF44992FF501}" type="slidenum">
              <a:rPr lang="ar-SA" smtClean="0"/>
              <a:pPr/>
              <a:t>31</a:t>
            </a:fld>
            <a:endParaRPr lang="en-US" smtClean="0"/>
          </a:p>
        </p:txBody>
      </p:sp>
      <p:sp>
        <p:nvSpPr>
          <p:cNvPr id="8192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CONTROL: OBJECTIVES, THREATS, AND PROCEDURES</a:t>
            </a:r>
          </a:p>
        </p:txBody>
      </p:sp>
      <p:sp>
        <p:nvSpPr>
          <p:cNvPr id="12083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smtClean="0">
                <a:solidFill>
                  <a:schemeClr val="tx1"/>
                </a:solidFill>
              </a:rPr>
              <a:t>There are several actions a company can take with respect to any cycle to reduce threats of errors or irregularities. These include:</a:t>
            </a:r>
          </a:p>
          <a:p>
            <a:pPr lvl="1">
              <a:lnSpc>
                <a:spcPct val="90000"/>
              </a:lnSpc>
            </a:pPr>
            <a:r>
              <a:rPr lang="en-US" sz="1700" smtClean="0">
                <a:solidFill>
                  <a:schemeClr val="tx1"/>
                </a:solidFill>
              </a:rPr>
              <a:t>Using simple, easy-to-complete documents with clear instructions (enhances accuracy and reliability).</a:t>
            </a:r>
          </a:p>
          <a:p>
            <a:pPr lvl="1">
              <a:lnSpc>
                <a:spcPct val="90000"/>
              </a:lnSpc>
            </a:pPr>
            <a:r>
              <a:rPr lang="en-US" sz="1700" smtClean="0">
                <a:solidFill>
                  <a:schemeClr val="tx1"/>
                </a:solidFill>
              </a:rPr>
              <a:t>Using appropriate application controls, such as validity checks and field checks (enhances accuracy and reliability).</a:t>
            </a:r>
          </a:p>
          <a:p>
            <a:pPr lvl="1">
              <a:lnSpc>
                <a:spcPct val="90000"/>
              </a:lnSpc>
            </a:pPr>
            <a:r>
              <a:rPr lang="en-US" sz="1700" smtClean="0">
                <a:solidFill>
                  <a:schemeClr val="tx1"/>
                </a:solidFill>
              </a:rPr>
              <a:t>Providing space on forms to record who completed and who reviewed the form (encourages proper authorizations and accountability).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build="p" bldLvl="5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8294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1F6E7418-2620-4F52-AA30-B07B5AF4FECF}" type="slidenum">
              <a:rPr lang="ar-SA" smtClean="0"/>
              <a:pPr/>
              <a:t>32</a:t>
            </a:fld>
            <a:endParaRPr lang="en-US" smtClean="0"/>
          </a:p>
        </p:txBody>
      </p:sp>
      <p:sp>
        <p:nvSpPr>
          <p:cNvPr id="8294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CONTROL: OBJECTIVES, THREATS, AND PROCEDURES</a:t>
            </a:r>
          </a:p>
        </p:txBody>
      </p:sp>
      <p:sp>
        <p:nvSpPr>
          <p:cNvPr id="12185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lvl="1"/>
            <a:r>
              <a:rPr lang="en-US" sz="1900" smtClean="0"/>
              <a:t>Pre-numbering documents (encourages recording of valid and only valid transactions).</a:t>
            </a:r>
          </a:p>
          <a:p>
            <a:pPr lvl="1"/>
            <a:r>
              <a:rPr lang="en-US" sz="1900" smtClean="0"/>
              <a:t>Restricting access to blank documents (reduces risk of unauthorized transaction).</a:t>
            </a:r>
          </a:p>
          <a:p>
            <a:pPr lvl="1"/>
            <a:r>
              <a:rPr lang="en-US" sz="1900" smtClean="0"/>
              <a:t> </a:t>
            </a:r>
            <a:r>
              <a:rPr lang="en-US" smtClean="0">
                <a:solidFill>
                  <a:schemeClr val="tx1"/>
                </a:solidFill>
              </a:rPr>
              <a:t>Following is a discussion of threats to the HRM/payroll system, organized around three areas: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Employment practices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Payroll processing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General control issues</a:t>
            </a:r>
            <a:endParaRPr lang="en-US" sz="1900" smtClean="0"/>
          </a:p>
          <a:p>
            <a:pPr lvl="1">
              <a:buFont typeface="Wingdings 2" pitchFamily="18" charset="2"/>
              <a:buNone/>
            </a:pPr>
            <a:endParaRPr lang="en-US" sz="19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 bldLvl="5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8601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05DA1FD6-99A0-4CE5-BCCC-FBC02EDA08EE}" type="slidenum">
              <a:rPr lang="ar-SA" smtClean="0"/>
              <a:pPr/>
              <a:t>33</a:t>
            </a:fld>
            <a:endParaRPr lang="en-US" smtClean="0"/>
          </a:p>
        </p:txBody>
      </p:sp>
      <p:sp>
        <p:nvSpPr>
          <p:cNvPr id="8601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THREATS IN EMPLOYMENT PRACTICES</a:t>
            </a:r>
          </a:p>
        </p:txBody>
      </p:sp>
      <p:sp>
        <p:nvSpPr>
          <p:cNvPr id="12493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sz="1800" b="1" smtClean="0">
                <a:solidFill>
                  <a:schemeClr val="tx1"/>
                </a:solidFill>
              </a:rPr>
              <a:t>THREAT 1: Hiring unqualified or larcenous (</a:t>
            </a:r>
            <a:r>
              <a:rPr lang="en-US" sz="1400" b="1" smtClean="0">
                <a:solidFill>
                  <a:schemeClr val="tx1"/>
                </a:solidFill>
              </a:rPr>
              <a:t>is the crime of stealing</a:t>
            </a:r>
            <a:r>
              <a:rPr lang="en-US" sz="1800" b="1" smtClean="0">
                <a:solidFill>
                  <a:schemeClr val="tx1"/>
                </a:solidFill>
              </a:rPr>
              <a:t>) employees</a:t>
            </a:r>
            <a:endParaRPr lang="en-US" sz="1800" smtClean="0">
              <a:solidFill>
                <a:schemeClr val="tx1"/>
              </a:solidFill>
            </a:endParaRPr>
          </a:p>
          <a:p>
            <a:pPr lvl="1"/>
            <a:r>
              <a:rPr lang="en-US" sz="1600" smtClean="0">
                <a:solidFill>
                  <a:schemeClr val="tx1"/>
                </a:solidFill>
              </a:rPr>
              <a:t>Why is this a problem?</a:t>
            </a:r>
          </a:p>
          <a:p>
            <a:pPr lvl="2"/>
            <a:r>
              <a:rPr lang="en-US" sz="1600" smtClean="0">
                <a:solidFill>
                  <a:schemeClr val="tx1"/>
                </a:solidFill>
              </a:rPr>
              <a:t>Can increase production expenses.</a:t>
            </a:r>
          </a:p>
          <a:p>
            <a:pPr lvl="2"/>
            <a:r>
              <a:rPr lang="en-US" sz="1600" smtClean="0">
                <a:solidFill>
                  <a:schemeClr val="tx1"/>
                </a:solidFill>
              </a:rPr>
              <a:t>Can result in theft of assets.</a:t>
            </a:r>
          </a:p>
          <a:p>
            <a:pPr lvl="2"/>
            <a:r>
              <a:rPr lang="en-US" sz="1600" smtClean="0">
                <a:solidFill>
                  <a:schemeClr val="tx1"/>
                </a:solidFill>
              </a:rPr>
              <a:t>Can result in civil and criminal penalties for the company (e.g., if an employee attempts to make a bribe).</a:t>
            </a:r>
          </a:p>
          <a:p>
            <a:pPr lvl="1"/>
            <a:r>
              <a:rPr lang="en-US" sz="1600" smtClean="0">
                <a:solidFill>
                  <a:schemeClr val="tx1"/>
                </a:solidFill>
              </a:rPr>
              <a:t>Controls:</a:t>
            </a:r>
          </a:p>
          <a:p>
            <a:pPr lvl="2"/>
            <a:r>
              <a:rPr lang="en-US" sz="1600" smtClean="0">
                <a:solidFill>
                  <a:schemeClr val="tx1"/>
                </a:solidFill>
              </a:rPr>
              <a:t>State skill qualifications for each position explicitly in the position control report.</a:t>
            </a:r>
          </a:p>
          <a:p>
            <a:pPr lvl="2"/>
            <a:r>
              <a:rPr lang="en-US" sz="1600" smtClean="0">
                <a:solidFill>
                  <a:schemeClr val="tx1"/>
                </a:solidFill>
              </a:rPr>
              <a:t>Ask candidates to sign a statement confirming the accuracy of the information on their application.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4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4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build="p" bldLvl="5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8704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7FA373F8-4946-4E2A-8105-E40F2242023B}" type="slidenum">
              <a:rPr lang="ar-SA" smtClean="0"/>
              <a:pPr/>
              <a:t>34</a:t>
            </a:fld>
            <a:endParaRPr lang="en-US" smtClean="0"/>
          </a:p>
        </p:txBody>
      </p:sp>
      <p:sp>
        <p:nvSpPr>
          <p:cNvPr id="8704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THREATS IN EMPLOYMENT PRACTICES</a:t>
            </a:r>
          </a:p>
        </p:txBody>
      </p:sp>
      <p:sp>
        <p:nvSpPr>
          <p:cNvPr id="12595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lvl="2"/>
            <a:r>
              <a:rPr lang="en-US" smtClean="0">
                <a:solidFill>
                  <a:schemeClr val="tx1"/>
                </a:solidFill>
              </a:rPr>
              <a:t>Recent honesty surveys indicate that 30% of Americans are dishonest, 30% are situationally honest, and 40% are honest. Therefore, ask candidates to consent to a thorough background check of their credentials (Their experiences, trainings and achievements), employment history, and credit:</a:t>
            </a:r>
          </a:p>
          <a:p>
            <a:pPr lvl="3"/>
            <a:r>
              <a:rPr lang="en-US" smtClean="0">
                <a:solidFill>
                  <a:schemeClr val="tx1"/>
                </a:solidFill>
              </a:rPr>
              <a:t>You cannot conduct these checks without a written consent.</a:t>
            </a:r>
          </a:p>
          <a:p>
            <a:pPr lvl="3"/>
            <a:r>
              <a:rPr lang="en-US" smtClean="0">
                <a:solidFill>
                  <a:schemeClr val="tx1"/>
                </a:solidFill>
              </a:rPr>
              <a:t>Discard </a:t>
            </a:r>
            <a:r>
              <a:rPr lang="ar-JO" smtClean="0">
                <a:solidFill>
                  <a:schemeClr val="tx1"/>
                </a:solidFill>
                <a:cs typeface="Arial" charset="0"/>
              </a:rPr>
              <a:t>الاستغناء  </a:t>
            </a:r>
            <a:r>
              <a:rPr lang="en-US" smtClean="0">
                <a:solidFill>
                  <a:schemeClr val="tx1"/>
                </a:solidFill>
              </a:rPr>
              <a:t>candidates who refuse to consent.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 bldLvl="5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89090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3FA273BC-33A6-4D2A-8CE0-04ADC6905311}" type="slidenum">
              <a:rPr lang="ar-SA" smtClean="0"/>
              <a:pPr/>
              <a:t>35</a:t>
            </a:fld>
            <a:endParaRPr lang="en-US" smtClean="0"/>
          </a:p>
        </p:txBody>
      </p:sp>
      <p:sp>
        <p:nvSpPr>
          <p:cNvPr id="890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THREATS IN EMPLOYMENT PRACTICES</a:t>
            </a:r>
          </a:p>
        </p:txBody>
      </p:sp>
      <p:sp>
        <p:nvSpPr>
          <p:cNvPr id="12800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sz="1900" b="1" smtClean="0">
                <a:solidFill>
                  <a:schemeClr val="tx1"/>
                </a:solidFill>
              </a:rPr>
              <a:t>THREAT 2: Violation of employment law</a:t>
            </a:r>
            <a:endParaRPr lang="en-US" sz="1900" smtClean="0">
              <a:solidFill>
                <a:schemeClr val="tx1"/>
              </a:solidFill>
            </a:endParaRPr>
          </a:p>
          <a:p>
            <a:pPr lvl="1"/>
            <a:r>
              <a:rPr lang="en-US" sz="1700" smtClean="0">
                <a:solidFill>
                  <a:schemeClr val="tx1"/>
                </a:solidFill>
              </a:rPr>
              <a:t>Why is this a problem?</a:t>
            </a:r>
          </a:p>
          <a:p>
            <a:pPr lvl="2"/>
            <a:r>
              <a:rPr lang="en-US" smtClean="0">
                <a:solidFill>
                  <a:schemeClr val="tx1"/>
                </a:solidFill>
              </a:rPr>
              <a:t>Can result in stiff government penalties as well as civil suits.</a:t>
            </a:r>
          </a:p>
          <a:p>
            <a:pPr lvl="1"/>
            <a:r>
              <a:rPr lang="en-US" sz="1700" smtClean="0">
                <a:solidFill>
                  <a:schemeClr val="tx1"/>
                </a:solidFill>
              </a:rPr>
              <a:t>Controls:</a:t>
            </a:r>
          </a:p>
          <a:p>
            <a:pPr lvl="2"/>
            <a:r>
              <a:rPr lang="en-US" smtClean="0">
                <a:solidFill>
                  <a:schemeClr val="tx1"/>
                </a:solidFill>
              </a:rPr>
              <a:t>Carefully document all actions relating to advertising, recruiting, hiring new employees, and dismissal of employees, to demonstrate compliance.</a:t>
            </a:r>
          </a:p>
          <a:p>
            <a:pPr lvl="2"/>
            <a:r>
              <a:rPr lang="en-US" smtClean="0">
                <a:solidFill>
                  <a:schemeClr val="tx1"/>
                </a:solidFill>
              </a:rPr>
              <a:t>Provide employees with continual training to keep them current with employment law.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 bldLvl="5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9113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20F418BE-582F-448D-92B3-D2AA4F9E3897}" type="slidenum">
              <a:rPr lang="ar-SA" smtClean="0"/>
              <a:pPr/>
              <a:t>36</a:t>
            </a:fld>
            <a:endParaRPr lang="en-US" smtClean="0"/>
          </a:p>
        </p:txBody>
      </p:sp>
      <p:sp>
        <p:nvSpPr>
          <p:cNvPr id="9113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THREATS IN PAYROLL PROCESSING</a:t>
            </a:r>
          </a:p>
        </p:txBody>
      </p:sp>
      <p:sp>
        <p:nvSpPr>
          <p:cNvPr id="13005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chemeClr val="tx1"/>
                </a:solidFill>
              </a:rPr>
              <a:t>THREAT 3: Unauthorized changes to the payroll master file</a:t>
            </a:r>
            <a:endParaRPr lang="en-US" sz="1800" smtClean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 Why is this a problem?</a:t>
            </a:r>
          </a:p>
          <a:p>
            <a:pPr lvl="2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Can increase expenses if wages, salaries, commissions, or base rates are falsified.</a:t>
            </a:r>
          </a:p>
          <a:p>
            <a:pPr lvl="2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Can result in inaccurate reporting and erroneous decisions</a:t>
            </a:r>
          </a:p>
          <a:p>
            <a:pPr lvl="1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 </a:t>
            </a:r>
            <a:r>
              <a:rPr lang="en-US" sz="1500" smtClean="0">
                <a:solidFill>
                  <a:schemeClr val="tx1"/>
                </a:solidFill>
              </a:rPr>
              <a:t>Controls:</a:t>
            </a:r>
          </a:p>
          <a:p>
            <a:pPr lvl="2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Proper segregation of duties:</a:t>
            </a:r>
          </a:p>
          <a:p>
            <a:pPr marL="1600200" lvl="3" indent="-228600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Only HRM department should be able to update payroll master file.</a:t>
            </a:r>
          </a:p>
          <a:p>
            <a:pPr marL="1600200" lvl="3" indent="-228600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HRM employees should not directly participate in payroll processing or distribution.</a:t>
            </a:r>
          </a:p>
          <a:p>
            <a:pPr marL="2057400" lvl="4" indent="-228600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Prevents the creation of ghost employees and fraudulent checks.</a:t>
            </a:r>
          </a:p>
          <a:p>
            <a:pPr marL="1600200" lvl="3" indent="-228600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Changes to the payroll master file should be reviewed and approved by someone other than the person recommending the change.</a:t>
            </a:r>
          </a:p>
          <a:p>
            <a:pPr marL="2057400" lvl="4" indent="-228600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Department supervisors should receive copies of these documents for review.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0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0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0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30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30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 bldLvl="5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9318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FB79DDC2-A8FD-4F45-9914-ADA8752E7554}" type="slidenum">
              <a:rPr lang="ar-SA" smtClean="0"/>
              <a:pPr/>
              <a:t>37</a:t>
            </a:fld>
            <a:endParaRPr lang="en-US" smtClean="0"/>
          </a:p>
        </p:txBody>
      </p:sp>
      <p:sp>
        <p:nvSpPr>
          <p:cNvPr id="9318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THREATS IN PAYROLL PROCESSING</a:t>
            </a:r>
          </a:p>
        </p:txBody>
      </p:sp>
      <p:sp>
        <p:nvSpPr>
          <p:cNvPr id="13209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lvl="2"/>
            <a:r>
              <a:rPr lang="en-US" smtClean="0">
                <a:solidFill>
                  <a:schemeClr val="tx1"/>
                </a:solidFill>
              </a:rPr>
              <a:t>Restrict logical and physical access to the payroll system:</a:t>
            </a:r>
          </a:p>
          <a:p>
            <a:pPr lvl="3"/>
            <a:r>
              <a:rPr lang="en-US" smtClean="0">
                <a:solidFill>
                  <a:schemeClr val="tx1"/>
                </a:solidFill>
              </a:rPr>
              <a:t>Utilize user IDs, passwords, and an access control matrix.</a:t>
            </a:r>
          </a:p>
          <a:p>
            <a:pPr lvl="3"/>
            <a:r>
              <a:rPr lang="en-US" smtClean="0">
                <a:solidFill>
                  <a:schemeClr val="tx1"/>
                </a:solidFill>
              </a:rPr>
              <a:t>Control terminals from which payroll data and programs can be accessed.</a:t>
            </a:r>
          </a:p>
          <a:p>
            <a:pPr lvl="2">
              <a:buFont typeface="Wingdings 2" pitchFamily="18" charset="2"/>
              <a:buNone/>
            </a:pPr>
            <a:r>
              <a:rPr lang="en-US" smtClean="0">
                <a:solidFill>
                  <a:schemeClr val="tx1"/>
                </a:solidFill>
              </a:rPr>
              <a:t> </a:t>
            </a:r>
          </a:p>
          <a:p>
            <a:pPr lvl="2"/>
            <a:r>
              <a:rPr lang="en-US" smtClean="0">
                <a:solidFill>
                  <a:schemeClr val="tx1"/>
                </a:solidFill>
              </a:rPr>
              <a:t> </a:t>
            </a:r>
            <a:r>
              <a:rPr lang="en-US" sz="2000" b="1" smtClean="0">
                <a:solidFill>
                  <a:schemeClr val="tx1"/>
                </a:solidFill>
              </a:rPr>
              <a:t>THREAT 4: Inaccurate time data</a:t>
            </a:r>
            <a:endParaRPr lang="en-US" sz="2000" smtClean="0">
              <a:solidFill>
                <a:schemeClr val="tx1"/>
              </a:solidFill>
            </a:endParaRPr>
          </a:p>
          <a:p>
            <a:pPr marL="742950" lvl="1" indent="-285750"/>
            <a:r>
              <a:rPr lang="en-US" sz="2000" smtClean="0">
                <a:solidFill>
                  <a:schemeClr val="tx1"/>
                </a:solidFill>
              </a:rPr>
              <a:t>Why is this a problem?</a:t>
            </a:r>
          </a:p>
          <a:p>
            <a:pPr lvl="2"/>
            <a:r>
              <a:rPr lang="en-US" sz="2000" smtClean="0">
                <a:solidFill>
                  <a:schemeClr val="tx1"/>
                </a:solidFill>
              </a:rPr>
              <a:t>Can result in payments for services not rendered.</a:t>
            </a:r>
          </a:p>
          <a:p>
            <a:pPr lvl="2"/>
            <a:r>
              <a:rPr lang="en-US" sz="2000" smtClean="0">
                <a:solidFill>
                  <a:schemeClr val="tx1"/>
                </a:solidFill>
              </a:rPr>
              <a:t>Inaccurate or missing checks can damage employee morale.</a:t>
            </a:r>
          </a:p>
          <a:p>
            <a:pPr lvl="2"/>
            <a:r>
              <a:rPr lang="en-US" sz="2000" smtClean="0">
                <a:solidFill>
                  <a:schemeClr val="tx1"/>
                </a:solidFill>
              </a:rPr>
              <a:t>Can result in inaccurate labor reporting.</a:t>
            </a:r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build="p" bldLvl="5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9523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B5B1FC19-3CF9-4539-BC86-2F8D7409736C}" type="slidenum">
              <a:rPr lang="ar-SA" smtClean="0"/>
              <a:pPr/>
              <a:t>38</a:t>
            </a:fld>
            <a:endParaRPr lang="en-US" smtClean="0"/>
          </a:p>
        </p:txBody>
      </p:sp>
      <p:sp>
        <p:nvSpPr>
          <p:cNvPr id="9523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THREATS IN PAYROLL PROCESSING</a:t>
            </a:r>
          </a:p>
        </p:txBody>
      </p:sp>
      <p:sp>
        <p:nvSpPr>
          <p:cNvPr id="13414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en-US" sz="1600" smtClean="0"/>
              <a:t>Controls:</a:t>
            </a:r>
          </a:p>
          <a:p>
            <a:pPr lvl="2">
              <a:lnSpc>
                <a:spcPct val="80000"/>
              </a:lnSpc>
            </a:pPr>
            <a:r>
              <a:rPr lang="en-US" sz="1700" smtClean="0"/>
              <a:t>Automation can reduce unintentional inaccuracies with:</a:t>
            </a:r>
          </a:p>
          <a:p>
            <a:pPr lvl="3">
              <a:lnSpc>
                <a:spcPct val="80000"/>
              </a:lnSpc>
            </a:pPr>
            <a:r>
              <a:rPr lang="en-US" smtClean="0"/>
              <a:t>Badge readers</a:t>
            </a:r>
          </a:p>
          <a:p>
            <a:pPr lvl="3">
              <a:lnSpc>
                <a:spcPct val="80000"/>
              </a:lnSpc>
            </a:pPr>
            <a:r>
              <a:rPr lang="en-US" smtClean="0"/>
              <a:t>Bar code scanners</a:t>
            </a:r>
          </a:p>
          <a:p>
            <a:pPr lvl="3">
              <a:lnSpc>
                <a:spcPct val="80000"/>
              </a:lnSpc>
            </a:pPr>
            <a:r>
              <a:rPr lang="en-US" smtClean="0"/>
              <a:t>Online terminals</a:t>
            </a:r>
          </a:p>
          <a:p>
            <a:pPr lvl="2">
              <a:lnSpc>
                <a:spcPct val="80000"/>
              </a:lnSpc>
            </a:pPr>
            <a:r>
              <a:rPr lang="en-US" sz="1700" smtClean="0"/>
              <a:t>Data entry programs should include edit checks:</a:t>
            </a:r>
          </a:p>
          <a:p>
            <a:pPr lvl="3">
              <a:lnSpc>
                <a:spcPct val="80000"/>
              </a:lnSpc>
            </a:pPr>
            <a:r>
              <a:rPr lang="en-US" smtClean="0"/>
              <a:t>Field checks for employee number and hours worked</a:t>
            </a:r>
          </a:p>
          <a:p>
            <a:pPr lvl="3">
              <a:lnSpc>
                <a:spcPct val="80000"/>
              </a:lnSpc>
            </a:pPr>
            <a:r>
              <a:rPr lang="en-US" smtClean="0"/>
              <a:t>Limit checks on hours worked</a:t>
            </a:r>
          </a:p>
          <a:p>
            <a:pPr lvl="3">
              <a:lnSpc>
                <a:spcPct val="80000"/>
              </a:lnSpc>
            </a:pPr>
            <a:r>
              <a:rPr lang="en-US" smtClean="0"/>
              <a:t>Validity checks on employee numbers</a:t>
            </a:r>
          </a:p>
          <a:p>
            <a:pPr lvl="3">
              <a:lnSpc>
                <a:spcPct val="80000"/>
              </a:lnSpc>
            </a:pPr>
            <a:r>
              <a:rPr lang="en-US" smtClean="0"/>
              <a:t> </a:t>
            </a:r>
            <a:r>
              <a:rPr lang="en-US" sz="1600" smtClean="0"/>
              <a:t>Segregation of duties can reduce intentional inaccuracies:</a:t>
            </a:r>
          </a:p>
          <a:p>
            <a:pPr lvl="3">
              <a:lnSpc>
                <a:spcPct val="80000"/>
              </a:lnSpc>
            </a:pPr>
            <a:r>
              <a:rPr lang="en-US" sz="1600" smtClean="0"/>
              <a:t>People who process payroll should not have access to payroll master file.</a:t>
            </a:r>
          </a:p>
          <a:p>
            <a:pPr lvl="3">
              <a:lnSpc>
                <a:spcPct val="80000"/>
              </a:lnSpc>
            </a:pPr>
            <a:r>
              <a:rPr lang="en-US" sz="1600" smtClean="0"/>
              <a:t>Supervisors should approve all changes.</a:t>
            </a:r>
          </a:p>
          <a:p>
            <a:pPr lvl="2">
              <a:lnSpc>
                <a:spcPct val="80000"/>
              </a:lnSpc>
            </a:pPr>
            <a:r>
              <a:rPr lang="en-US" sz="1600" smtClean="0"/>
              <a:t>Time clock data should be reconciled to job time tickets by an independent party.</a:t>
            </a:r>
          </a:p>
          <a:p>
            <a:pPr lvl="2">
              <a:lnSpc>
                <a:spcPct val="80000"/>
              </a:lnSpc>
            </a:pPr>
            <a:r>
              <a:rPr lang="en-US" sz="1600" smtClean="0"/>
              <a:t>Supervisors should approve all time cards and job time tickets.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4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34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34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34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34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34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build="p" bldLvl="5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9728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09C16030-7FD9-4086-8E56-53A33BC7576E}" type="slidenum">
              <a:rPr lang="ar-SA" smtClean="0"/>
              <a:pPr/>
              <a:t>39</a:t>
            </a:fld>
            <a:endParaRPr lang="en-US" smtClean="0"/>
          </a:p>
        </p:txBody>
      </p:sp>
      <p:sp>
        <p:nvSpPr>
          <p:cNvPr id="9728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THREATS IN PAYROLL PROCESSING</a:t>
            </a:r>
          </a:p>
        </p:txBody>
      </p:sp>
      <p:sp>
        <p:nvSpPr>
          <p:cNvPr id="13619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b="1" smtClean="0">
                <a:solidFill>
                  <a:schemeClr val="tx1"/>
                </a:solidFill>
              </a:rPr>
              <a:t>THREAT 5: Inaccurate processing of payroll</a:t>
            </a:r>
            <a:endParaRPr lang="en-US" sz="1800" smtClean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 Why is this a problem?</a:t>
            </a:r>
          </a:p>
          <a:p>
            <a:pPr lvl="2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Errors damage employee morale, especially if they cause late paychecks.</a:t>
            </a:r>
          </a:p>
          <a:p>
            <a:pPr lvl="2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Penalties can accrue if:</a:t>
            </a:r>
          </a:p>
          <a:p>
            <a:pPr lvl="3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Proper payroll taxes are not remitted to the government.</a:t>
            </a:r>
          </a:p>
          <a:p>
            <a:pPr lvl="3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Court-ordered paycheck garnishments are not made appropriately.</a:t>
            </a:r>
          </a:p>
          <a:p>
            <a:pPr lvl="3">
              <a:lnSpc>
                <a:spcPct val="80000"/>
              </a:lnSpc>
              <a:buFont typeface="Wingdings 2" pitchFamily="18" charset="2"/>
              <a:buNone/>
            </a:pPr>
            <a:endParaRPr lang="en-US" sz="1600" smtClean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600" b="1" smtClean="0">
                <a:solidFill>
                  <a:schemeClr val="tx1"/>
                </a:solidFill>
              </a:rPr>
              <a:t>Controls:</a:t>
            </a:r>
            <a:endParaRPr lang="en-US" sz="1600" smtClean="0">
              <a:solidFill>
                <a:schemeClr val="tx1"/>
              </a:solidFill>
            </a:endParaRPr>
          </a:p>
          <a:p>
            <a:pPr lvl="2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Batch totals:</a:t>
            </a:r>
          </a:p>
          <a:p>
            <a:pPr lvl="3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Run and reconcile batch totals before and after processing and at the end of each stage, including hash totals of employee numbers</a:t>
            </a:r>
          </a:p>
          <a:p>
            <a:pPr lvl="2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Cross-footing of payroll register</a:t>
            </a:r>
          </a:p>
          <a:p>
            <a:pPr lvl="3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Make sure that sum of rows equals sum of columns, i.e., total of net pay column should equal total of gross pay minus deduction totals.</a:t>
            </a:r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r>
              <a:rPr lang="en-US" sz="1600" smtClean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6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6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36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36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36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5" grpId="0" build="p" bldLvl="5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8422F18B-AE22-410F-B1BB-D3C77C22415C}" type="slidenum">
              <a:rPr lang="ar-SA" smtClean="0"/>
              <a:pPr/>
              <a:t>4</a:t>
            </a:fld>
            <a:endParaRPr lang="en-US" smtClean="0"/>
          </a:p>
        </p:txBody>
      </p:sp>
      <p:sp>
        <p:nvSpPr>
          <p:cNvPr id="2867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28676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400" smtClean="0">
                <a:solidFill>
                  <a:schemeClr val="tx1"/>
                </a:solidFill>
              </a:rPr>
              <a:t>The most important tasks performed in the HRM/payroll cycle are:</a:t>
            </a:r>
          </a:p>
          <a:p>
            <a:pPr lvl="1">
              <a:lnSpc>
                <a:spcPct val="90000"/>
              </a:lnSpc>
            </a:pPr>
            <a:r>
              <a:rPr lang="en-US" sz="1400" smtClean="0">
                <a:solidFill>
                  <a:schemeClr val="tx1"/>
                </a:solidFill>
              </a:rPr>
              <a:t>(1)Recruiting and hiring new employees</a:t>
            </a:r>
          </a:p>
          <a:p>
            <a:pPr lvl="1">
              <a:lnSpc>
                <a:spcPct val="90000"/>
              </a:lnSpc>
            </a:pPr>
            <a:r>
              <a:rPr lang="en-US" sz="1400" smtClean="0">
                <a:solidFill>
                  <a:schemeClr val="tx1"/>
                </a:solidFill>
              </a:rPr>
              <a:t>(2)Training</a:t>
            </a:r>
          </a:p>
          <a:p>
            <a:pPr lvl="1">
              <a:lnSpc>
                <a:spcPct val="90000"/>
              </a:lnSpc>
            </a:pPr>
            <a:r>
              <a:rPr lang="en-US" sz="1400" smtClean="0">
                <a:solidFill>
                  <a:schemeClr val="tx1"/>
                </a:solidFill>
              </a:rPr>
              <a:t>(3)Job assignment</a:t>
            </a:r>
          </a:p>
          <a:p>
            <a:pPr lvl="1">
              <a:lnSpc>
                <a:spcPct val="90000"/>
              </a:lnSpc>
            </a:pPr>
            <a:r>
              <a:rPr lang="en-US" sz="1400" smtClean="0">
                <a:solidFill>
                  <a:schemeClr val="tx1"/>
                </a:solidFill>
              </a:rPr>
              <a:t>(4)Compensation (payroll) :The payroll system handles compensation and comes under the purview of the controller.</a:t>
            </a:r>
          </a:p>
          <a:p>
            <a:pPr lvl="1">
              <a:lnSpc>
                <a:spcPct val="90000"/>
              </a:lnSpc>
            </a:pPr>
            <a:r>
              <a:rPr lang="en-US" sz="1400" smtClean="0">
                <a:solidFill>
                  <a:schemeClr val="tx1"/>
                </a:solidFill>
              </a:rPr>
              <a:t>(5)Performance evaluation</a:t>
            </a:r>
          </a:p>
          <a:p>
            <a:pPr lvl="1">
              <a:lnSpc>
                <a:spcPct val="90000"/>
              </a:lnSpc>
            </a:pPr>
            <a:r>
              <a:rPr lang="en-US" sz="1400" smtClean="0">
                <a:solidFill>
                  <a:schemeClr val="tx1"/>
                </a:solidFill>
              </a:rPr>
              <a:t>(6)Discharge of employees (voluntarily or involuntarily)</a:t>
            </a:r>
          </a:p>
          <a:p>
            <a:pPr>
              <a:lnSpc>
                <a:spcPct val="90000"/>
              </a:lnSpc>
            </a:pPr>
            <a:r>
              <a:rPr lang="en-US" sz="1400" smtClean="0">
                <a:solidFill>
                  <a:schemeClr val="tx1"/>
                </a:solidFill>
              </a:rPr>
              <a:t>Payroll costs are also allocated to products and departments for use in product pricing and mix decisions.</a:t>
            </a:r>
          </a:p>
          <a:p>
            <a:pPr>
              <a:lnSpc>
                <a:spcPct val="90000"/>
              </a:lnSpc>
            </a:pPr>
            <a:r>
              <a:rPr lang="en-US" sz="1400" smtClean="0">
                <a:solidFill>
                  <a:schemeClr val="tx1"/>
                </a:solidFill>
              </a:rPr>
              <a:t>The HRM system handles the other five tasks(1,2,3,5,6) and comes under the purview of the director of human resources.</a:t>
            </a:r>
          </a:p>
          <a:p>
            <a:pPr>
              <a:lnSpc>
                <a:spcPct val="90000"/>
              </a:lnSpc>
            </a:pPr>
            <a:r>
              <a:rPr lang="en-US" sz="1400" smtClean="0">
                <a:solidFill>
                  <a:schemeClr val="tx1"/>
                </a:solidFill>
              </a:rPr>
              <a:t> These two tasks (1,6) are normally done only once for each</a:t>
            </a:r>
            <a:r>
              <a:rPr lang="en-US" sz="1800" smtClean="0">
                <a:solidFill>
                  <a:schemeClr val="tx1"/>
                </a:solidFill>
              </a:rPr>
              <a:t> employee</a:t>
            </a:r>
            <a:r>
              <a:rPr lang="en-US" sz="1800" b="1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1800" b="1" smtClean="0">
                <a:solidFill>
                  <a:schemeClr val="tx1"/>
                </a:solidFill>
              </a:rPr>
              <a:t> </a:t>
            </a:r>
            <a:r>
              <a:rPr lang="en-US" sz="1400" smtClean="0">
                <a:solidFill>
                  <a:schemeClr val="tx1"/>
                </a:solidFill>
              </a:rPr>
              <a:t>These tasks (2,3,4,5 )are done repeatedly as long as the employee works for the company.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99330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48C902AD-C7A9-4494-81AC-7F9C4D0DD168}" type="slidenum">
              <a:rPr lang="ar-SA" smtClean="0"/>
              <a:pPr/>
              <a:t>40</a:t>
            </a:fld>
            <a:endParaRPr lang="en-US" smtClean="0"/>
          </a:p>
        </p:txBody>
      </p:sp>
      <p:sp>
        <p:nvSpPr>
          <p:cNvPr id="9933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THREATS IN PAYROLL PROCESSING</a:t>
            </a:r>
          </a:p>
        </p:txBody>
      </p:sp>
      <p:sp>
        <p:nvSpPr>
          <p:cNvPr id="13824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lvl="1"/>
            <a:r>
              <a:rPr lang="en-US" sz="1600" smtClean="0"/>
              <a:t>Payroll clearing account</a:t>
            </a:r>
          </a:p>
          <a:p>
            <a:pPr lvl="2"/>
            <a:r>
              <a:rPr lang="en-US" sz="1600" smtClean="0"/>
              <a:t>A general ledger account used in a two-step process:</a:t>
            </a:r>
          </a:p>
          <a:p>
            <a:pPr lvl="3"/>
            <a:r>
              <a:rPr lang="en-US" sz="1600" smtClean="0"/>
              <a:t>First step:</a:t>
            </a:r>
          </a:p>
          <a:p>
            <a:pPr lvl="4"/>
            <a:r>
              <a:rPr lang="en-US" sz="1600" smtClean="0"/>
              <a:t>Payroll control account is debited for amount of gross pay.</a:t>
            </a:r>
          </a:p>
          <a:p>
            <a:pPr lvl="4"/>
            <a:r>
              <a:rPr lang="en-US" sz="1600" smtClean="0"/>
              <a:t>Cash is credited for net pay.</a:t>
            </a:r>
          </a:p>
          <a:p>
            <a:pPr lvl="4"/>
            <a:r>
              <a:rPr lang="en-US" sz="1600" smtClean="0"/>
              <a:t>Various liabilities are credited for withholdings.</a:t>
            </a:r>
          </a:p>
          <a:p>
            <a:pPr lvl="3"/>
            <a:r>
              <a:rPr lang="en-US" sz="1600" smtClean="0"/>
              <a:t>Second step:</a:t>
            </a:r>
          </a:p>
          <a:p>
            <a:pPr lvl="4"/>
            <a:r>
              <a:rPr lang="en-US" sz="1600" smtClean="0"/>
              <a:t>Cost accounting process distributes labor costs to various expense categories and credits payroll control account for sum of the allocations.</a:t>
            </a:r>
          </a:p>
          <a:p>
            <a:pPr lvl="2"/>
            <a:r>
              <a:rPr lang="en-US" sz="1600" smtClean="0"/>
              <a:t>Result should be a zero balance in the control account.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 bldLvl="5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10137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40C76A68-F002-4441-898E-B8EC65D5926A}" type="slidenum">
              <a:rPr lang="ar-SA" smtClean="0"/>
              <a:pPr/>
              <a:t>41</a:t>
            </a:fld>
            <a:endParaRPr lang="en-US" smtClean="0"/>
          </a:p>
        </p:txBody>
      </p:sp>
      <p:sp>
        <p:nvSpPr>
          <p:cNvPr id="10137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THREATS IN PAYROLL PROCESSING</a:t>
            </a:r>
          </a:p>
        </p:txBody>
      </p:sp>
      <p:sp>
        <p:nvSpPr>
          <p:cNvPr id="14029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sz="1800" b="1" smtClean="0">
                <a:solidFill>
                  <a:schemeClr val="tx1"/>
                </a:solidFill>
              </a:rPr>
              <a:t>THREAT 6: Theft or fraudulent distribution of paychecks</a:t>
            </a:r>
            <a:endParaRPr lang="en-US" sz="1800" smtClean="0">
              <a:solidFill>
                <a:schemeClr val="tx1"/>
              </a:solidFill>
            </a:endParaRPr>
          </a:p>
          <a:p>
            <a:pPr lvl="1"/>
            <a:r>
              <a:rPr lang="en-US" sz="1600" smtClean="0">
                <a:solidFill>
                  <a:schemeClr val="tx1"/>
                </a:solidFill>
              </a:rPr>
              <a:t>Why is this a problem?</a:t>
            </a:r>
          </a:p>
          <a:p>
            <a:pPr lvl="2"/>
            <a:r>
              <a:rPr lang="en-US" sz="1600" smtClean="0">
                <a:solidFill>
                  <a:schemeClr val="tx1"/>
                </a:solidFill>
              </a:rPr>
              <a:t>Payments may be made to fictitious (ghost) or terminated employees, resulting in:</a:t>
            </a:r>
          </a:p>
          <a:p>
            <a:pPr lvl="3"/>
            <a:r>
              <a:rPr lang="en-US" sz="1600" smtClean="0">
                <a:solidFill>
                  <a:schemeClr val="tx1"/>
                </a:solidFill>
              </a:rPr>
              <a:t>Increased expenses</a:t>
            </a:r>
          </a:p>
          <a:p>
            <a:pPr lvl="3"/>
            <a:r>
              <a:rPr lang="en-US" sz="1600" smtClean="0">
                <a:solidFill>
                  <a:schemeClr val="tx1"/>
                </a:solidFill>
              </a:rPr>
              <a:t>Loss of cash</a:t>
            </a:r>
          </a:p>
          <a:p>
            <a:pPr lvl="1"/>
            <a:r>
              <a:rPr lang="en-US" sz="1600" smtClean="0">
                <a:solidFill>
                  <a:schemeClr val="tx1"/>
                </a:solidFill>
              </a:rPr>
              <a:t>Controls:</a:t>
            </a:r>
          </a:p>
          <a:p>
            <a:pPr lvl="2"/>
            <a:r>
              <a:rPr lang="en-US" sz="1600" smtClean="0">
                <a:solidFill>
                  <a:schemeClr val="tx1"/>
                </a:solidFill>
              </a:rPr>
              <a:t>Restrict access to blank payroll checks and check signing machine.</a:t>
            </a:r>
          </a:p>
          <a:p>
            <a:pPr lvl="2"/>
            <a:r>
              <a:rPr lang="en-US" sz="1600" smtClean="0">
                <a:solidFill>
                  <a:schemeClr val="tx1"/>
                </a:solidFill>
              </a:rPr>
              <a:t>All checks should be sequentially pre-numbered and accounted for periodically.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build="p" bldLvl="5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10240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22C3532D-3B2E-4938-9A06-65884D9A896E}" type="slidenum">
              <a:rPr lang="ar-SA" smtClean="0"/>
              <a:pPr/>
              <a:t>42</a:t>
            </a:fld>
            <a:endParaRPr lang="en-US" smtClean="0"/>
          </a:p>
        </p:txBody>
      </p:sp>
      <p:sp>
        <p:nvSpPr>
          <p:cNvPr id="10240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THREATS IN PAYROLL PROCESSING</a:t>
            </a:r>
          </a:p>
        </p:txBody>
      </p:sp>
      <p:sp>
        <p:nvSpPr>
          <p:cNvPr id="14131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lvl="3"/>
            <a:r>
              <a:rPr lang="en-US" smtClean="0">
                <a:solidFill>
                  <a:schemeClr val="tx1"/>
                </a:solidFill>
              </a:rPr>
              <a:t>Cashier should sign all checks, but only when supported by proper documentation.</a:t>
            </a:r>
          </a:p>
          <a:p>
            <a:pPr lvl="3"/>
            <a:r>
              <a:rPr lang="en-US" smtClean="0">
                <a:solidFill>
                  <a:schemeClr val="tx1"/>
                </a:solidFill>
              </a:rPr>
              <a:t>An imprest payroll bank account should be used.</a:t>
            </a:r>
          </a:p>
          <a:p>
            <a:pPr lvl="3"/>
            <a:r>
              <a:rPr lang="en-US" smtClean="0">
                <a:solidFill>
                  <a:schemeClr val="tx1"/>
                </a:solidFill>
              </a:rPr>
              <a:t>Someone independent of the payroll process should reconcile the payroll bank account.</a:t>
            </a:r>
          </a:p>
          <a:p>
            <a:pPr lvl="3"/>
            <a:r>
              <a:rPr lang="en-US" smtClean="0">
                <a:solidFill>
                  <a:schemeClr val="tx1"/>
                </a:solidFill>
              </a:rPr>
              <a:t>Segregate duties between those who authorize and record payroll and those who distribute checks and transfer funds.</a:t>
            </a:r>
          </a:p>
          <a:p>
            <a:pPr lvl="3"/>
            <a:r>
              <a:rPr lang="en-US" smtClean="0">
                <a:solidFill>
                  <a:schemeClr val="tx1"/>
                </a:solidFill>
              </a:rPr>
              <a:t>Have internal audit observe payroll distribution on a surprise basis.</a:t>
            </a:r>
          </a:p>
          <a:p>
            <a:pPr lvl="3"/>
            <a:r>
              <a:rPr lang="en-US" smtClean="0">
                <a:solidFill>
                  <a:schemeClr val="tx1"/>
                </a:solidFill>
              </a:rPr>
              <a:t>Unclaimed checks should be returned to the treasurer’s office for prompt re-deposit and should be investigated.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build="p" bldLvl="5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104450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2B350550-4E22-4D0D-AE4F-69378FDDFB4F}" type="slidenum">
              <a:rPr lang="ar-SA" smtClean="0"/>
              <a:pPr/>
              <a:t>43</a:t>
            </a:fld>
            <a:endParaRPr lang="en-US" smtClean="0"/>
          </a:p>
        </p:txBody>
      </p:sp>
      <p:sp>
        <p:nvSpPr>
          <p:cNvPr id="10445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GENERAL THREATS</a:t>
            </a:r>
          </a:p>
        </p:txBody>
      </p:sp>
      <p:sp>
        <p:nvSpPr>
          <p:cNvPr id="14336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b="1" smtClean="0">
                <a:solidFill>
                  <a:schemeClr val="tx1"/>
                </a:solidFill>
              </a:rPr>
              <a:t>THREAT 7: Loss, alteration, or unauthorized disclosure of data</a:t>
            </a:r>
            <a:endParaRPr lang="en-US" sz="1600" smtClean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 Why is this a problem?</a:t>
            </a:r>
          </a:p>
          <a:p>
            <a:pPr lvl="2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Loss or alteration of payroll data can result in delayed and/or inaccurate paychecks and reports.</a:t>
            </a:r>
          </a:p>
          <a:p>
            <a:pPr lvl="2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Unauthorized disclosure of confidential employee data can violate state and federal laws and damage employee moral.</a:t>
            </a:r>
          </a:p>
          <a:p>
            <a:pPr lvl="2">
              <a:lnSpc>
                <a:spcPct val="80000"/>
              </a:lnSpc>
            </a:pPr>
            <a:endParaRPr lang="en-US" sz="1600" smtClean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 </a:t>
            </a:r>
            <a:r>
              <a:rPr lang="en-US" sz="1400" smtClean="0">
                <a:solidFill>
                  <a:schemeClr val="tx1"/>
                </a:solidFill>
              </a:rPr>
              <a:t>Controls:</a:t>
            </a:r>
          </a:p>
          <a:p>
            <a:pPr lvl="2">
              <a:lnSpc>
                <a:spcPct val="80000"/>
              </a:lnSpc>
            </a:pPr>
            <a:r>
              <a:rPr lang="en-US" sz="1400" smtClean="0">
                <a:solidFill>
                  <a:schemeClr val="tx1"/>
                </a:solidFill>
              </a:rPr>
              <a:t>Payroll files should be backed up regularly.</a:t>
            </a:r>
          </a:p>
          <a:p>
            <a:pPr marL="1600200" lvl="3" indent="-228600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At least one backup on site and one offsite.</a:t>
            </a:r>
          </a:p>
          <a:p>
            <a:pPr lvl="2">
              <a:lnSpc>
                <a:spcPct val="80000"/>
              </a:lnSpc>
            </a:pPr>
            <a:r>
              <a:rPr lang="en-US" sz="1400" smtClean="0">
                <a:solidFill>
                  <a:schemeClr val="tx1"/>
                </a:solidFill>
              </a:rPr>
              <a:t>All disks and tapes should have external and internal file labels to reduce chance of accidentally erasing important data.</a:t>
            </a:r>
          </a:p>
          <a:p>
            <a:pPr lvl="2">
              <a:lnSpc>
                <a:spcPct val="80000"/>
              </a:lnSpc>
            </a:pPr>
            <a:r>
              <a:rPr lang="en-US" sz="1400" smtClean="0">
                <a:solidFill>
                  <a:schemeClr val="tx1"/>
                </a:solidFill>
              </a:rPr>
              <a:t>Access controls should be utilized:</a:t>
            </a:r>
          </a:p>
          <a:p>
            <a:pPr marL="1600200" lvl="3" indent="-228600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User IDs and passwords.</a:t>
            </a:r>
          </a:p>
          <a:p>
            <a:pPr marL="1600200" lvl="3" indent="-228600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Compatibility matrices.</a:t>
            </a:r>
          </a:p>
          <a:p>
            <a:pPr marL="1600200" lvl="3" indent="-228600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Controls for individual terminals (e.g., so the receiving dock can’t enter a sales order).</a:t>
            </a:r>
          </a:p>
          <a:p>
            <a:pPr marL="1600200" lvl="3" indent="-228600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Logs of all activities, particularly those requiring specific authorizations, should be maintained.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3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43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43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43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43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433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build="p" bldLvl="5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10649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C2627FF7-8E1E-4AFA-B5B8-C099F48C3F88}" type="slidenum">
              <a:rPr lang="ar-SA" smtClean="0"/>
              <a:pPr/>
              <a:t>44</a:t>
            </a:fld>
            <a:endParaRPr lang="en-US" smtClean="0"/>
          </a:p>
        </p:txBody>
      </p:sp>
      <p:sp>
        <p:nvSpPr>
          <p:cNvPr id="10649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GENERAL THREATS</a:t>
            </a:r>
          </a:p>
        </p:txBody>
      </p:sp>
      <p:sp>
        <p:nvSpPr>
          <p:cNvPr id="14541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lvl="2"/>
            <a:r>
              <a:rPr lang="en-US" smtClean="0">
                <a:solidFill>
                  <a:schemeClr val="tx1"/>
                </a:solidFill>
              </a:rPr>
              <a:t>Default settings on ERP systems usually allow users far too much access to data, so these systems must be modified to enforce proper segregation of duties.</a:t>
            </a:r>
          </a:p>
          <a:p>
            <a:pPr lvl="2"/>
            <a:r>
              <a:rPr lang="en-US" smtClean="0">
                <a:solidFill>
                  <a:schemeClr val="tx1"/>
                </a:solidFill>
              </a:rPr>
              <a:t>Sensitive data should be encrypted in storage and in transmission.</a:t>
            </a:r>
          </a:p>
          <a:p>
            <a:pPr lvl="2"/>
            <a:r>
              <a:rPr lang="en-US" smtClean="0">
                <a:solidFill>
                  <a:schemeClr val="tx1"/>
                </a:solidFill>
              </a:rPr>
              <a:t>Websites should use SSL for secure employee communications.</a:t>
            </a:r>
          </a:p>
          <a:p>
            <a:pPr lvl="2"/>
            <a:r>
              <a:rPr lang="en-US" smtClean="0">
                <a:solidFill>
                  <a:schemeClr val="tx1"/>
                </a:solidFill>
              </a:rPr>
              <a:t>Payroll service bureaus and PEOs can help provide security for data.</a:t>
            </a:r>
          </a:p>
          <a:p>
            <a:pPr lvl="2"/>
            <a:r>
              <a:rPr lang="en-US" smtClean="0">
                <a:solidFill>
                  <a:schemeClr val="tx1"/>
                </a:solidFill>
              </a:rPr>
              <a:t>VPNs should be used to exchange data with service bureaus or PEOs.</a:t>
            </a:r>
          </a:p>
          <a:p>
            <a:pPr lvl="2"/>
            <a:r>
              <a:rPr lang="en-US" smtClean="0">
                <a:solidFill>
                  <a:schemeClr val="tx1"/>
                </a:solidFill>
              </a:rPr>
              <a:t>Parity checks, acknowledgment messages, and control totals should be used to ensure transmission accuracy.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build="p" bldLvl="5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10752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A369D4B4-8553-4EDE-A294-493FD0130CB8}" type="slidenum">
              <a:rPr lang="ar-SA" smtClean="0"/>
              <a:pPr/>
              <a:t>45</a:t>
            </a:fld>
            <a:endParaRPr lang="en-US" smtClean="0"/>
          </a:p>
        </p:txBody>
      </p:sp>
      <p:sp>
        <p:nvSpPr>
          <p:cNvPr id="10752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GENERAL THREATS</a:t>
            </a:r>
          </a:p>
        </p:txBody>
      </p:sp>
      <p:sp>
        <p:nvSpPr>
          <p:cNvPr id="14643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sz="1600" b="1" smtClean="0">
                <a:solidFill>
                  <a:schemeClr val="tx1"/>
                </a:solidFill>
              </a:rPr>
              <a:t>THREAT 8: Poor performance</a:t>
            </a:r>
            <a:endParaRPr lang="en-US" sz="1600" smtClean="0">
              <a:solidFill>
                <a:schemeClr val="tx1"/>
              </a:solidFill>
            </a:endParaRPr>
          </a:p>
          <a:p>
            <a:pPr lvl="1"/>
            <a:r>
              <a:rPr lang="en-US" sz="1600" smtClean="0">
                <a:solidFill>
                  <a:schemeClr val="tx1"/>
                </a:solidFill>
              </a:rPr>
              <a:t>Why is this a problem?</a:t>
            </a:r>
          </a:p>
          <a:p>
            <a:pPr lvl="2"/>
            <a:r>
              <a:rPr lang="en-US" sz="1600" smtClean="0">
                <a:solidFill>
                  <a:schemeClr val="tx1"/>
                </a:solidFill>
              </a:rPr>
              <a:t>May damage employee relations.</a:t>
            </a:r>
          </a:p>
          <a:p>
            <a:pPr lvl="2"/>
            <a:r>
              <a:rPr lang="en-US" sz="1600" smtClean="0">
                <a:solidFill>
                  <a:schemeClr val="tx1"/>
                </a:solidFill>
              </a:rPr>
              <a:t>Reduces profitability.</a:t>
            </a:r>
          </a:p>
          <a:p>
            <a:pPr lvl="1"/>
            <a:r>
              <a:rPr lang="en-US" sz="1600" smtClean="0">
                <a:solidFill>
                  <a:schemeClr val="tx1"/>
                </a:solidFill>
              </a:rPr>
              <a:t>Controls:</a:t>
            </a:r>
          </a:p>
          <a:p>
            <a:pPr lvl="2"/>
            <a:r>
              <a:rPr lang="en-US" sz="1600" smtClean="0">
                <a:solidFill>
                  <a:schemeClr val="tx1"/>
                </a:solidFill>
              </a:rPr>
              <a:t>Prepare and review performance reports. </a:t>
            </a:r>
          </a:p>
          <a:p>
            <a:r>
              <a:rPr lang="en-US" smtClean="0">
                <a:solidFill>
                  <a:schemeClr val="tx1"/>
                </a:solidFill>
              </a:rPr>
              <a:t>The payroll system should be integrated with cost data and HR information so management can make decisions with respect to the following types of issues: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Future work force staffing needs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Employee performance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Employee morale</a:t>
            </a:r>
          </a:p>
          <a:p>
            <a:pPr lvl="1"/>
            <a:r>
              <a:rPr lang="en-US" smtClean="0">
                <a:solidFill>
                  <a:schemeClr val="tx1"/>
                </a:solidFill>
              </a:rPr>
              <a:t>Payroll processing efficiency and effectiveness.</a:t>
            </a:r>
            <a:endParaRPr lang="en-US" sz="16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46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46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46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99537EF9-7410-4948-9BFE-B908366E98C9}" type="slidenum">
              <a:rPr lang="ar-SA" smtClean="0"/>
              <a:pPr/>
              <a:t>5</a:t>
            </a:fld>
            <a:endParaRPr lang="en-US" smtClean="0"/>
          </a:p>
        </p:txBody>
      </p:sp>
      <p:sp>
        <p:nvSpPr>
          <p:cNvPr id="2969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7168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In this chapter, we’ll focus primarily on the payroll system: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Accountants are traditionally responsible for its function.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Must be designed to meet:</a:t>
            </a:r>
          </a:p>
          <a:p>
            <a:pPr lvl="2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Management’s needs.</a:t>
            </a:r>
          </a:p>
          <a:p>
            <a:pPr lvl="2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Government regulations.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Incomplete or erroneous (</a:t>
            </a:r>
            <a:r>
              <a:rPr lang="ar-JO" smtClean="0">
                <a:solidFill>
                  <a:schemeClr val="tx1"/>
                </a:solidFill>
                <a:cs typeface="Arial" charset="0"/>
              </a:rPr>
              <a:t>اخطاء جزئية</a:t>
            </a:r>
            <a:r>
              <a:rPr lang="en-US" smtClean="0">
                <a:solidFill>
                  <a:schemeClr val="tx1"/>
                </a:solidFill>
              </a:rPr>
              <a:t>)payroll records:</a:t>
            </a:r>
          </a:p>
          <a:p>
            <a:pPr lvl="2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Impair </a:t>
            </a:r>
            <a:r>
              <a:rPr lang="ar-JO" smtClean="0">
                <a:solidFill>
                  <a:schemeClr val="tx1"/>
                </a:solidFill>
                <a:cs typeface="Arial" charset="0"/>
              </a:rPr>
              <a:t>دمج اوتظليل)</a:t>
            </a:r>
            <a:r>
              <a:rPr lang="en-US" smtClean="0">
                <a:solidFill>
                  <a:schemeClr val="tx1"/>
                </a:solidFill>
              </a:rPr>
              <a:t>)decision making.</a:t>
            </a:r>
          </a:p>
          <a:p>
            <a:pPr lvl="2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Can result in fines and/or imprisonment(</a:t>
            </a:r>
            <a:r>
              <a:rPr lang="ar-JO" smtClean="0">
                <a:solidFill>
                  <a:schemeClr val="tx1"/>
                </a:solidFill>
                <a:cs typeface="Arial" charset="0"/>
              </a:rPr>
              <a:t>عقاب</a:t>
            </a:r>
            <a:r>
              <a:rPr lang="en-US" smtClean="0">
                <a:solidFill>
                  <a:schemeClr val="tx1"/>
                </a:solidFill>
              </a:rPr>
              <a:t>).</a:t>
            </a:r>
          </a:p>
        </p:txBody>
      </p:sp>
      <p:pic>
        <p:nvPicPr>
          <p:cNvPr id="71684" name="Picture 4" descr="MCj0312298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5105400"/>
            <a:ext cx="1214438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CAE4D061-FA24-40D3-B2FC-315830022D6D}" type="slidenum">
              <a:rPr lang="ar-SA" smtClean="0"/>
              <a:pPr/>
              <a:t>6</a:t>
            </a:fld>
            <a:endParaRPr lang="en-US" smtClean="0"/>
          </a:p>
        </p:txBody>
      </p:sp>
      <p:sp>
        <p:nvSpPr>
          <p:cNvPr id="3072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73731" name="Rectangle 3"/>
          <p:cNvSpPr>
            <a:spLocks noGrp="1"/>
          </p:cNvSpPr>
          <p:nvPr>
            <p:ph type="body" idx="4294967295"/>
          </p:nvPr>
        </p:nvSpPr>
        <p:spPr>
          <a:xfrm>
            <a:off x="238125" y="1341438"/>
            <a:ext cx="8448675" cy="49831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The design of the HRM system is also important because the knowledge and skills of employees are valuable assets, so HRM systems should:</a:t>
            </a:r>
          </a:p>
          <a:p>
            <a:pPr lvl="1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Help assign these assets to appropriate tasks; and</a:t>
            </a:r>
          </a:p>
          <a:p>
            <a:pPr lvl="1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Help monitor their continuous development.</a:t>
            </a:r>
            <a:r>
              <a:rPr lang="en-US" sz="170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1900" smtClean="0">
                <a:solidFill>
                  <a:schemeClr val="tx1"/>
                </a:solidFill>
              </a:rPr>
              <a:t>There are five major sources of input to the payroll system:</a:t>
            </a:r>
          </a:p>
          <a:p>
            <a:pPr lvl="1">
              <a:lnSpc>
                <a:spcPct val="80000"/>
              </a:lnSpc>
            </a:pPr>
            <a:r>
              <a:rPr lang="en-US" sz="1700" b="1" smtClean="0">
                <a:solidFill>
                  <a:schemeClr val="tx1"/>
                </a:solidFill>
              </a:rPr>
              <a:t>HRM department</a:t>
            </a:r>
            <a:r>
              <a:rPr lang="en-US" sz="1700" smtClean="0">
                <a:solidFill>
                  <a:schemeClr val="tx1"/>
                </a:solidFill>
              </a:rPr>
              <a:t> provides information about hiring, terminations, and pay-rate changes.</a:t>
            </a:r>
          </a:p>
          <a:p>
            <a:pPr lvl="1">
              <a:lnSpc>
                <a:spcPct val="80000"/>
              </a:lnSpc>
            </a:pPr>
            <a:r>
              <a:rPr lang="en-US" sz="1700" b="1" smtClean="0">
                <a:solidFill>
                  <a:schemeClr val="tx1"/>
                </a:solidFill>
              </a:rPr>
              <a:t>Employees</a:t>
            </a:r>
            <a:r>
              <a:rPr lang="en-US" sz="1700" smtClean="0">
                <a:solidFill>
                  <a:schemeClr val="tx1"/>
                </a:solidFill>
              </a:rPr>
              <a:t> provide changes in discretionary deductions (e.g., optional life insurance).</a:t>
            </a:r>
          </a:p>
          <a:p>
            <a:pPr lvl="1">
              <a:lnSpc>
                <a:spcPct val="80000"/>
              </a:lnSpc>
            </a:pPr>
            <a:r>
              <a:rPr lang="en-US" sz="1700" b="1" smtClean="0">
                <a:solidFill>
                  <a:schemeClr val="tx1"/>
                </a:solidFill>
              </a:rPr>
              <a:t>Various departments</a:t>
            </a:r>
            <a:r>
              <a:rPr lang="en-US" sz="1700" smtClean="0">
                <a:solidFill>
                  <a:schemeClr val="tx1"/>
                </a:solidFill>
              </a:rPr>
              <a:t> provide data about the actual hours worked by employees.</a:t>
            </a:r>
          </a:p>
          <a:p>
            <a:pPr lvl="1">
              <a:lnSpc>
                <a:spcPct val="80000"/>
              </a:lnSpc>
            </a:pPr>
            <a:r>
              <a:rPr lang="en-US" sz="1700" b="1" smtClean="0">
                <a:solidFill>
                  <a:schemeClr val="tx1"/>
                </a:solidFill>
              </a:rPr>
              <a:t>Government agencies</a:t>
            </a:r>
            <a:r>
              <a:rPr lang="en-US" sz="1700" smtClean="0">
                <a:solidFill>
                  <a:schemeClr val="tx1"/>
                </a:solidFill>
              </a:rPr>
              <a:t> provide tax rates and regulatory instructions.</a:t>
            </a:r>
          </a:p>
          <a:p>
            <a:pPr lvl="1">
              <a:lnSpc>
                <a:spcPct val="80000"/>
              </a:lnSpc>
            </a:pPr>
            <a:r>
              <a:rPr lang="en-US" sz="1700" b="1" smtClean="0">
                <a:solidFill>
                  <a:schemeClr val="tx1"/>
                </a:solidFill>
              </a:rPr>
              <a:t>Insurance companies</a:t>
            </a:r>
            <a:r>
              <a:rPr lang="en-US" sz="1700" smtClean="0">
                <a:solidFill>
                  <a:schemeClr val="tx1"/>
                </a:solidFill>
              </a:rPr>
              <a:t> and other organizations provide instructions for calculating and remitting various withholdings.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bldLvl="5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828D9AC0-7C87-44CF-A56E-BC4D0CBA2703}" type="slidenum">
              <a:rPr lang="ar-SA" smtClean="0"/>
              <a:pPr/>
              <a:t>7</a:t>
            </a:fld>
            <a:endParaRPr lang="en-US" smtClean="0"/>
          </a:p>
        </p:txBody>
      </p:sp>
      <p:sp>
        <p:nvSpPr>
          <p:cNvPr id="3174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7475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smtClean="0">
                <a:solidFill>
                  <a:schemeClr val="tx1"/>
                </a:solidFill>
              </a:rPr>
              <a:t>Principal outputs of the payroll system are checks:</a:t>
            </a:r>
          </a:p>
          <a:p>
            <a:pPr lvl="1">
              <a:lnSpc>
                <a:spcPct val="90000"/>
              </a:lnSpc>
            </a:pPr>
            <a:r>
              <a:rPr lang="en-US" sz="1600" smtClean="0">
                <a:solidFill>
                  <a:schemeClr val="tx1"/>
                </a:solidFill>
              </a:rPr>
              <a:t>Employees receive individual </a:t>
            </a:r>
            <a:r>
              <a:rPr lang="en-US" sz="1600" b="1" smtClean="0">
                <a:solidFill>
                  <a:schemeClr val="tx1"/>
                </a:solidFill>
              </a:rPr>
              <a:t>paychecks</a:t>
            </a:r>
            <a:r>
              <a:rPr lang="en-US" sz="1600" smtClean="0">
                <a:solidFill>
                  <a:schemeClr val="tx1"/>
                </a:solidFill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n-US" sz="1600" smtClean="0">
                <a:solidFill>
                  <a:schemeClr val="tx1"/>
                </a:solidFill>
              </a:rPr>
              <a:t>A </a:t>
            </a:r>
            <a:r>
              <a:rPr lang="en-US" sz="1600" b="1" smtClean="0">
                <a:solidFill>
                  <a:schemeClr val="tx1"/>
                </a:solidFill>
              </a:rPr>
              <a:t>payroll check</a:t>
            </a:r>
            <a:r>
              <a:rPr lang="en-US" sz="1600" smtClean="0">
                <a:solidFill>
                  <a:schemeClr val="tx1"/>
                </a:solidFill>
              </a:rPr>
              <a:t> is sent to the bank to transfer funds from the company’s regular account to its payroll account.</a:t>
            </a:r>
          </a:p>
          <a:p>
            <a:pPr lvl="1">
              <a:lnSpc>
                <a:spcPct val="90000"/>
              </a:lnSpc>
            </a:pPr>
            <a:r>
              <a:rPr lang="en-US" sz="1600" smtClean="0">
                <a:solidFill>
                  <a:schemeClr val="tx1"/>
                </a:solidFill>
              </a:rPr>
              <a:t>Checks are issued to government agencies, insurance companies, etc., to remit employee and employer taxes, insurance premiums, union dues, etc.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solidFill>
                  <a:schemeClr val="tx1"/>
                </a:solidFill>
              </a:rPr>
              <a:t>The payroll system also produces a variety of reports.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 bldLvl="5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32770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7D1ECB2A-D102-47E9-A131-4C83B09D5728}" type="slidenum">
              <a:rPr lang="ar-SA" smtClean="0"/>
              <a:pPr/>
              <a:t>8</a:t>
            </a:fld>
            <a:endParaRPr lang="en-US" smtClean="0"/>
          </a:p>
        </p:txBody>
      </p:sp>
      <p:sp>
        <p:nvSpPr>
          <p:cNvPr id="3277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7577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Organizational success depends on skilled and motivated employees:</a:t>
            </a:r>
          </a:p>
          <a:p>
            <a:pPr lvl="1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Their knowledge and skills affect quality and quantity of goods and services.</a:t>
            </a:r>
          </a:p>
          <a:p>
            <a:pPr lvl="1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Labor costs are a major expense in generating revenues and a key cost driver.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 The traditional AIS has not measured or reported on the status of a company’s human resources:</a:t>
            </a:r>
          </a:p>
          <a:p>
            <a:pPr lvl="1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Financial statements do not regard employees as assets.</a:t>
            </a:r>
          </a:p>
          <a:p>
            <a:pPr lvl="1">
              <a:lnSpc>
                <a:spcPct val="80000"/>
              </a:lnSpc>
            </a:pPr>
            <a:r>
              <a:rPr lang="en-US" sz="1600" smtClean="0">
                <a:solidFill>
                  <a:schemeClr val="tx1"/>
                </a:solidFill>
              </a:rPr>
              <a:t>Under GAAP, the value of human services is not measured until they have been consumed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tx1"/>
                </a:solidFill>
              </a:rPr>
              <a:t> </a:t>
            </a:r>
            <a:r>
              <a:rPr lang="en-US" sz="1900" smtClean="0">
                <a:solidFill>
                  <a:schemeClr val="tx1"/>
                </a:solidFill>
              </a:rPr>
              <a:t>Because employees are so valuable, turnover is expensive:</a:t>
            </a:r>
          </a:p>
          <a:p>
            <a:pPr lvl="1">
              <a:lnSpc>
                <a:spcPct val="80000"/>
              </a:lnSpc>
            </a:pPr>
            <a:r>
              <a:rPr lang="en-US" sz="1700" smtClean="0">
                <a:solidFill>
                  <a:schemeClr val="tx1"/>
                </a:solidFill>
              </a:rPr>
              <a:t>Average cost of replacement is 1.5 times the employee’s annual salary.</a:t>
            </a:r>
          </a:p>
          <a:p>
            <a:pPr lvl="1">
              <a:lnSpc>
                <a:spcPct val="80000"/>
              </a:lnSpc>
            </a:pPr>
            <a:r>
              <a:rPr lang="en-US" sz="1700" smtClean="0">
                <a:solidFill>
                  <a:schemeClr val="tx1"/>
                </a:solidFill>
              </a:rPr>
              <a:t>Turnover rates need to be managed so they’re not excessive.</a:t>
            </a:r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endParaRPr lang="en-US" sz="16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bldLvl="5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Copyright 2012 © Pearson Education, Inc. publishing as Prentice Hall</a:t>
            </a:r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15-</a:t>
            </a:r>
            <a:fld id="{F658C318-A7D6-495B-B0FE-B03966DFF3B3}" type="slidenum">
              <a:rPr lang="ar-SA" smtClean="0"/>
              <a:pPr/>
              <a:t>9</a:t>
            </a:fld>
            <a:endParaRPr lang="en-US" smtClean="0"/>
          </a:p>
        </p:txBody>
      </p:sp>
      <p:sp>
        <p:nvSpPr>
          <p:cNvPr id="3584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7885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sz="1900" smtClean="0">
                <a:solidFill>
                  <a:schemeClr val="tx1"/>
                </a:solidFill>
              </a:rPr>
              <a:t>Employee morale is also important</a:t>
            </a:r>
          </a:p>
          <a:p>
            <a:pPr lvl="1"/>
            <a:r>
              <a:rPr lang="en-US" sz="1700" smtClean="0">
                <a:solidFill>
                  <a:schemeClr val="tx1"/>
                </a:solidFill>
              </a:rPr>
              <a:t>Bad morale leads to high turnover.</a:t>
            </a:r>
          </a:p>
          <a:p>
            <a:pPr lvl="1"/>
            <a:r>
              <a:rPr lang="en-US" sz="1700" smtClean="0">
                <a:solidFill>
                  <a:schemeClr val="tx1"/>
                </a:solidFill>
              </a:rPr>
              <a:t>Employee attitudes affect customer interactions and are positively correlated with profitability.</a:t>
            </a:r>
          </a:p>
          <a:p>
            <a:pPr lvl="1"/>
            <a:r>
              <a:rPr lang="en-US" sz="1700" smtClean="0">
                <a:solidFill>
                  <a:schemeClr val="tx1"/>
                </a:solidFill>
              </a:rPr>
              <a:t>Employees need to:</a:t>
            </a:r>
          </a:p>
          <a:p>
            <a:pPr lvl="2"/>
            <a:r>
              <a:rPr lang="en-US" smtClean="0">
                <a:solidFill>
                  <a:schemeClr val="tx1"/>
                </a:solidFill>
              </a:rPr>
              <a:t>Believe they have the opportunity to do what they do best.</a:t>
            </a:r>
          </a:p>
          <a:p>
            <a:pPr lvl="2"/>
            <a:r>
              <a:rPr lang="en-US" smtClean="0">
                <a:solidFill>
                  <a:schemeClr val="tx1"/>
                </a:solidFill>
              </a:rPr>
              <a:t>Believe their opinions count.</a:t>
            </a:r>
          </a:p>
          <a:p>
            <a:pPr lvl="2"/>
            <a:r>
              <a:rPr lang="en-US" smtClean="0">
                <a:solidFill>
                  <a:schemeClr val="tx1"/>
                </a:solidFill>
              </a:rPr>
              <a:t>Believe their coworkers are committed to quality.</a:t>
            </a:r>
          </a:p>
          <a:p>
            <a:pPr lvl="2"/>
            <a:r>
              <a:rPr lang="en-US" smtClean="0">
                <a:solidFill>
                  <a:schemeClr val="tx1"/>
                </a:solidFill>
              </a:rPr>
              <a:t>Understand the connection between their jobs and the company’s mission.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bldLvl="5" autoUpdateAnimBg="0"/>
    </p:bldLst>
  </p:timing>
</p:sld>
</file>

<file path=ppt/theme/theme1.xml><?xml version="1.0" encoding="utf-8"?>
<a:theme xmlns:a="http://schemas.openxmlformats.org/drawingml/2006/main" name="Perspectiv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Perspective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spective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Perspective.thmx</Template>
  <TotalTime>1803</TotalTime>
  <Words>3541</Words>
  <Application>Microsoft Macintosh PowerPoint</Application>
  <PresentationFormat>On-screen Show (4:3)</PresentationFormat>
  <Paragraphs>471</Paragraphs>
  <Slides>45</Slides>
  <Notes>0</Notes>
  <HiddenSlides>13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14</vt:i4>
      </vt:variant>
      <vt:variant>
        <vt:lpstr>Slide Titles</vt:lpstr>
      </vt:variant>
      <vt:variant>
        <vt:i4>45</vt:i4>
      </vt:variant>
    </vt:vector>
  </HeadingPairs>
  <TitlesOfParts>
    <vt:vector size="63" baseType="lpstr">
      <vt:lpstr>Arial</vt:lpstr>
      <vt:lpstr>Century Gothic</vt:lpstr>
      <vt:lpstr>Wingdings 2</vt:lpstr>
      <vt:lpstr>Calibri</vt:lpstr>
      <vt:lpstr>Perspective</vt:lpstr>
      <vt:lpstr>Perspective</vt:lpstr>
      <vt:lpstr>Perspective</vt:lpstr>
      <vt:lpstr>Perspective</vt:lpstr>
      <vt:lpstr>Perspective</vt:lpstr>
      <vt:lpstr>Perspective</vt:lpstr>
      <vt:lpstr>Perspective</vt:lpstr>
      <vt:lpstr>Perspective</vt:lpstr>
      <vt:lpstr>Perspective</vt:lpstr>
      <vt:lpstr>Perspective</vt:lpstr>
      <vt:lpstr>Perspective</vt:lpstr>
      <vt:lpstr>Perspective</vt:lpstr>
      <vt:lpstr>Perspective</vt:lpstr>
      <vt:lpstr>Perspective</vt:lpstr>
      <vt:lpstr>Chapter 15</vt:lpstr>
      <vt:lpstr>HRM and Payroll Cycle</vt:lpstr>
      <vt:lpstr>INTRODUCTION</vt:lpstr>
      <vt:lpstr>INTRODUCTION</vt:lpstr>
      <vt:lpstr>INTRODUCTION</vt:lpstr>
      <vt:lpstr>INTRODUCTION</vt:lpstr>
      <vt:lpstr>INTRODUCTION</vt:lpstr>
      <vt:lpstr>INTRODUCTION</vt:lpstr>
      <vt:lpstr>INTRODUCTION</vt:lpstr>
      <vt:lpstr>PAYROLL CYCLE ACTIVITIES</vt:lpstr>
      <vt:lpstr>HRM and Payroll Cycle Activities</vt:lpstr>
      <vt:lpstr>HRM and Payroll General Threats</vt:lpstr>
      <vt:lpstr>HRM and Payroll General Controls</vt:lpstr>
      <vt:lpstr>PAYROLL CYCLE ACTIVITIES</vt:lpstr>
      <vt:lpstr>(1) UPDATE PAYROLL MASTER FILE</vt:lpstr>
      <vt:lpstr>(2) UPDATE TAX RATES AND DEDUCTIONS</vt:lpstr>
      <vt:lpstr>(3) VALIDATE TIME AND ATTENDANCE DATA</vt:lpstr>
      <vt:lpstr>(3)VALIDATE TIME AND ATTENDANCE DATA</vt:lpstr>
      <vt:lpstr>(3)VALIDATE TIME AND ATTENDANCE DATA</vt:lpstr>
      <vt:lpstr>(3)VALIDATE TIME AND ATTENDANCE DATA</vt:lpstr>
      <vt:lpstr>(4) PREPARE PAYROLL</vt:lpstr>
      <vt:lpstr>(4) PREPARE PAYROLL</vt:lpstr>
      <vt:lpstr>(4) PREPARE PAYROLL</vt:lpstr>
      <vt:lpstr>(5) DISBURSE PAYROLL</vt:lpstr>
      <vt:lpstr>(5) DISBURSE PAYROLL</vt:lpstr>
      <vt:lpstr>(5) DISBURSE PAYROLL</vt:lpstr>
      <vt:lpstr>(6) CALCULATE EMPLOYER-PAID BENEFITS AND TAXES</vt:lpstr>
      <vt:lpstr>(7) DISBURSE PAYROLL TAXES AND MISCELLANEOUS DEDUCTIONS</vt:lpstr>
      <vt:lpstr>OUTSOURCING OPTIONS</vt:lpstr>
      <vt:lpstr>CONTROL: OBJECTIVES, THREATS, AND PROCEDURES</vt:lpstr>
      <vt:lpstr>CONTROL: OBJECTIVES, THREATS, AND PROCEDURES</vt:lpstr>
      <vt:lpstr>CONTROL: OBJECTIVES, THREATS, AND PROCEDURES</vt:lpstr>
      <vt:lpstr>THREATS IN EMPLOYMENT PRACTICES</vt:lpstr>
      <vt:lpstr>THREATS IN EMPLOYMENT PRACTICES</vt:lpstr>
      <vt:lpstr>THREATS IN EMPLOYMENT PRACTICES</vt:lpstr>
      <vt:lpstr>THREATS IN PAYROLL PROCESSING</vt:lpstr>
      <vt:lpstr>THREATS IN PAYROLL PROCESSING</vt:lpstr>
      <vt:lpstr>THREATS IN PAYROLL PROCESSING</vt:lpstr>
      <vt:lpstr>THREATS IN PAYROLL PROCESSING</vt:lpstr>
      <vt:lpstr>THREATS IN PAYROLL PROCESSING</vt:lpstr>
      <vt:lpstr>THREATS IN PAYROLL PROCESSING</vt:lpstr>
      <vt:lpstr>THREATS IN PAYROLL PROCESSING</vt:lpstr>
      <vt:lpstr>GENERAL THREATS</vt:lpstr>
      <vt:lpstr>GENERAL THREATS</vt:lpstr>
      <vt:lpstr>GENERAL THREATS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Steven Hornik</dc:creator>
  <cp:lastModifiedBy>User</cp:lastModifiedBy>
  <cp:revision>233</cp:revision>
  <dcterms:created xsi:type="dcterms:W3CDTF">2010-11-20T17:28:04Z</dcterms:created>
  <dcterms:modified xsi:type="dcterms:W3CDTF">2012-04-17T21:49:34Z</dcterms:modified>
</cp:coreProperties>
</file>